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  <p:sldMasterId id="2147483692" r:id="rId4"/>
    <p:sldMasterId id="2147483694" r:id="rId5"/>
  </p:sldMasterIdLst>
  <p:notesMasterIdLst>
    <p:notesMasterId r:id="rId16"/>
  </p:notesMasterIdLst>
  <p:sldIdLst>
    <p:sldId id="332" r:id="rId6"/>
    <p:sldId id="286" r:id="rId7"/>
    <p:sldId id="292" r:id="rId8"/>
    <p:sldId id="293" r:id="rId9"/>
    <p:sldId id="294" r:id="rId10"/>
    <p:sldId id="295" r:id="rId11"/>
    <p:sldId id="335" r:id="rId12"/>
    <p:sldId id="296" r:id="rId13"/>
    <p:sldId id="297" r:id="rId14"/>
    <p:sldId id="311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1F2D40"/>
    <a:srgbClr val="FAAF00"/>
    <a:srgbClr val="7AA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791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4" y="0"/>
            <a:ext cx="2946345" cy="49791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FDE4B65B-43EC-4307-A5B7-46FDE2003DB8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77790"/>
            <a:ext cx="5437822" cy="3908812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308"/>
            <a:ext cx="2946346" cy="49791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4" y="9430308"/>
            <a:ext cx="2946345" cy="49791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18BF6339-68D9-4AA7-BF0A-E5BC84AED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19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990568" y="3268180"/>
            <a:ext cx="7930884" cy="267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25" tIns="40051" rIns="80125" bIns="40051" anchor="t" anchorCtr="0">
            <a:noAutofit/>
          </a:bodyPr>
          <a:lstStyle/>
          <a:p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847725"/>
            <a:ext cx="4073525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860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362-A506-4D59-805D-A76C6F017C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6C7-715B-46F8-A3C5-383D94A2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7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362-A506-4D59-805D-A76C6F017C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6C7-715B-46F8-A3C5-383D94A2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6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362-A506-4D59-805D-A76C6F017C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6C7-715B-46F8-A3C5-383D94A2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91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9251950" y="64055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400"/>
                <a:buFont typeface="Arial"/>
                <a:buNone/>
                <a:tabLst/>
                <a:defRPr/>
              </a:pPr>
              <a:t>‹#›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7217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3A77-A5ED-4188-B57B-453142972C5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297AC-7C75-4B58-AFFD-BD83FE6350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10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3A77-A5ED-4188-B57B-453142972C5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297AC-7C75-4B58-AFFD-BD83FE6350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60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3A77-A5ED-4188-B57B-453142972C5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297AC-7C75-4B58-AFFD-BD83FE6350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93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3A77-A5ED-4188-B57B-453142972C5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297AC-7C75-4B58-AFFD-BD83FE6350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641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3A77-A5ED-4188-B57B-453142972C5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297AC-7C75-4B58-AFFD-BD83FE6350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561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3A77-A5ED-4188-B57B-453142972C5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297AC-7C75-4B58-AFFD-BD83FE6350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373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3A77-A5ED-4188-B57B-453142972C5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297AC-7C75-4B58-AFFD-BD83FE6350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79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362-A506-4D59-805D-A76C6F017C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6C7-715B-46F8-A3C5-383D94A2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49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3A77-A5ED-4188-B57B-453142972C5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297AC-7C75-4B58-AFFD-BD83FE6350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248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3A77-A5ED-4188-B57B-453142972C5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297AC-7C75-4B58-AFFD-BD83FE6350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308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3A77-A5ED-4188-B57B-453142972C5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297AC-7C75-4B58-AFFD-BD83FE6350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213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3A77-A5ED-4188-B57B-453142972C5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297AC-7C75-4B58-AFFD-BD83FE6350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289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9251950" y="64055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400"/>
                <a:buFont typeface="Arial"/>
                <a:buNone/>
                <a:tabLst/>
                <a:defRPr/>
              </a:pPr>
              <a:t>‹#›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4590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98362-A506-4D59-805D-A76C6F017C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FD36C7-715B-46F8-A3C5-383D94A2E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40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98362-A506-4D59-805D-A76C6F017C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FD36C7-715B-46F8-A3C5-383D94A2E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571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98362-A506-4D59-805D-A76C6F017C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FD36C7-715B-46F8-A3C5-383D94A2E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512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98362-A506-4D59-805D-A76C6F017C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FD36C7-715B-46F8-A3C5-383D94A2E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936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98362-A506-4D59-805D-A76C6F017C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FD36C7-715B-46F8-A3C5-383D94A2E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47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362-A506-4D59-805D-A76C6F017C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6C7-715B-46F8-A3C5-383D94A2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99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98362-A506-4D59-805D-A76C6F017C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FD36C7-715B-46F8-A3C5-383D94A2E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121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98362-A506-4D59-805D-A76C6F017C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FD36C7-715B-46F8-A3C5-383D94A2E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189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98362-A506-4D59-805D-A76C6F017C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FD36C7-715B-46F8-A3C5-383D94A2E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022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98362-A506-4D59-805D-A76C6F017C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FD36C7-715B-46F8-A3C5-383D94A2E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291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98362-A506-4D59-805D-A76C6F017C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FD36C7-715B-46F8-A3C5-383D94A2E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178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98362-A506-4D59-805D-A76C6F017C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FD36C7-715B-46F8-A3C5-383D94A2E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4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362-A506-4D59-805D-A76C6F017C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6C7-715B-46F8-A3C5-383D94A2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362-A506-4D59-805D-A76C6F017C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6C7-715B-46F8-A3C5-383D94A2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9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362-A506-4D59-805D-A76C6F017C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6C7-715B-46F8-A3C5-383D94A2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1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362-A506-4D59-805D-A76C6F017C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6C7-715B-46F8-A3C5-383D94A2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5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362-A506-4D59-805D-A76C6F017C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6C7-715B-46F8-A3C5-383D94A2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7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362-A506-4D59-805D-A76C6F017C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6C7-715B-46F8-A3C5-383D94A2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0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98362-A506-4D59-805D-A76C6F017C8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D36C7-715B-46F8-A3C5-383D94A2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4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/>
          <p:nvPr/>
        </p:nvSpPr>
        <p:spPr>
          <a:xfrm>
            <a:off x="0" y="0"/>
            <a:ext cx="12192000" cy="558800"/>
          </a:xfrm>
          <a:custGeom>
            <a:avLst/>
            <a:gdLst/>
            <a:ahLst/>
            <a:cxnLst/>
            <a:rect l="l" t="t" r="r" b="b"/>
            <a:pathLst>
              <a:path w="12192000" h="559435" extrusionOk="0">
                <a:moveTo>
                  <a:pt x="12192000" y="0"/>
                </a:moveTo>
                <a:lnTo>
                  <a:pt x="0" y="0"/>
                </a:lnTo>
                <a:lnTo>
                  <a:pt x="0" y="559308"/>
                </a:lnTo>
                <a:lnTo>
                  <a:pt x="12192000" y="5593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4471C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536575" y="77787"/>
            <a:ext cx="11118850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609600" y="1577975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ftr" idx="11"/>
          </p:nvPr>
        </p:nvSpPr>
        <p:spPr>
          <a:xfrm>
            <a:off x="4144962" y="6378575"/>
            <a:ext cx="3902075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dt" idx="10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11823700" y="6496050"/>
            <a:ext cx="3143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555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5557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55575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55575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55575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155575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155575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55575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55575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1555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Black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sym typeface="Arial Black"/>
              </a:rPr>
              <a:pPr marL="15557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 Black"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64552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4D3A77-A5ED-4188-B57B-453142972C5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297AC-7C75-4B58-AFFD-BD83FE6350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00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/>
          <p:nvPr/>
        </p:nvSpPr>
        <p:spPr>
          <a:xfrm>
            <a:off x="0" y="0"/>
            <a:ext cx="12192000" cy="558800"/>
          </a:xfrm>
          <a:custGeom>
            <a:avLst/>
            <a:gdLst/>
            <a:ahLst/>
            <a:cxnLst/>
            <a:rect l="l" t="t" r="r" b="b"/>
            <a:pathLst>
              <a:path w="12192000" h="559435" extrusionOk="0">
                <a:moveTo>
                  <a:pt x="12192000" y="0"/>
                </a:moveTo>
                <a:lnTo>
                  <a:pt x="0" y="0"/>
                </a:lnTo>
                <a:lnTo>
                  <a:pt x="0" y="559308"/>
                </a:lnTo>
                <a:lnTo>
                  <a:pt x="12192000" y="5593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4471C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536575" y="77787"/>
            <a:ext cx="11118850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609600" y="1577975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ftr" idx="11"/>
          </p:nvPr>
        </p:nvSpPr>
        <p:spPr>
          <a:xfrm>
            <a:off x="4144962" y="6378575"/>
            <a:ext cx="3902075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dt" idx="10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11823700" y="6496050"/>
            <a:ext cx="3143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555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5557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55575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55575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55575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155575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155575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55575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55575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1555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Black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sym typeface="Arial Black"/>
              </a:rPr>
              <a:pPr marL="15557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 Black"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95437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98362-A506-4D59-805D-A76C6F017C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FD36C7-715B-46F8-A3C5-383D94A2E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21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9.png"/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20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22.jpe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4" Type="http://schemas.openxmlformats.org/officeDocument/2006/relationships/image" Target="../media/image21.pn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-25494" y="2576064"/>
            <a:ext cx="12192000" cy="33251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-25494" y="4798921"/>
            <a:ext cx="12192000" cy="33251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8" name="Прямоугольник 7"/>
          <p:cNvSpPr/>
          <p:nvPr/>
        </p:nvSpPr>
        <p:spPr>
          <a:xfrm>
            <a:off x="2709526" y="3504063"/>
            <a:ext cx="6886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НЕФИНАНСОВЫЕ МЕРЫ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ГОСПОДДЕРЖКИ ПОДДЕРЖКИ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МСБ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75909" y="6321959"/>
            <a:ext cx="13535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Караганда 2024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00" y="283902"/>
            <a:ext cx="1083780" cy="5588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27373" y="996072"/>
            <a:ext cx="7343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Палата предпринимателей Карагандинской</a:t>
            </a: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области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1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/>
          <p:nvPr/>
        </p:nvSpPr>
        <p:spPr>
          <a:xfrm>
            <a:off x="0" y="0"/>
            <a:ext cx="12192000" cy="533400"/>
          </a:xfrm>
          <a:custGeom>
            <a:avLst/>
            <a:gdLst/>
            <a:ahLst/>
            <a:cxnLst/>
            <a:rect l="l" t="t" r="r" b="b"/>
            <a:pathLst>
              <a:path w="12192000" h="559435" extrusionOk="0">
                <a:moveTo>
                  <a:pt x="12192000" y="0"/>
                </a:moveTo>
                <a:lnTo>
                  <a:pt x="0" y="0"/>
                </a:lnTo>
                <a:lnTo>
                  <a:pt x="0" y="559308"/>
                </a:lnTo>
                <a:lnTo>
                  <a:pt x="12192000" y="5593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1"/>
          <p:cNvSpPr txBox="1"/>
          <p:nvPr/>
        </p:nvSpPr>
        <p:spPr>
          <a:xfrm>
            <a:off x="221810" y="2981734"/>
            <a:ext cx="12039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СПАСИБО ЗА ВНИМАНИЕ!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11"/>
          <p:cNvCxnSpPr/>
          <p:nvPr/>
        </p:nvCxnSpPr>
        <p:spPr>
          <a:xfrm>
            <a:off x="333469" y="1693249"/>
            <a:ext cx="11525062" cy="0"/>
          </a:xfrm>
          <a:prstGeom prst="straightConnector1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oogle Shape;161;p11"/>
          <p:cNvCxnSpPr/>
          <p:nvPr/>
        </p:nvCxnSpPr>
        <p:spPr>
          <a:xfrm>
            <a:off x="333469" y="4922224"/>
            <a:ext cx="11525062" cy="0"/>
          </a:xfrm>
          <a:prstGeom prst="straightConnector1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23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953" y="185220"/>
            <a:ext cx="98034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Какие есть</a:t>
            </a:r>
            <a:r>
              <a:rPr lang="ru-RU" sz="2000" b="1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 предпринимателей?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100" y="81868"/>
            <a:ext cx="1083780" cy="55883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239224" y="732361"/>
            <a:ext cx="11713552" cy="15023"/>
          </a:xfrm>
          <a:prstGeom prst="line">
            <a:avLst/>
          </a:prstGeom>
          <a:ln>
            <a:solidFill>
              <a:srgbClr val="7AA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4352192" y="1380392"/>
            <a:ext cx="3824654" cy="5978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 бизнеса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7976" y="2593691"/>
            <a:ext cx="3587262" cy="72096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Финансовые меры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45838" y="2576145"/>
            <a:ext cx="3587262" cy="72096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Нефинансовые меры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>
            <a:stCxn id="5" idx="2"/>
            <a:endCxn id="6" idx="0"/>
          </p:cNvCxnSpPr>
          <p:nvPr/>
        </p:nvCxnSpPr>
        <p:spPr>
          <a:xfrm flipH="1">
            <a:off x="3191607" y="1978269"/>
            <a:ext cx="3072912" cy="6154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  <a:endCxn id="7" idx="0"/>
          </p:cNvCxnSpPr>
          <p:nvPr/>
        </p:nvCxnSpPr>
        <p:spPr>
          <a:xfrm>
            <a:off x="6264519" y="1978269"/>
            <a:ext cx="2874950" cy="5978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97877" y="3552092"/>
            <a:ext cx="5187461" cy="27932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К мерам финансовой поддержки относятся: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Субсидирование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Выдача грантов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Лизинг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Гарантирование займов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69758" y="3557420"/>
            <a:ext cx="5539421" cy="27932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мерам нефинансовой поддержки относятся: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компетенций предпринимателей (обучение бизнесу)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Информационно-консультационные услуги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Сервисная поддержка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деловых связей</a:t>
            </a:r>
          </a:p>
        </p:txBody>
      </p:sp>
      <p:cxnSp>
        <p:nvCxnSpPr>
          <p:cNvPr id="15" name="Прямая со стрелкой 14"/>
          <p:cNvCxnSpPr>
            <a:stCxn id="6" idx="2"/>
            <a:endCxn id="12" idx="0"/>
          </p:cNvCxnSpPr>
          <p:nvPr/>
        </p:nvCxnSpPr>
        <p:spPr>
          <a:xfrm>
            <a:off x="3191607" y="3314660"/>
            <a:ext cx="1" cy="237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  <a:endCxn id="13" idx="0"/>
          </p:cNvCxnSpPr>
          <p:nvPr/>
        </p:nvCxnSpPr>
        <p:spPr>
          <a:xfrm>
            <a:off x="9139469" y="3297114"/>
            <a:ext cx="0" cy="2603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3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/>
          <p:cNvSpPr/>
          <p:nvPr/>
        </p:nvSpPr>
        <p:spPr>
          <a:xfrm>
            <a:off x="8143010" y="3242648"/>
            <a:ext cx="3252348" cy="152270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393951" y="3143615"/>
            <a:ext cx="3252348" cy="211507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92410" y="3204660"/>
            <a:ext cx="3252348" cy="199298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7923"/>
            <a:ext cx="11992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Инструменты нефинансовых мер поддержки МСБ в рамках Нацпроекта (НПП РК «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Атамекен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»)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87609" y="1132017"/>
            <a:ext cx="2709560" cy="914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89553" y="1113538"/>
            <a:ext cx="2791688" cy="94926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 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9751" y="1061369"/>
            <a:ext cx="2759781" cy="101575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" name="Прямоугольник: скругленные углы 40">
            <a:extLst>
              <a:ext uri="{FF2B5EF4-FFF2-40B4-BE49-F238E27FC236}">
                <a16:creationId xmlns:a16="http://schemas.microsoft.com/office/drawing/2014/main" id="{772466A9-0352-443C-AA94-6F32273B000F}"/>
              </a:ext>
            </a:extLst>
          </p:cNvPr>
          <p:cNvSpPr/>
          <p:nvPr/>
        </p:nvSpPr>
        <p:spPr>
          <a:xfrm>
            <a:off x="6610008" y="965803"/>
            <a:ext cx="1841092" cy="31284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Деловые связи</a:t>
            </a:r>
          </a:p>
        </p:txBody>
      </p:sp>
      <p:sp>
        <p:nvSpPr>
          <p:cNvPr id="11" name="Прямоугольник: скругленные углы 40">
            <a:extLst>
              <a:ext uri="{FF2B5EF4-FFF2-40B4-BE49-F238E27FC236}">
                <a16:creationId xmlns:a16="http://schemas.microsoft.com/office/drawing/2014/main" id="{772466A9-0352-443C-AA94-6F32273B000F}"/>
              </a:ext>
            </a:extLst>
          </p:cNvPr>
          <p:cNvSpPr/>
          <p:nvPr/>
        </p:nvSpPr>
        <p:spPr>
          <a:xfrm>
            <a:off x="3796340" y="900366"/>
            <a:ext cx="1841091" cy="455092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Сервисная поддержка</a:t>
            </a:r>
          </a:p>
        </p:txBody>
      </p:sp>
      <p:sp>
        <p:nvSpPr>
          <p:cNvPr id="12" name="Прямоугольник: скругленные углы 40">
            <a:extLst>
              <a:ext uri="{FF2B5EF4-FFF2-40B4-BE49-F238E27FC236}">
                <a16:creationId xmlns:a16="http://schemas.microsoft.com/office/drawing/2014/main" id="{772466A9-0352-443C-AA94-6F32273B000F}"/>
              </a:ext>
            </a:extLst>
          </p:cNvPr>
          <p:cNvSpPr/>
          <p:nvPr/>
        </p:nvSpPr>
        <p:spPr>
          <a:xfrm>
            <a:off x="735889" y="846879"/>
            <a:ext cx="1839040" cy="476162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Информационное обеспечение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8076" y="1354489"/>
            <a:ext cx="2411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Предоставление необходимой актуальной информации для старта и ведения бизнеса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23302" y="1421965"/>
            <a:ext cx="2370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Оказание услуг по сопровождению бизнеса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1" name="Google Shape;428;p27" descr="Presentación Icono Con Una Cinta Luminosa Ascendente Y Flecha Que Muestra  El Mejor Rendimiento Y Aumentar Los Beneficios De Azul Y Blanco La Silueta  Del Vector Ilustraciones Svg, Vectoriales, Clip Art Vectorizado"/>
          <p:cNvPicPr preferRelativeResize="0"/>
          <p:nvPr/>
        </p:nvPicPr>
        <p:blipFill rotWithShape="1">
          <a:blip r:embed="rId2">
            <a:alphaModFix/>
          </a:blip>
          <a:srcRect l="26968" t="28566" r="27001" b="29545"/>
          <a:stretch/>
        </p:blipFill>
        <p:spPr>
          <a:xfrm>
            <a:off x="298562" y="1421965"/>
            <a:ext cx="279514" cy="32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Partners | Cohe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52" y="1384734"/>
            <a:ext cx="507607" cy="40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азработка иконок для сайта строительно-монтажной компании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t="49735" r="80253" b="25650"/>
          <a:stretch/>
        </p:blipFill>
        <p:spPr bwMode="auto">
          <a:xfrm>
            <a:off x="3316440" y="1334935"/>
            <a:ext cx="504862" cy="46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Google Shape;239;p4"/>
          <p:cNvSpPr txBox="1"/>
          <p:nvPr/>
        </p:nvSpPr>
        <p:spPr>
          <a:xfrm>
            <a:off x="1109891" y="544335"/>
            <a:ext cx="1054870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30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kk-KZ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 Narrow"/>
                <a:cs typeface="Arial Narrow"/>
                <a:sym typeface="Arial Narrow"/>
              </a:rPr>
              <a:t>Действующие инструменты нефинансовой поддержки в 2024 году: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52754" y="1278651"/>
            <a:ext cx="2421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Масштабирование бизнеса за счет установления деловых связей с иностранными партнерами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246;p4"/>
          <p:cNvSpPr txBox="1"/>
          <p:nvPr/>
        </p:nvSpPr>
        <p:spPr>
          <a:xfrm>
            <a:off x="418931" y="2404768"/>
            <a:ext cx="1147493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30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None/>
              <a:tabLst/>
              <a:defRPr/>
            </a:pPr>
            <a:r>
              <a:rPr kumimoji="0" lang="kk-KZ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 Narrow"/>
                <a:cs typeface="Arial Narrow"/>
                <a:sym typeface="Arial Narrow"/>
              </a:rPr>
              <a:t>Направления нефинансовой поддержки в зарубежных странах </a:t>
            </a:r>
            <a:r>
              <a:rPr kumimoji="0" lang="kk-K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Narrow"/>
                <a:cs typeface="Arial Narrow"/>
                <a:sym typeface="Arial Narrow"/>
              </a:rPr>
              <a:t>: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246;p4"/>
          <p:cNvSpPr txBox="1"/>
          <p:nvPr/>
        </p:nvSpPr>
        <p:spPr>
          <a:xfrm>
            <a:off x="386518" y="3690824"/>
            <a:ext cx="325823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30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Arial"/>
              <a:buNone/>
              <a:tabLst/>
              <a:defRPr/>
            </a:pPr>
            <a:r>
              <a:rPr kumimoji="0" lang="kk-KZ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 Narrow"/>
              </a:rPr>
              <a:t>1. Поддержка стартапов; </a:t>
            </a:r>
          </a:p>
          <a:p>
            <a:pPr marL="730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Arial"/>
              <a:buNone/>
              <a:tabLst/>
              <a:defRPr/>
            </a:pPr>
            <a:r>
              <a:rPr kumimoji="0" lang="kk-KZ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 Narrow"/>
              </a:rPr>
              <a:t>2. Программы диджитализации; </a:t>
            </a:r>
          </a:p>
          <a:p>
            <a:pPr marL="730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Arial"/>
              <a:buNone/>
              <a:tabLst/>
              <a:defRPr/>
            </a:pPr>
            <a:r>
              <a:rPr kumimoji="0" lang="kk-KZ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 Narrow"/>
              </a:rPr>
              <a:t>3. Поддержка действующих компаний; </a:t>
            </a:r>
          </a:p>
          <a:p>
            <a:pPr marL="730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Arial"/>
              <a:buNone/>
              <a:tabLst/>
              <a:defRPr/>
            </a:pPr>
            <a:r>
              <a:rPr kumimoji="0" lang="kk-KZ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 Narrow"/>
              </a:rPr>
              <a:t>4. Сервисная поддержка; </a:t>
            </a:r>
          </a:p>
          <a:p>
            <a:pPr marL="730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Arial"/>
              <a:buNone/>
              <a:tabLst/>
              <a:defRPr/>
            </a:pPr>
            <a:r>
              <a:rPr kumimoji="0" lang="kk-KZ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 Narrow"/>
              </a:rPr>
              <a:t>5. Программы партнерских организаций;</a:t>
            </a:r>
          </a:p>
          <a:p>
            <a:pPr marL="730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Arial"/>
              <a:buNone/>
              <a:tabLst/>
              <a:defRPr/>
            </a:pPr>
            <a:r>
              <a:rPr kumimoji="0" lang="kk-KZ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 Narrow"/>
              </a:rPr>
              <a:t>6. Информационная поддержка (для иностранных компаний)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09813" y="3463924"/>
            <a:ext cx="3381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1. Обучающие курсы для предпринимателей и населения; </a:t>
            </a:r>
          </a:p>
          <a:p>
            <a:pPr marL="730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2.Анализ данных: помогают предпринимателям в поиске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Госконтрактов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; </a:t>
            </a:r>
          </a:p>
          <a:p>
            <a:pPr marL="730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3.А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двокатура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 SBA рассматривает законодательство Конгресса, дает показания от имени малых предприятий и оценивает влияние законов на МСБ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192153" y="3539353"/>
            <a:ext cx="3047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1. Пред-запускной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коучинг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; </a:t>
            </a:r>
          </a:p>
          <a:p>
            <a:pPr marL="730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2. Онлайн-обучение; </a:t>
            </a:r>
          </a:p>
          <a:p>
            <a:pPr marL="730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3. Сопровождение проекта ментором на протяжении двух лет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475881" y="2617568"/>
            <a:ext cx="9989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100"/>
              <a:buFont typeface="Arial"/>
              <a:buNone/>
              <a:tabLst/>
              <a:defRPr/>
            </a:pPr>
            <a:r>
              <a:rPr kumimoji="0" lang="kk-KZ" sz="1200" b="1" i="0" u="none" strike="noStrike" kern="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Arial"/>
                <a:cs typeface="Arial"/>
                <a:sym typeface="Arial Narrow"/>
              </a:rPr>
              <a:t>Сингапур: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Прямоугольник: скругленные углы 40">
            <a:extLst>
              <a:ext uri="{FF2B5EF4-FFF2-40B4-BE49-F238E27FC236}">
                <a16:creationId xmlns:a16="http://schemas.microsoft.com/office/drawing/2014/main" id="{772466A9-0352-443C-AA94-6F32273B000F}"/>
              </a:ext>
            </a:extLst>
          </p:cNvPr>
          <p:cNvSpPr/>
          <p:nvPr/>
        </p:nvSpPr>
        <p:spPr>
          <a:xfrm>
            <a:off x="970836" y="2947811"/>
            <a:ext cx="2207876" cy="573163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Enterprise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Singapore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-  Министерство торговли и индустрии</a:t>
            </a:r>
          </a:p>
        </p:txBody>
      </p:sp>
      <p:sp>
        <p:nvSpPr>
          <p:cNvPr id="56" name="Прямоугольник: скругленные углы 40">
            <a:extLst>
              <a:ext uri="{FF2B5EF4-FFF2-40B4-BE49-F238E27FC236}">
                <a16:creationId xmlns:a16="http://schemas.microsoft.com/office/drawing/2014/main" id="{772466A9-0352-443C-AA94-6F32273B000F}"/>
              </a:ext>
            </a:extLst>
          </p:cNvPr>
          <p:cNvSpPr/>
          <p:nvPr/>
        </p:nvSpPr>
        <p:spPr>
          <a:xfrm>
            <a:off x="5010186" y="2934293"/>
            <a:ext cx="2207876" cy="573163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Администрация малого бизнеса США (SBA)</a:t>
            </a:r>
          </a:p>
        </p:txBody>
      </p:sp>
      <p:sp>
        <p:nvSpPr>
          <p:cNvPr id="57" name="Прямоугольник: скругленные углы 40">
            <a:extLst>
              <a:ext uri="{FF2B5EF4-FFF2-40B4-BE49-F238E27FC236}">
                <a16:creationId xmlns:a16="http://schemas.microsoft.com/office/drawing/2014/main" id="{772466A9-0352-443C-AA94-6F32273B000F}"/>
              </a:ext>
            </a:extLst>
          </p:cNvPr>
          <p:cNvSpPr/>
          <p:nvPr/>
        </p:nvSpPr>
        <p:spPr>
          <a:xfrm>
            <a:off x="8686885" y="2977778"/>
            <a:ext cx="2207876" cy="573163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Futurpreneur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Canada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-Министерство малого бизнеса и экспорта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399" y="2353178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0399" y="5761675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663222" y="2635417"/>
            <a:ext cx="654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100"/>
              <a:buFont typeface="Arial"/>
              <a:buNone/>
              <a:tabLst/>
              <a:defRPr/>
            </a:pPr>
            <a:r>
              <a:rPr kumimoji="0" lang="kk-KZ" sz="1200" b="1" i="0" u="none" strike="noStrike" kern="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Arial"/>
                <a:cs typeface="Arial"/>
                <a:sym typeface="Arial Narrow"/>
              </a:rPr>
              <a:t>США: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78148" y="2715939"/>
            <a:ext cx="8194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100"/>
              <a:buFont typeface="Arial"/>
              <a:buNone/>
              <a:tabLst/>
              <a:defRPr/>
            </a:pPr>
            <a:r>
              <a:rPr kumimoji="0" lang="kk-KZ" sz="1200" b="1" i="0" u="none" strike="noStrike" kern="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Arial"/>
                <a:cs typeface="Arial"/>
                <a:sym typeface="Arial Narrow"/>
              </a:rPr>
              <a:t>Канада: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231;p3"/>
          <p:cNvSpPr txBox="1"/>
          <p:nvPr/>
        </p:nvSpPr>
        <p:spPr>
          <a:xfrm>
            <a:off x="11972925" y="6629401"/>
            <a:ext cx="18415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142713" y="1118798"/>
            <a:ext cx="2880320" cy="94926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   </a:t>
            </a:r>
          </a:p>
        </p:txBody>
      </p:sp>
      <p:sp>
        <p:nvSpPr>
          <p:cNvPr id="33" name="Прямоугольник: скругленные углы 40">
            <a:extLst>
              <a:ext uri="{FF2B5EF4-FFF2-40B4-BE49-F238E27FC236}">
                <a16:creationId xmlns:a16="http://schemas.microsoft.com/office/drawing/2014/main" id="{772466A9-0352-443C-AA94-6F32273B000F}"/>
              </a:ext>
            </a:extLst>
          </p:cNvPr>
          <p:cNvSpPr/>
          <p:nvPr/>
        </p:nvSpPr>
        <p:spPr>
          <a:xfrm>
            <a:off x="9663168" y="971063"/>
            <a:ext cx="1841092" cy="31284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Мен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кәсіпкер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4" name="Picture 6" descr="Partners | Cohe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2" y="1389994"/>
            <a:ext cx="507607" cy="40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9605914" y="1283911"/>
            <a:ext cx="242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Развитие предпринимательского потенциала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441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854" y="1643978"/>
            <a:ext cx="4909038" cy="247439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информирование субъектов МСП и населения с предпринимательской инициативой о финансовых и нефинансовых мерах государственной поддержки предпринимательской деятельности;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консультацию по поддержке малого и среднего бизнеса в рамках национальных проектов;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консультацию по вопросам подготовки образцов договоров, актов, счетов-фактур и накладных;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консультацию по вопросам открытия и ведения бизнеса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2028" y="1643978"/>
            <a:ext cx="5926008" cy="462594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сопровождение по вопросам получения лицензий и разрешительных документов;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сопровождение в сборе необходимых документов до и после финансирования в банках второго уровня, других финансовых организациях, а также институтах развития, в том числе в оценке залогового имущества;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сопровождение в сборе документов после финансирования в банках второго уровня, других финансовых организациях, а также институтах развития;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сопровождение в сборе документов и оформление заявки для участия в закупках/конкурсе/тендере, в том числе для получения земельного участка;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5) подготовка документов к регистрации, перерегистрации субъекта предпринимательства;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6) подготовка документов к регистрации и установке онлайн-касс и контрольно-кассовых машин;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7) сопровождение в получении документов и технических условий при подключении к инженерным сетям (газоснабжение, водоснабжение, канализация, электроснабжение).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70" y="78127"/>
            <a:ext cx="10471638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Услуги по информационно-аналитическому обеспечению предпринимателей и населения с предпринимательской инициативой включают в себя: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854" y="794760"/>
            <a:ext cx="4909038" cy="78386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направлению информирования и консультирования о мерах государственной поддержки: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87870" y="78127"/>
            <a:ext cx="11680166" cy="616168"/>
            <a:chOff x="219252" y="1432786"/>
            <a:chExt cx="11680166" cy="616168"/>
          </a:xfrm>
        </p:grpSpPr>
        <p:pic>
          <p:nvPicPr>
            <p:cNvPr id="7" name="Picture 2" descr="C:\Users\www\Desktop\Атамекен_1_лого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53" b="33832"/>
            <a:stretch/>
          </p:blipFill>
          <p:spPr bwMode="auto">
            <a:xfrm>
              <a:off x="10769533" y="1432786"/>
              <a:ext cx="1129885" cy="616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219252" y="2048954"/>
              <a:ext cx="1168016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6042028" y="759071"/>
            <a:ext cx="5926008" cy="81509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направлению сопровождения обращений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endParaRPr kumimoji="0" lang="kk-K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Национальная палата предпринимателей запускает проект «Единое окно»  оказания электронных услуг для бизнеса – Atameken Servi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5" t="12564" r="1833" b="58769"/>
          <a:stretch/>
        </p:blipFill>
        <p:spPr bwMode="auto">
          <a:xfrm>
            <a:off x="1529690" y="4183722"/>
            <a:ext cx="2730096" cy="148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6269924"/>
            <a:ext cx="1219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76092"/>
              </a:buClr>
              <a:buSzPts val="1400"/>
            </a:pPr>
            <a:r>
              <a:rPr lang="ru-RU" sz="1400" b="1" kern="0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Концепция развития малого и среднего предпринимательства в РК до 2030 года</a:t>
            </a:r>
            <a:endParaRPr lang="ru-RU"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  <a:buSzPts val="1200"/>
            </a:pPr>
            <a:r>
              <a:rPr lang="ru-RU" sz="12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Формат инструмента соответствует  </a:t>
            </a:r>
            <a:r>
              <a:rPr lang="ru-RU" sz="1200" b="1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четвертой задаче </a:t>
            </a:r>
            <a:r>
              <a:rPr lang="ru-RU" sz="12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«Обеспечение эффективности структуры мер государственной поддержки». </a:t>
            </a:r>
            <a:endParaRPr lang="ru-RU" sz="800" i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83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870" y="2144605"/>
            <a:ext cx="2956492" cy="424379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34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консультации по вопросам налогового законодательства и законодательства, регулирующего бухгалтерскую деятельность предприятия;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34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консультации по вопросам обработки первичных документов, начисления налогов и других отчислений в бюджет;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34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консультации по ведению бухгалтерского учета;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34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консультации по работе с программой «1С-Бухгалтерия»;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34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консультации по подготовке и сдаче налоговых и статистических отчетов;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34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консультации по составлению дополнительных отчетов по финансовой деятельности для сторонних организаций;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34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подготовку налоговых и статистических отчетов;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34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консультации по регистрации контрольно-кассовых машин и онлайн касс;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53513" y="2161558"/>
            <a:ext cx="2693128" cy="245964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315087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консультационные услуги по вопросу организации и ведения предпринимательской деятельности, сопровождению в институтах развития по вопросам получения мер государственной поддержки;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315087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сопровождение по вопросам подготовки документов для финансирования в банках второго уровня, других финансовых организациях, а также институтах развития;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70" y="78126"/>
            <a:ext cx="10550281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рамках сервисной поддержки предоставляются следующие виды специализированных услуг: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870" y="918529"/>
            <a:ext cx="2956493" cy="106612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услуги, связанные с ведением бухгалтерского и налогового учета, а также составлением статистической отчетности, включающие: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49704" y="913866"/>
            <a:ext cx="2904143" cy="109177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услуги по юридическим вопросам и конкурсным (тендерным) процедурам, включающие:</a:t>
            </a: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2" descr="Национальная палата предпринимателей запускает проект «Единое окно»  оказания электронных услуг для бизнеса – Atameken Servi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8" t="13410" r="32260" b="53587"/>
          <a:stretch/>
        </p:blipFill>
        <p:spPr bwMode="auto">
          <a:xfrm>
            <a:off x="6562025" y="4669678"/>
            <a:ext cx="2684616" cy="14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446866" y="2144605"/>
            <a:ext cx="2904143" cy="35067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315087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консультации по получению лицензий и разрешительных документов с их правовой поддержкой;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315087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подготовку документов к регистрации, перерегистрации, ликвидации субъекта предпринимательства;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315087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разработку проектов договоров в электронном формате;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315087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консультации в области гражданского, трудового и предпринимательского права;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315087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консультации, связанные с государственными закупками;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315087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подготовку заявок для участия в конкурсе/тендере;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315087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услуги по обжалованию действий/бездействий организаторов закупок;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59188" y="905033"/>
            <a:ext cx="2693128" cy="109177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3150870" algn="l"/>
              </a:tabLst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услуги по вопросам финансирования и получения мер государственной поддержки, включающие:</a:t>
            </a: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3150870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57657" y="913866"/>
            <a:ext cx="2510380" cy="10926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3150870" algn="l"/>
              </a:tabLst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услуги по вопросам маркетинга, включающие: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3150870" algn="l"/>
              </a:tabLst>
              <a:defRPr/>
            </a:pPr>
            <a:endParaRPr kumimoji="0" lang="kk-K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3150870" algn="l"/>
              </a:tabLst>
              <a:defRPr/>
            </a:pPr>
            <a:endParaRPr kumimoji="0" lang="kk-K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3150870" algn="l"/>
              </a:tabLst>
              <a:defRPr/>
            </a:pPr>
            <a:endParaRPr kumimoji="0" lang="kk-K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57657" y="2144605"/>
            <a:ext cx="2510379" cy="36234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315087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консультации по разработке ценовой политики;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315087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консультации по разработке бизнес-плана для кредитования в банках и получения мер государственной поддержки;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315087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разработку бизнес-плана для кредитования в банках и получения мер государственной поддержки;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315087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консультации по анализу плана продвижения товаров и/или работ и/или услуг, изучению типов спроса на товары и/или работы и/или услуги;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>
                <a:tab pos="315087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консультации по анализу конкурентной среды.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87870" y="78127"/>
            <a:ext cx="11680166" cy="616168"/>
            <a:chOff x="219252" y="1432786"/>
            <a:chExt cx="11680166" cy="616168"/>
          </a:xfrm>
        </p:grpSpPr>
        <p:pic>
          <p:nvPicPr>
            <p:cNvPr id="17" name="Picture 2" descr="C:\Users\www\Desktop\Атамекен_1_лого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53" b="33832"/>
            <a:stretch/>
          </p:blipFill>
          <p:spPr bwMode="auto">
            <a:xfrm>
              <a:off x="10769533" y="1432786"/>
              <a:ext cx="1129885" cy="616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Прямая соединительная линия 17"/>
            <p:cNvCxnSpPr/>
            <p:nvPr/>
          </p:nvCxnSpPr>
          <p:spPr>
            <a:xfrm>
              <a:off x="219252" y="2048954"/>
              <a:ext cx="1168016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255009" y="6350508"/>
            <a:ext cx="1219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76092"/>
              </a:buClr>
              <a:buSzPts val="1400"/>
              <a:defRPr/>
            </a:pPr>
            <a:r>
              <a:rPr lang="ru-RU" sz="1400" b="1" kern="0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Концепция развития малого и среднего предпринимательства в РК до 2030 года</a:t>
            </a:r>
            <a:endParaRPr lang="ru-RU"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  <a:buSzPts val="1200"/>
              <a:defRPr/>
            </a:pPr>
            <a:r>
              <a:rPr lang="ru-RU" sz="12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Формат инструмента соответствует  </a:t>
            </a:r>
            <a:r>
              <a:rPr lang="ru-RU" sz="1200" b="1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четвертой задаче </a:t>
            </a:r>
            <a:r>
              <a:rPr lang="ru-RU" sz="12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«Обеспечение эффективности структуры мер государственной поддержки». </a:t>
            </a:r>
            <a:endParaRPr lang="ru-RU" sz="800" i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52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87870" y="78127"/>
            <a:ext cx="11680166" cy="616168"/>
            <a:chOff x="219252" y="1432786"/>
            <a:chExt cx="11680166" cy="616168"/>
          </a:xfrm>
        </p:grpSpPr>
        <p:pic>
          <p:nvPicPr>
            <p:cNvPr id="3" name="Picture 2" descr="C:\Users\www\Desktop\Атамекен_1_лого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53" b="33832"/>
            <a:stretch/>
          </p:blipFill>
          <p:spPr bwMode="auto">
            <a:xfrm>
              <a:off x="10769533" y="1432786"/>
              <a:ext cx="1129885" cy="616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Прямая соединительная линия 3"/>
            <p:cNvCxnSpPr/>
            <p:nvPr/>
          </p:nvCxnSpPr>
          <p:spPr>
            <a:xfrm>
              <a:off x="219252" y="2048954"/>
              <a:ext cx="1168016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Прямоугольник 4"/>
          <p:cNvSpPr/>
          <p:nvPr/>
        </p:nvSpPr>
        <p:spPr>
          <a:xfrm>
            <a:off x="463414" y="216934"/>
            <a:ext cx="36862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РАСШИРЕНИЕ ДЕЛОВЫХ СВЯЗЕЙ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2" descr="Национальная палата предпринимателей запускает проект «Единое окно»  оказания электронных услуг для бизнеса – Atameken Servi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9" t="61600" r="38004" b="8999"/>
          <a:stretch/>
        </p:blipFill>
        <p:spPr bwMode="auto">
          <a:xfrm>
            <a:off x="463414" y="2666274"/>
            <a:ext cx="3059300" cy="194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96508" y="814966"/>
            <a:ext cx="6731710" cy="7386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Инструмент «Деловые связи» направлен на оказание поддержки предпринимателям за счет установления деловых связей с иностранными партнерами при поддержке МЗО</a:t>
            </a:r>
            <a:r>
              <a:rPr kumimoji="0" lang="kk-KZ" sz="14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6508" y="1684654"/>
            <a:ext cx="6731710" cy="9541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540385" algn="l"/>
                <a:tab pos="810260" algn="l"/>
              </a:tabLst>
              <a:defRPr/>
            </a:pPr>
            <a:r>
              <a:rPr kumimoji="0" lang="kk-KZ" sz="14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Участниками инструмента являются руководители высшего звена субъектов МСП, осуществляющие свою деятельность в приоритетных секторах экономики, со среднегодовым доходом не менее 5000 (пять тысяч) месячного расчетного показателя.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96508" y="2769785"/>
            <a:ext cx="6731710" cy="191847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540385" algn="l"/>
                <a:tab pos="810260" algn="l"/>
              </a:tabLst>
              <a:defRPr/>
            </a:pPr>
            <a:r>
              <a:rPr kumimoji="0" lang="kk-KZ" sz="14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Инструмент «Деловые связи» предусматривает тематическую бизнес – стажировку за рубежом, а также посещение предприятий аналогичного профиля и установление деловых связей с иностранными партнерами  по вопросам: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+mj-lt"/>
              <a:buAutoNum type="arabicParenR"/>
              <a:tabLst>
                <a:tab pos="540385" algn="l"/>
                <a:tab pos="630555" algn="l"/>
                <a:tab pos="810260" algn="l"/>
              </a:tabLst>
              <a:defRPr/>
            </a:pPr>
            <a:r>
              <a:rPr kumimoji="0" lang="kk-KZ" sz="14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трансферта технологий и приобретения оборудования;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+mj-lt"/>
              <a:buAutoNum type="arabicParenR"/>
              <a:tabLst>
                <a:tab pos="540385" algn="l"/>
                <a:tab pos="630555" algn="l"/>
                <a:tab pos="810260" algn="l"/>
                <a:tab pos="3150870" algn="l"/>
              </a:tabLst>
              <a:defRPr/>
            </a:pPr>
            <a:r>
              <a:rPr kumimoji="0" lang="kk-KZ" sz="14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взаимной поставки товаров, работ и услуг;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+mj-lt"/>
              <a:buAutoNum type="arabicParenR"/>
              <a:tabLst>
                <a:tab pos="540385" algn="l"/>
                <a:tab pos="630555" algn="l"/>
                <a:tab pos="810260" algn="l"/>
                <a:tab pos="3150870" algn="l"/>
              </a:tabLst>
              <a:defRPr/>
            </a:pPr>
            <a:r>
              <a:rPr kumimoji="0" lang="kk-KZ" sz="14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приобретения франшизы;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+mj-lt"/>
              <a:buAutoNum type="arabicParenR"/>
              <a:tabLst>
                <a:tab pos="540385" algn="l"/>
                <a:tab pos="630555" algn="l"/>
                <a:tab pos="810260" algn="l"/>
                <a:tab pos="3150870" algn="l"/>
              </a:tabLst>
              <a:defRPr/>
            </a:pPr>
            <a:r>
              <a:rPr kumimoji="0" lang="kk-KZ" sz="1400" b="1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создания совместных предприятий.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6508" y="4870055"/>
            <a:ext cx="6731710" cy="9541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 fontAlgn="base">
              <a:spcBef>
                <a:spcPts val="100"/>
              </a:spcBef>
              <a:spcAft>
                <a:spcPts val="100"/>
              </a:spcAft>
            </a:pPr>
            <a:r>
              <a:rPr lang="ru-RU" sz="1400" b="1" spc="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Стажировка в Германии осуществляется на безвозмездной основе. Расходы за перелет из Казахстана в Германию и обратно, а также за проживание участник не несет. При этом до места вылета из Казахстана за границу участники добираются 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162809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854" y="1643978"/>
            <a:ext cx="4909038" cy="356668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arenR"/>
              <a:tabLst>
                <a:tab pos="180340" algn="l"/>
              </a:tabLst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отраслевого (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профильного) обучения на основании выявленных потребностей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arenR"/>
              <a:tabLst>
                <a:tab pos="180340" algn="l"/>
              </a:tabLst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в онлайн/офлайн формате через региональные палаты предпринимателей в областных центрах, городах республиканского значения и столице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с выездом в районные центры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arenR"/>
              <a:tabLst>
                <a:tab pos="180340" algn="l"/>
              </a:tabLst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Участниками направления «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Кәсіпке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являются субъекты МСП, отвечающие следующим критериям отбора: 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 субъект МСП соответствует статье 24             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Предпринимательского кодекса РК;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 субъект МСП демонстрирует высокую мотивацию  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к участию в обучении.</a:t>
            </a: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2028" y="1643978"/>
            <a:ext cx="5926008" cy="418576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fontAlgn="base">
              <a:buFont typeface="+mj-lt"/>
              <a:buAutoNum type="arabicParenR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консультации; </a:t>
            </a:r>
          </a:p>
          <a:p>
            <a:pPr marL="342900" indent="-342900" fontAlgn="base">
              <a:buFont typeface="+mj-lt"/>
              <a:buAutoNum type="arabicParenR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профессионального и бизнес-обучения, а также обучения традиционным видам ремесел (по рекомендации Союза ремесленников Казахстана);	</a:t>
            </a:r>
          </a:p>
          <a:p>
            <a:pPr marL="342900" indent="-342900" fontAlgn="base">
              <a:buFont typeface="+mj-lt"/>
              <a:buAutoNum type="arabicParenR"/>
            </a:pP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менторство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fontAlgn="base">
              <a:buFont typeface="+mj-lt"/>
              <a:buAutoNum type="arabicParenR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 привлечении финансирования (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краудинвестинг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инвестиции, гранты, лизинг);</a:t>
            </a:r>
          </a:p>
          <a:p>
            <a:pPr marL="342900" indent="-342900" fontAlgn="base">
              <a:buFont typeface="+mj-lt"/>
              <a:buAutoNum type="arabicParenR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по содействию в участии представителей женского предпринимательства в международных проектах (информирование женщин- предпринимателей);</a:t>
            </a:r>
          </a:p>
          <a:p>
            <a:pPr marL="342900" indent="-342900" fontAlgn="base">
              <a:buFont typeface="+mj-lt"/>
              <a:buAutoNum type="arabicParenR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бизнес-обзора;</a:t>
            </a:r>
          </a:p>
          <a:p>
            <a:pPr marL="342900" indent="-342900" fontAlgn="base">
              <a:buFont typeface="+mj-lt"/>
              <a:buAutoNum type="arabicParenR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по продвижению и разработке продукции из местного сырья в рамках проекта «Одно село – один продукт».</a:t>
            </a:r>
          </a:p>
          <a:p>
            <a:pPr fontAlgn="base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ЦРЖП оказываются гражданам Республики Казахстан женского пола в возрасте от 18 лет, занимающимся либо желающим заниматься предпринимательской деятельностью, и субъектам женского предпринимательства.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4924" y="95491"/>
            <a:ext cx="10471638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 «Развитие предпринимательского потенциала «Мен –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кәсіпкер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реализуется в двух направлениях: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854" y="794760"/>
            <a:ext cx="4909038" cy="55528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</a:tabLst>
              <a:defRPr/>
            </a:pPr>
            <a:endParaRPr lang="ru-RU" sz="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ctr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</a:tabLst>
              <a:defRPr/>
            </a:pP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Кәсіпке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87870" y="78127"/>
            <a:ext cx="11680166" cy="616168"/>
            <a:chOff x="219252" y="1432786"/>
            <a:chExt cx="11680166" cy="616168"/>
          </a:xfrm>
        </p:grpSpPr>
        <p:pic>
          <p:nvPicPr>
            <p:cNvPr id="7" name="Picture 2" descr="C:\Users\www\Desktop\Атамекен_1_лого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53" b="33832"/>
            <a:stretch/>
          </p:blipFill>
          <p:spPr bwMode="auto">
            <a:xfrm>
              <a:off x="10769533" y="1432786"/>
              <a:ext cx="1129885" cy="616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219252" y="2048954"/>
              <a:ext cx="1168016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6042028" y="794760"/>
            <a:ext cx="5926008" cy="55528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endParaRPr kumimoji="0" lang="ru-RU" sz="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450215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</a:tabLs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развития женского предпринимательства</a:t>
            </a:r>
          </a:p>
          <a:p>
            <a:pPr lvl="0" indent="450215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</a:tabLst>
              <a:defRPr/>
            </a:pPr>
            <a:endParaRPr kumimoji="0" lang="kk-KZ" sz="5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Национальная палата предпринимателей запускает проект «Единое окно»  оказания электронных услуг для бизнеса – Atameken Servi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5" t="12564" r="1833" b="58769"/>
          <a:stretch/>
        </p:blipFill>
        <p:spPr bwMode="auto">
          <a:xfrm>
            <a:off x="1975945" y="4961534"/>
            <a:ext cx="2161476" cy="117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6269924"/>
            <a:ext cx="1219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76092"/>
              </a:buClr>
              <a:buSzPts val="1400"/>
            </a:pPr>
            <a:r>
              <a:rPr lang="ru-RU" sz="1400" b="1" kern="0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Концепция развития малого и среднего предпринимательства в РК до 2030 года</a:t>
            </a:r>
            <a:endParaRPr lang="ru-RU"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  <a:buSzPts val="1200"/>
            </a:pPr>
            <a:r>
              <a:rPr lang="ru-RU" sz="12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Формат инструмента соответствует  </a:t>
            </a:r>
            <a:r>
              <a:rPr lang="ru-RU" sz="1200" b="1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четвертой задаче </a:t>
            </a:r>
            <a:r>
              <a:rPr lang="ru-RU" sz="12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«Обеспечение эффективности структуры мер государственной поддержки». </a:t>
            </a:r>
            <a:endParaRPr lang="ru-RU" sz="800" i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383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Бизнес-процессов инфографика - изображение в векторном вид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t="14566" r="65752" b="56786"/>
          <a:stretch/>
        </p:blipFill>
        <p:spPr bwMode="auto">
          <a:xfrm>
            <a:off x="9375350" y="1245758"/>
            <a:ext cx="1469838" cy="12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Бизнес-процессов инфографика - изображение в векторном вид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4780" r="53546" b="59120"/>
          <a:stretch/>
        </p:blipFill>
        <p:spPr bwMode="auto">
          <a:xfrm>
            <a:off x="2646842" y="1236725"/>
            <a:ext cx="526686" cy="130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Бизнес-процессов инфографика - изображение в векторном вид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9" t="58917" b="10208"/>
          <a:stretch/>
        </p:blipFill>
        <p:spPr bwMode="auto">
          <a:xfrm>
            <a:off x="6947077" y="3887633"/>
            <a:ext cx="1450462" cy="135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1229" y="2774525"/>
            <a:ext cx="27502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Клиент приходит в ЦОП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21413" y="2607998"/>
            <a:ext cx="22664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Выбирает необходимую услугу ориентируясь на таблицы с указанием услуг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74962" y="2608554"/>
            <a:ext cx="2783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Обращается к нужному консультанту с проблемой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kk-K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излагает интересующий его вопрос с предоставлением необходимых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документов консультанту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5" name="Picture 2" descr="Почему вашему бизнесу нужна CRM [инфографика] – Brutal Marke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4" t="23929" r="44044" b="14520"/>
          <a:stretch/>
        </p:blipFill>
        <p:spPr bwMode="auto">
          <a:xfrm>
            <a:off x="9351211" y="3887633"/>
            <a:ext cx="1583695" cy="135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692812" y="5436022"/>
            <a:ext cx="19507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Проходит регистрацию 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фотофиксацию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 в СРМ – системе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7077" y="5449564"/>
            <a:ext cx="1910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Получает ответ на свой вопрос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58255" y="5477650"/>
            <a:ext cx="2068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Подтверждает полученную услугу через СМС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742" y="190535"/>
            <a:ext cx="3081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Процессы по ЦОП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719" y="3887634"/>
            <a:ext cx="1470247" cy="145420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21233" y="5495277"/>
            <a:ext cx="23508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Подписывает получение услуги на бумажном акте оказания услуги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036" name="Picture 12" descr="SMS информирование клиент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55" y="4008625"/>
            <a:ext cx="1213338" cy="94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трелка вправо 23"/>
          <p:cNvSpPr/>
          <p:nvPr/>
        </p:nvSpPr>
        <p:spPr>
          <a:xfrm>
            <a:off x="4170527" y="1799047"/>
            <a:ext cx="901820" cy="24618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8132607" y="1792999"/>
            <a:ext cx="934451" cy="297063"/>
          </a:xfrm>
          <a:prstGeom prst="right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10934907" y="1890346"/>
            <a:ext cx="723863" cy="2706390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2" name="Picture 18" descr="Рука с чернилами ручки написать значок Иллюстрация вектора - иллюстрации  насчитывающей каллиграфия, фонтан: 1436616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2" y="3985616"/>
            <a:ext cx="1258245" cy="12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лево 18"/>
          <p:cNvSpPr/>
          <p:nvPr/>
        </p:nvSpPr>
        <p:spPr>
          <a:xfrm>
            <a:off x="8417431" y="4367638"/>
            <a:ext cx="844062" cy="229098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Стрелка влево 30"/>
          <p:cNvSpPr/>
          <p:nvPr/>
        </p:nvSpPr>
        <p:spPr>
          <a:xfrm>
            <a:off x="5847841" y="4373903"/>
            <a:ext cx="844062" cy="229098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Стрелка влево 31"/>
          <p:cNvSpPr/>
          <p:nvPr/>
        </p:nvSpPr>
        <p:spPr>
          <a:xfrm>
            <a:off x="3590749" y="4367638"/>
            <a:ext cx="844062" cy="22909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4" name="Picture 20" descr="Какие услуги бизнесмены могут получить совершенно бесплатно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2"/>
          <a:stretch/>
        </p:blipFill>
        <p:spPr bwMode="auto">
          <a:xfrm>
            <a:off x="5538032" y="1256347"/>
            <a:ext cx="2134276" cy="128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287870" y="66771"/>
            <a:ext cx="11680166" cy="627524"/>
            <a:chOff x="219252" y="1421430"/>
            <a:chExt cx="11680166" cy="627524"/>
          </a:xfrm>
        </p:grpSpPr>
        <p:pic>
          <p:nvPicPr>
            <p:cNvPr id="27" name="Picture 2" descr="C:\Users\www\Desktop\Атамекен_1_лого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53" b="33832"/>
            <a:stretch/>
          </p:blipFill>
          <p:spPr bwMode="auto">
            <a:xfrm>
              <a:off x="10517320" y="1421430"/>
              <a:ext cx="1191432" cy="616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Прямая соединительная линия 27"/>
            <p:cNvCxnSpPr/>
            <p:nvPr/>
          </p:nvCxnSpPr>
          <p:spPr>
            <a:xfrm>
              <a:off x="219252" y="2048954"/>
              <a:ext cx="1168016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4" descr="https://www.pngarts.com/files/4/Numbers-Transparent-Image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05" b="73326"/>
          <a:stretch/>
        </p:blipFill>
        <p:spPr bwMode="auto">
          <a:xfrm>
            <a:off x="1244584" y="2657073"/>
            <a:ext cx="591589" cy="6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www.pngarts.com/files/4/Numbers-Transparent-Images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3" r="34826" b="72912"/>
          <a:stretch/>
        </p:blipFill>
        <p:spPr bwMode="auto">
          <a:xfrm>
            <a:off x="4299722" y="2571025"/>
            <a:ext cx="671509" cy="63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s://www.pngarts.com/files/4/Numbers-Transparent-Images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5" b="73163"/>
          <a:stretch/>
        </p:blipFill>
        <p:spPr bwMode="auto">
          <a:xfrm>
            <a:off x="8286052" y="2652966"/>
            <a:ext cx="627562" cy="64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s://www.pngarts.com/files/4/Numbers-Transparent-Images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1" r="71055" b="37923"/>
          <a:stretch/>
        </p:blipFill>
        <p:spPr bwMode="auto">
          <a:xfrm>
            <a:off x="9009610" y="5336658"/>
            <a:ext cx="683202" cy="6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s://www.pngarts.com/files/4/Numbers-Transparent-Images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7" t="33372" r="34287" b="37772"/>
          <a:stretch/>
        </p:blipFill>
        <p:spPr bwMode="auto">
          <a:xfrm>
            <a:off x="6336044" y="5372788"/>
            <a:ext cx="676794" cy="68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s://www.pngarts.com/files/4/Numbers-Transparent-Images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8" t="33401" b="37049"/>
          <a:stretch/>
        </p:blipFill>
        <p:spPr bwMode="auto">
          <a:xfrm>
            <a:off x="3552255" y="5436295"/>
            <a:ext cx="658608" cy="69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www.pngarts.com/files/4/Numbers-Transparent-Images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1" r="69688"/>
          <a:stretch/>
        </p:blipFill>
        <p:spPr bwMode="auto">
          <a:xfrm>
            <a:off x="430311" y="5501657"/>
            <a:ext cx="696220" cy="75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309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Портал www.infokazakhstan.kz поможет возобновить предпринимательскую  деятельность | Национальная палата предпринимателей Республики Казахстан  «Атамекен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5" t="49745" r="37126" b="26216"/>
          <a:stretch/>
        </p:blipFill>
        <p:spPr bwMode="auto">
          <a:xfrm>
            <a:off x="5214062" y="1253567"/>
            <a:ext cx="2998630" cy="20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87870" y="66771"/>
            <a:ext cx="11680166" cy="627524"/>
            <a:chOff x="219252" y="1421430"/>
            <a:chExt cx="11680166" cy="627524"/>
          </a:xfrm>
        </p:grpSpPr>
        <p:pic>
          <p:nvPicPr>
            <p:cNvPr id="3" name="Picture 2" descr="C:\Users\www\Desktop\Атамекен_1_лого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53" b="33832"/>
            <a:stretch/>
          </p:blipFill>
          <p:spPr bwMode="auto">
            <a:xfrm>
              <a:off x="10622828" y="1421430"/>
              <a:ext cx="1085924" cy="616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Прямая соединительная линия 3"/>
            <p:cNvCxnSpPr/>
            <p:nvPr/>
          </p:nvCxnSpPr>
          <p:spPr>
            <a:xfrm>
              <a:off x="219252" y="2048954"/>
              <a:ext cx="1168016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Прямоугольник 4"/>
          <p:cNvSpPr/>
          <p:nvPr/>
        </p:nvSpPr>
        <p:spPr>
          <a:xfrm>
            <a:off x="799328" y="232630"/>
            <a:ext cx="2347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Процессы по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g4b.kz 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866" y="86476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27051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Клиент при обращении через веб-портал для получения услуги (онлайн): 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3320" y="5814497"/>
            <a:ext cx="3682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После получения результатов оказанной услуги, клиент в личном кабинете, подтверждает факт выполнения работ посредством подписания акта оказанных услуг, с использованием ЭЦП. </a:t>
            </a:r>
          </a:p>
        </p:txBody>
      </p:sp>
      <p:pic>
        <p:nvPicPr>
          <p:cNvPr id="1026" name="Picture 2" descr="Портал www.infokazakhstan.kz поможет возобновить предпринимательскую  деятельность | Национальная палата предпринимателей Республики Казахстан  «Атамекен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5" t="49745" r="37126" b="26216"/>
          <a:stretch/>
        </p:blipFill>
        <p:spPr bwMode="auto">
          <a:xfrm>
            <a:off x="1893126" y="1253567"/>
            <a:ext cx="2998630" cy="20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Человек с ноутбуком - векторные изображения, Человек с ноутбуком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56" y="1482459"/>
            <a:ext cx="1385670" cy="1390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042" r="-125" b="5751"/>
          <a:stretch/>
        </p:blipFill>
        <p:spPr>
          <a:xfrm>
            <a:off x="2447620" y="1416539"/>
            <a:ext cx="1870472" cy="10846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6" b="5639"/>
          <a:stretch/>
        </p:blipFill>
        <p:spPr>
          <a:xfrm>
            <a:off x="5768556" y="1438102"/>
            <a:ext cx="1889641" cy="10825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065796" y="3355080"/>
            <a:ext cx="2653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Клиент регистрируется на веб-портале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06242" y="3345521"/>
            <a:ext cx="2581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Заполняет все необходимые данные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572088" y="3317387"/>
            <a:ext cx="2991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После регистрации клиент выбирает необходимые подвиды услуг и подписывает заявку через ЭЦП</a:t>
            </a:r>
          </a:p>
        </p:txBody>
      </p:sp>
      <p:pic>
        <p:nvPicPr>
          <p:cNvPr id="1032" name="Picture 8" descr="Изображения Working People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6" t="302" b="49977"/>
          <a:stretch/>
        </p:blipFill>
        <p:spPr bwMode="auto">
          <a:xfrm>
            <a:off x="5625053" y="3698689"/>
            <a:ext cx="2580705" cy="194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Какие услуги бизнесмены могут получить совершенно бесплатно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2"/>
          <a:stretch/>
        </p:blipFill>
        <p:spPr bwMode="auto">
          <a:xfrm>
            <a:off x="8572088" y="4047768"/>
            <a:ext cx="2991163" cy="174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Портал www.infokazakhstan.kz поможет возобновить предпринимательскую  деятельность | Национальная палата предпринимателей Республики Казахстан  «Атамекен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5" t="49745" r="37126" b="26216"/>
          <a:stretch/>
        </p:blipFill>
        <p:spPr bwMode="auto">
          <a:xfrm>
            <a:off x="8572088" y="1239239"/>
            <a:ext cx="2998630" cy="20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065" y="1434574"/>
            <a:ext cx="1878676" cy="10665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572088" y="5819888"/>
            <a:ext cx="2998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Заявка, распределяется в порядке очередности и загруженности между консультантами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493664" y="5819888"/>
            <a:ext cx="2659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Менеджер-консультант в течение 2 (двух) рабочих дней производит проверку представленных данных </a:t>
            </a:r>
          </a:p>
        </p:txBody>
      </p:sp>
      <p:pic>
        <p:nvPicPr>
          <p:cNvPr id="27" name="Picture 2" descr="Портал www.infokazakhstan.kz поможет возобновить предпринимательскую  деятельность | Национальная палата предпринимателей Республики Казахстан  «Атамекен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5" t="49745" r="37126" b="26216"/>
          <a:stretch/>
        </p:blipFill>
        <p:spPr bwMode="auto">
          <a:xfrm>
            <a:off x="1878451" y="3758332"/>
            <a:ext cx="2998630" cy="20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36"/>
          <a:stretch/>
        </p:blipFill>
        <p:spPr>
          <a:xfrm>
            <a:off x="2428241" y="3941065"/>
            <a:ext cx="1844209" cy="1066212"/>
          </a:xfrm>
          <a:prstGeom prst="rect">
            <a:avLst/>
          </a:prstGeom>
        </p:spPr>
      </p:pic>
      <p:sp>
        <p:nvSpPr>
          <p:cNvPr id="21" name="Стрелка вправо 20"/>
          <p:cNvSpPr/>
          <p:nvPr/>
        </p:nvSpPr>
        <p:spPr>
          <a:xfrm>
            <a:off x="4891756" y="2208387"/>
            <a:ext cx="322306" cy="1729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8220433" y="2197889"/>
            <a:ext cx="322306" cy="1729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>
            <a:off x="11586564" y="2291003"/>
            <a:ext cx="536664" cy="2691733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трелка влево 24"/>
          <p:cNvSpPr/>
          <p:nvPr/>
        </p:nvSpPr>
        <p:spPr>
          <a:xfrm>
            <a:off x="8220433" y="4746566"/>
            <a:ext cx="322306" cy="164709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Стрелка влево 31"/>
          <p:cNvSpPr/>
          <p:nvPr/>
        </p:nvSpPr>
        <p:spPr>
          <a:xfrm>
            <a:off x="4891756" y="4789110"/>
            <a:ext cx="322306" cy="164709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https://www.marpravda.ru/upload/iblock/137/137e6a8cce7e13fda1468d149c0deff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96" y="4286870"/>
            <a:ext cx="1084100" cy="10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s://www.pngarts.com/files/4/Numbers-Transparent-Images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05" b="73326"/>
          <a:stretch/>
        </p:blipFill>
        <p:spPr bwMode="auto">
          <a:xfrm>
            <a:off x="1421951" y="3337311"/>
            <a:ext cx="406786" cy="3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s://www.pngarts.com/files/4/Numbers-Transparent-Images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3" r="34826" b="72912"/>
          <a:stretch/>
        </p:blipFill>
        <p:spPr bwMode="auto">
          <a:xfrm>
            <a:off x="5176141" y="3355080"/>
            <a:ext cx="406789" cy="38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s://www.pngarts.com/files/4/Numbers-Transparent-Images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5" b="73163"/>
          <a:stretch/>
        </p:blipFill>
        <p:spPr bwMode="auto">
          <a:xfrm>
            <a:off x="8473458" y="3373273"/>
            <a:ext cx="358721" cy="37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s://www.pngarts.com/files/4/Numbers-Transparent-Images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1" r="71055" b="37923"/>
          <a:stretch/>
        </p:blipFill>
        <p:spPr bwMode="auto">
          <a:xfrm>
            <a:off x="8490326" y="5894501"/>
            <a:ext cx="404683" cy="41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s://www.pngarts.com/files/4/Numbers-Transparent-Images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7" t="33372" r="34287" b="37772"/>
          <a:stretch/>
        </p:blipFill>
        <p:spPr bwMode="auto">
          <a:xfrm>
            <a:off x="5137068" y="5906127"/>
            <a:ext cx="380059" cy="3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www.pngarts.com/files/4/Numbers-Transparent-Images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8" t="33401" b="37049"/>
          <a:stretch/>
        </p:blipFill>
        <p:spPr bwMode="auto">
          <a:xfrm>
            <a:off x="1271456" y="5840267"/>
            <a:ext cx="409240" cy="43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973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7160</TotalTime>
  <Words>1362</Words>
  <Application>Microsoft Office PowerPoint</Application>
  <PresentationFormat>Широкоэкранный</PresentationFormat>
  <Paragraphs>148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Calibri Light</vt:lpstr>
      <vt:lpstr>Times New Roman</vt:lpstr>
      <vt:lpstr>Wingdings</vt:lpstr>
      <vt:lpstr>Тема Office</vt:lpstr>
      <vt:lpstr>2_Office Theme</vt:lpstr>
      <vt:lpstr>2_Тема Office</vt:lpstr>
      <vt:lpstr>3_Office Theme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РПП Карагандинсой области Отдел нефинансовой поддержки предпринимательства</cp:lastModifiedBy>
  <cp:revision>310</cp:revision>
  <cp:lastPrinted>2024-09-17T05:26:47Z</cp:lastPrinted>
  <dcterms:created xsi:type="dcterms:W3CDTF">2021-03-11T05:12:00Z</dcterms:created>
  <dcterms:modified xsi:type="dcterms:W3CDTF">2024-09-18T04:03:58Z</dcterms:modified>
</cp:coreProperties>
</file>