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60" r:id="rId4"/>
    <p:sldId id="278" r:id="rId5"/>
    <p:sldId id="281" r:id="rId6"/>
    <p:sldId id="282" r:id="rId7"/>
    <p:sldId id="279" r:id="rId8"/>
    <p:sldId id="283" r:id="rId9"/>
    <p:sldId id="263" r:id="rId10"/>
    <p:sldId id="264" r:id="rId11"/>
    <p:sldId id="265" r:id="rId12"/>
    <p:sldId id="280" r:id="rId13"/>
    <p:sldId id="275" r:id="rId14"/>
    <p:sldId id="285" r:id="rId15"/>
    <p:sldId id="276" r:id="rId16"/>
    <p:sldId id="277" r:id="rId17"/>
    <p:sldId id="284" r:id="rId18"/>
    <p:sldId id="286" r:id="rId19"/>
    <p:sldId id="287" r:id="rId20"/>
  </p:sldIdLst>
  <p:sldSz cx="12192000" cy="6858000"/>
  <p:notesSz cx="9774238" cy="6724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3" autoAdjust="0"/>
    <p:restoredTop sz="94660"/>
  </p:normalViewPr>
  <p:slideViewPr>
    <p:cSldViewPr>
      <p:cViewPr varScale="1">
        <p:scale>
          <a:sx n="121" d="100"/>
          <a:sy n="121" d="100"/>
        </p:scale>
        <p:origin x="13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etpisbaeva.K\Desktop\&#1055;&#1088;&#1077;&#1079;&#1072;%20&#1087;&#1086;%20&#1050;&#1086;&#1085;&#1094;&#1077;&#1087;&#1094;&#1080;&#1080;\&#1076;&#1080;&#1072;&#1075;&#1088;&#1072;&#1084;&#1084;&#1072;%20&#1056;&#1072;&#1089;&#1087;&#1088;&#1077;&#1076;&#1077;&#1083;&#1077;&#1085;&#1080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sng" strike="noStrike" kern="1200" spc="0" baseline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sng" strike="noStrike" kern="1200" spc="0" baseline="0">
              <a:solidFill>
                <a:srgbClr val="C00000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51745978061181408"/>
          <c:y val="0.36084216952614762"/>
          <c:w val="0.46559309828796475"/>
          <c:h val="0.538107324751153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Лист1!$C$5:$C$7</c:f>
              <c:strCache>
                <c:ptCount val="3"/>
                <c:pt idx="0">
                  <c:v>на микропредпринимательство (займы до 20 млн тг)</c:v>
                </c:pt>
                <c:pt idx="1">
                  <c:v>на прочие отрасли (туризм, образование, медицина, логистика и т.д.)</c:v>
                </c:pt>
                <c:pt idx="2">
                  <c:v>на обрабатывающую промышленность</c:v>
                </c:pt>
              </c:strCache>
            </c:strRef>
          </c:cat>
          <c:val>
            <c:numRef>
              <c:f>Лист1!$D$5:$D$7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5-415C-AEEE-E91315BA2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29832576"/>
        <c:axId val="1129830944"/>
      </c:barChart>
      <c:catAx>
        <c:axId val="112983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129830944"/>
        <c:crosses val="autoZero"/>
        <c:auto val="1"/>
        <c:lblAlgn val="ctr"/>
        <c:lblOffset val="100"/>
        <c:noMultiLvlLbl val="0"/>
      </c:catAx>
      <c:valAx>
        <c:axId val="1129830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2983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  <a:cs typeface="Times New Roman" panose="02020603050405020304" pitchFamily="18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7790"/>
          </a:xfrm>
          <a:prstGeom prst="rect">
            <a:avLst/>
          </a:prstGeom>
        </p:spPr>
        <p:txBody>
          <a:bodyPr vert="horz" lIns="79184" tIns="39592" rIns="79184" bIns="39592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6190" y="0"/>
            <a:ext cx="4235503" cy="337790"/>
          </a:xfrm>
          <a:prstGeom prst="rect">
            <a:avLst/>
          </a:prstGeom>
        </p:spPr>
        <p:txBody>
          <a:bodyPr vert="horz" lIns="79184" tIns="39592" rIns="79184" bIns="39592" rtlCol="0"/>
          <a:lstStyle>
            <a:lvl1pPr algn="r">
              <a:defRPr sz="1000"/>
            </a:lvl1pPr>
          </a:lstStyle>
          <a:p>
            <a:fld id="{3059E547-5802-4775-997D-4A4049EE868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184" tIns="39592" rIns="79184" bIns="39592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7424" y="3236239"/>
            <a:ext cx="7819390" cy="2647831"/>
          </a:xfrm>
          <a:prstGeom prst="rect">
            <a:avLst/>
          </a:prstGeom>
        </p:spPr>
        <p:txBody>
          <a:bodyPr vert="horz" lIns="79184" tIns="39592" rIns="79184" bIns="395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86862"/>
            <a:ext cx="4235503" cy="337789"/>
          </a:xfrm>
          <a:prstGeom prst="rect">
            <a:avLst/>
          </a:prstGeom>
        </p:spPr>
        <p:txBody>
          <a:bodyPr vert="horz" lIns="79184" tIns="39592" rIns="79184" bIns="39592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6190" y="6386862"/>
            <a:ext cx="4235503" cy="337789"/>
          </a:xfrm>
          <a:prstGeom prst="rect">
            <a:avLst/>
          </a:prstGeom>
        </p:spPr>
        <p:txBody>
          <a:bodyPr vert="horz" lIns="79184" tIns="39592" rIns="79184" bIns="39592" rtlCol="0" anchor="b"/>
          <a:lstStyle>
            <a:lvl1pPr algn="r">
              <a:defRPr sz="1000"/>
            </a:lvl1pPr>
          </a:lstStyle>
          <a:p>
            <a:fld id="{6690036F-F784-450F-BB63-7BE88835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4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036F-F784-450F-BB63-7BE88835F4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371" y="0"/>
            <a:ext cx="3398532" cy="6354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731" y="1060703"/>
            <a:ext cx="5065776" cy="3749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8923" y="1087017"/>
            <a:ext cx="5118100" cy="469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F4E7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87371" y="0"/>
            <a:ext cx="3398532" cy="63547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2302" y="168655"/>
            <a:ext cx="7614920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3379" y="1234186"/>
            <a:ext cx="9553575" cy="403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7011" y="6511238"/>
            <a:ext cx="292862" cy="26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hyperlink" Target="https://forte.ba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0203" y="3096895"/>
            <a:ext cx="44462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8320">
              <a:lnSpc>
                <a:spcPct val="100000"/>
              </a:lnSpc>
              <a:spcBef>
                <a:spcPts val="100"/>
              </a:spcBef>
            </a:pPr>
            <a:r>
              <a:rPr lang="ru-RU" sz="2400" spc="-20" dirty="0">
                <a:solidFill>
                  <a:srgbClr val="FFFFFF"/>
                </a:solidFill>
              </a:rPr>
              <a:t>АО «Фонд развития предпринимательства «ДАМУ»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3401" y="5943600"/>
            <a:ext cx="2517648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0310" algn="l"/>
              </a:tabLst>
            </a:pPr>
            <a:r>
              <a:rPr lang="ru-RU"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Сентябрь 2024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03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649" y="2288127"/>
            <a:ext cx="443484" cy="344480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378" y="713506"/>
            <a:ext cx="7953756" cy="219455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49662" y="673660"/>
            <a:ext cx="10640464" cy="35734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4830" algn="just">
              <a:lnSpc>
                <a:spcPts val="1670"/>
              </a:lnSpc>
              <a:spcBef>
                <a:spcPts val="105"/>
              </a:spcBef>
            </a:pP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7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sz="1200" b="1" spc="-7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ts val="1670"/>
              </a:lnSpc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инвестиции,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ct val="100000"/>
              </a:lnSpc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НБ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ct val="100000"/>
              </a:lnSpc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marR="832485" indent="-285115" algn="just">
              <a:lnSpc>
                <a:spcPct val="100000"/>
              </a:lnSpc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sz="1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отраслевых</a:t>
            </a:r>
            <a:r>
              <a:rPr sz="1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ограничений,</a:t>
            </a:r>
            <a:r>
              <a:rPr sz="12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b="1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</a:t>
            </a:r>
            <a:r>
              <a:rPr sz="1200" b="1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sz="12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недвижимым</a:t>
            </a:r>
            <a:r>
              <a:rPr sz="12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</a:t>
            </a:r>
            <a:r>
              <a:rPr sz="12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(приобретение,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r>
              <a:rPr sz="12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(субаренда)</a:t>
            </a:r>
            <a:r>
              <a:rPr sz="12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квартир/жилых</a:t>
            </a:r>
            <a:r>
              <a:rPr sz="12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домов/земельных</a:t>
            </a:r>
            <a:r>
              <a:rPr sz="12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  <a:r>
              <a:rPr sz="12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индивидуальному</a:t>
            </a:r>
            <a:r>
              <a:rPr sz="12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жилищному</a:t>
            </a:r>
            <a:r>
              <a:rPr sz="12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строительству),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лизинг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легковых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исключением автомобилей стоимостью не более 10 млн </a:t>
            </a:r>
            <a:r>
              <a:rPr lang="ru-RU"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1 ед.)</a:t>
            </a:r>
          </a:p>
          <a:p>
            <a:pPr marL="831850" indent="-284480" algn="just">
              <a:lnSpc>
                <a:spcPct val="100000"/>
              </a:lnSpc>
              <a:buChar char="-"/>
              <a:tabLst>
                <a:tab pos="831850" algn="l"/>
              </a:tabLst>
            </a:pP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дивидендов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Times New Roman"/>
              <a:buChar char="-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115">
              <a:lnSpc>
                <a:spcPct val="100000"/>
              </a:lnSpc>
            </a:pP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инструменту субсидирования:</a:t>
            </a:r>
          </a:p>
          <a:p>
            <a:pPr marL="832485" indent="-28511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тг,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ct val="100000"/>
              </a:lnSpc>
              <a:buChar char="-"/>
              <a:tabLst>
                <a:tab pos="832485" algn="l"/>
              </a:tabLst>
            </a:pP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заемщика: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ct val="100000"/>
              </a:lnSpc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90"/>
              </a:spcBef>
              <a:buFont typeface="Times New Roman"/>
              <a:buChar char="-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3280">
              <a:lnSpc>
                <a:spcPts val="1670"/>
              </a:lnSpc>
            </a:pPr>
            <a:r>
              <a:rPr sz="12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6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гарантирования</a:t>
            </a:r>
            <a:r>
              <a:rPr sz="1200" b="1" i="1" spc="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sz="12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</a:t>
            </a:r>
            <a:r>
              <a:rPr sz="12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</a:t>
            </a:r>
            <a:r>
              <a:rPr sz="12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условия):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ts val="1670"/>
              </a:lnSpc>
              <a:buFont typeface="Times New Roman"/>
              <a:buChar char="-"/>
              <a:tabLst>
                <a:tab pos="832485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тг,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 не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2485" indent="-285115">
              <a:lnSpc>
                <a:spcPct val="100000"/>
              </a:lnSpc>
              <a:buFont typeface="Times New Roman"/>
              <a:buChar char="-"/>
              <a:tabLst>
                <a:tab pos="8324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489" y="4353937"/>
            <a:ext cx="97758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ru-RU" sz="1200" i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2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lang="ru-RU"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ru-RU"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Предпринимательскому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04775">
              <a:lnSpc>
                <a:spcPct val="100000"/>
              </a:lnSpc>
              <a:buAutoNum type="arabicPlain"/>
              <a:tabLst>
                <a:tab pos="117475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</a:t>
            </a:r>
            <a:r>
              <a:rPr lang="ru-RU"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ru-RU"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инвалидностью;</a:t>
            </a:r>
            <a:r>
              <a:rPr lang="ru-RU"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</a:t>
            </a:r>
            <a:r>
              <a:rPr lang="ru-RU"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инвалидностью;</a:t>
            </a:r>
            <a:r>
              <a:rPr lang="ru-RU"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</a:t>
            </a:r>
            <a:r>
              <a:rPr lang="ru-RU"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</a:t>
            </a:r>
            <a:r>
              <a:rPr lang="ru-RU"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  <a:r>
              <a:rPr lang="ru-RU"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  <a:r>
              <a:rPr lang="ru-RU"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lang="ru-RU"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lang="ru-RU"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школ-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интернатов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двадцати</a:t>
            </a:r>
            <a:r>
              <a:rPr lang="ru-RU" sz="1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девяти</a:t>
            </a:r>
            <a:r>
              <a:rPr lang="ru-RU" sz="1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освобожденные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отбывания</a:t>
            </a:r>
            <a:r>
              <a:rPr lang="ru-RU" sz="1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</a:t>
            </a:r>
            <a:r>
              <a:rPr lang="ru-RU" sz="1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</a:t>
            </a:r>
            <a:r>
              <a:rPr lang="ru-RU" sz="1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(пенитенциарной)</a:t>
            </a:r>
            <a:r>
              <a:rPr lang="ru-RU"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малообеспеченных,</a:t>
            </a:r>
            <a:r>
              <a:rPr lang="ru-RU"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неполных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матери;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кандасы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indent="142875" algn="just">
              <a:lnSpc>
                <a:spcPct val="100000"/>
              </a:lnSpc>
              <a:buAutoNum type="arabicPlain" startAt="2"/>
              <a:tabLst>
                <a:tab pos="155575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</a:t>
            </a:r>
            <a:r>
              <a:rPr lang="ru-RU" sz="1200" b="1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ru-RU" sz="12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ru-RU" sz="12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12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z="12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2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производимых</a:t>
            </a:r>
            <a:r>
              <a:rPr lang="ru-RU" sz="12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</a:t>
            </a:r>
            <a:r>
              <a:rPr lang="ru-RU" sz="1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</a:t>
            </a:r>
            <a:r>
              <a:rPr lang="ru-RU" sz="1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</a:t>
            </a:r>
            <a:r>
              <a:rPr lang="ru-RU" sz="12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оказываемых</a:t>
            </a:r>
            <a:r>
              <a:rPr lang="ru-RU" sz="1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2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2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категорий,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</a:t>
            </a:r>
            <a:r>
              <a:rPr lang="ru-RU"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4" indent="-107314" algn="just">
              <a:lnSpc>
                <a:spcPct val="100000"/>
              </a:lnSpc>
              <a:buAutoNum type="arabicPlain" startAt="2"/>
              <a:tabLst>
                <a:tab pos="120014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</a:t>
            </a:r>
            <a:r>
              <a:rPr lang="ru-RU"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оказанию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инвалидностью,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ru-RU"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категорий,</a:t>
            </a:r>
            <a:r>
              <a:rPr lang="ru-RU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</a:t>
            </a:r>
            <a:r>
              <a:rPr lang="ru-RU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ru-RU"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880" y="197466"/>
            <a:ext cx="8556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spc="-5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spc="-6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</a:t>
            </a:r>
            <a:r>
              <a:rPr lang="ru-RU" b="1" spc="-4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ru-RU" b="1"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159" y="3429000"/>
            <a:ext cx="319974" cy="3153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824" y="694944"/>
            <a:ext cx="7808976" cy="242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7478" y="672846"/>
            <a:ext cx="4583430" cy="443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00"/>
              </a:spcBef>
            </a:pP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>
              <a:lnSpc>
                <a:spcPts val="1670"/>
              </a:lnSpc>
              <a:tabLst>
                <a:tab pos="300355" algn="l"/>
              </a:tabLst>
            </a:pP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0527" y="1112012"/>
            <a:ext cx="9783673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5"/>
              </a:spcBef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инвестиции,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НБ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marR="5080" indent="-285115"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встречные</a:t>
            </a:r>
            <a:r>
              <a:rPr sz="12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обязательства:</a:t>
            </a:r>
            <a:r>
              <a:rPr sz="12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инвестиционным</a:t>
            </a:r>
            <a:r>
              <a:rPr sz="1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включающие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sz="1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sz="1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z="1200" dirty="0">
                <a:latin typeface="Times New Roman"/>
                <a:cs typeface="Times New Roman"/>
              </a:rPr>
              <a:t> на</a:t>
            </a:r>
            <a:r>
              <a:rPr lang="ru-RU" sz="1200" spc="140" dirty="0">
                <a:latin typeface="Times New Roman"/>
                <a:cs typeface="Times New Roman"/>
              </a:rPr>
              <a:t> </a:t>
            </a:r>
            <a:r>
              <a:rPr lang="ru-RU" sz="1200" spc="-25" dirty="0">
                <a:latin typeface="Times New Roman"/>
                <a:cs typeface="Times New Roman"/>
              </a:rPr>
              <a:t>10%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(два)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Char char="-"/>
              <a:tabLst>
                <a:tab pos="297180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дивидендов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519" y="2071941"/>
            <a:ext cx="443484" cy="4434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941" y="4343400"/>
            <a:ext cx="319974" cy="3153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8409" y="2206149"/>
            <a:ext cx="10629900" cy="3817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7555">
              <a:lnSpc>
                <a:spcPct val="100000"/>
              </a:lnSpc>
              <a:spcBef>
                <a:spcPts val="105"/>
              </a:spcBef>
            </a:pP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инструменту субсидирования:</a:t>
            </a: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заемщика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00000"/>
              </a:lnSpc>
            </a:pP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</a:t>
            </a:r>
            <a:r>
              <a:rPr sz="1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гостиничным</a:t>
            </a:r>
            <a:r>
              <a:rPr sz="12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</a:t>
            </a:r>
            <a:r>
              <a:rPr sz="12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отелям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indent="-284480" algn="just">
              <a:lnSpc>
                <a:spcPct val="100000"/>
              </a:lnSpc>
              <a:buFont typeface="Times New Roman"/>
              <a:buChar char="-"/>
              <a:tabLst>
                <a:tab pos="746125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облигаций: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marR="5080" indent="-285115" algn="just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b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5510</a:t>
            </a:r>
            <a:r>
              <a:rPr sz="12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</a:t>
            </a:r>
            <a:r>
              <a:rPr sz="12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sz="1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sz="1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</a:t>
            </a:r>
            <a:r>
              <a:rPr sz="1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</a:t>
            </a:r>
            <a:r>
              <a:rPr sz="1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1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«3»,</a:t>
            </a:r>
            <a:r>
              <a:rPr sz="12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  <a:r>
              <a:rPr sz="12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sz="12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звезд,</a:t>
            </a:r>
            <a:r>
              <a:rPr sz="1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центрах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использующие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франшизы</a:t>
            </a:r>
            <a:r>
              <a:rPr sz="12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гостиничного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</a:t>
            </a:r>
            <a:r>
              <a:rPr sz="1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гостиничных</a:t>
            </a:r>
            <a:r>
              <a:rPr sz="1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сетей,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12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sz="12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(тысяча)</a:t>
            </a: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гостиничных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r>
              <a:rPr sz="1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мира.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тавка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конечного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заемщика</a:t>
            </a:r>
            <a:r>
              <a:rPr sz="1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годовых.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200" spc="-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marR="5080" indent="-285115" algn="just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Times New Roman"/>
              <a:buChar char="-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7555">
              <a:lnSpc>
                <a:spcPct val="100000"/>
              </a:lnSpc>
              <a:spcBef>
                <a:spcPts val="5"/>
              </a:spcBef>
            </a:pPr>
            <a:r>
              <a:rPr sz="12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облигаций,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залоговая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12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Фондом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«Даму»</a:t>
            </a:r>
            <a:r>
              <a:rPr sz="12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1100" i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Cогласно</a:t>
            </a:r>
            <a:r>
              <a:rPr sz="11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держателей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(ПДО)</a:t>
            </a:r>
            <a:r>
              <a:rPr sz="11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обеспечением</a:t>
            </a:r>
            <a:r>
              <a:rPr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обязательств</a:t>
            </a:r>
            <a:r>
              <a:rPr lang="ru-RU"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 перед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держателями</a:t>
            </a:r>
            <a:r>
              <a:rPr lang="ru-RU"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облигаций.</a:t>
            </a:r>
            <a:r>
              <a:rPr lang="ru-RU"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</a:t>
            </a:r>
            <a:r>
              <a:rPr lang="ru-RU" sz="11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11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  <a:r>
              <a:rPr lang="ru-RU"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sz="11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</a:t>
            </a:r>
            <a:r>
              <a:rPr lang="ru-RU"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залоговую</a:t>
            </a:r>
            <a:r>
              <a:rPr lang="ru-RU" sz="11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954" y="6330263"/>
            <a:ext cx="92817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i="1" spc="-10" dirty="0">
                <a:latin typeface="Times New Roman"/>
                <a:cs typeface="Times New Roman"/>
              </a:rPr>
              <a:t>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901" y="180618"/>
            <a:ext cx="784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-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 в рамках фондовой биржи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CD4CF455-F246-B8E2-B60E-314780EE8F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694944"/>
            <a:ext cx="7808976" cy="242731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71C84F41-B02F-329A-4FF4-B95C81B68B08}"/>
              </a:ext>
            </a:extLst>
          </p:cNvPr>
          <p:cNvSpPr txBox="1"/>
          <p:nvPr/>
        </p:nvSpPr>
        <p:spPr>
          <a:xfrm>
            <a:off x="957478" y="672846"/>
            <a:ext cx="4583430" cy="443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00"/>
              </a:spcBef>
            </a:pP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>
              <a:lnSpc>
                <a:spcPts val="1670"/>
              </a:lnSpc>
              <a:tabLst>
                <a:tab pos="300355" algn="l"/>
              </a:tabLst>
            </a:pP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8316DF3-04B7-FA0A-5512-E7145ED607A9}"/>
              </a:ext>
            </a:extLst>
          </p:cNvPr>
          <p:cNvSpPr txBox="1"/>
          <p:nvPr/>
        </p:nvSpPr>
        <p:spPr>
          <a:xfrm>
            <a:off x="960527" y="1112012"/>
            <a:ext cx="9783673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5"/>
              </a:spcBef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инвестиции,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НБ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marR="5080" indent="-285115"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встречные</a:t>
            </a:r>
            <a:r>
              <a:rPr sz="12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обязательства:</a:t>
            </a:r>
            <a:r>
              <a:rPr sz="12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инвестиционным</a:t>
            </a:r>
            <a:r>
              <a:rPr sz="1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включающие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sz="1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sz="1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z="1200" dirty="0">
                <a:latin typeface="Times New Roman"/>
                <a:cs typeface="Times New Roman"/>
              </a:rPr>
              <a:t> на</a:t>
            </a:r>
            <a:r>
              <a:rPr lang="ru-RU" sz="1200" spc="140" dirty="0">
                <a:latin typeface="Times New Roman"/>
                <a:cs typeface="Times New Roman"/>
              </a:rPr>
              <a:t> </a:t>
            </a:r>
            <a:r>
              <a:rPr lang="ru-RU" sz="1200" spc="-25" dirty="0">
                <a:latin typeface="Times New Roman"/>
                <a:cs typeface="Times New Roman"/>
              </a:rPr>
              <a:t>10%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(два)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Char char="-"/>
              <a:tabLst>
                <a:tab pos="297180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дивидендов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158F14E2-0E86-7C8F-F3E1-5B529B1130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519" y="2071941"/>
            <a:ext cx="443484" cy="443484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039D01C3-9A63-956F-60BD-5A00315870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941" y="4343400"/>
            <a:ext cx="319974" cy="315337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19355EC5-19DC-A4D4-9FA8-8007290800DC}"/>
              </a:ext>
            </a:extLst>
          </p:cNvPr>
          <p:cNvSpPr txBox="1"/>
          <p:nvPr/>
        </p:nvSpPr>
        <p:spPr>
          <a:xfrm>
            <a:off x="488409" y="2206149"/>
            <a:ext cx="10629900" cy="3817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7555">
              <a:lnSpc>
                <a:spcPct val="100000"/>
              </a:lnSpc>
              <a:spcBef>
                <a:spcPts val="105"/>
              </a:spcBef>
            </a:pP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инструменту субсидирования:</a:t>
            </a: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заемщика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00000"/>
              </a:lnSpc>
            </a:pP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</a:t>
            </a:r>
            <a:r>
              <a:rPr sz="1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гостиничным</a:t>
            </a:r>
            <a:r>
              <a:rPr sz="12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</a:t>
            </a:r>
            <a:r>
              <a:rPr sz="12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отелям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indent="-284480" algn="just">
              <a:lnSpc>
                <a:spcPct val="100000"/>
              </a:lnSpc>
              <a:buFont typeface="Times New Roman"/>
              <a:buChar char="-"/>
              <a:tabLst>
                <a:tab pos="746125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облигаций: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marR="5080" indent="-285115" algn="just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b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5510</a:t>
            </a:r>
            <a:r>
              <a:rPr sz="12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</a:t>
            </a:r>
            <a:r>
              <a:rPr sz="12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sz="1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sz="1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</a:t>
            </a:r>
            <a:r>
              <a:rPr sz="12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</a:t>
            </a:r>
            <a:r>
              <a:rPr sz="1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12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«3»,</a:t>
            </a:r>
            <a:r>
              <a:rPr sz="12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  <a:r>
              <a:rPr sz="12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sz="12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звезд,</a:t>
            </a:r>
            <a:r>
              <a:rPr sz="1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центрах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использующие</a:t>
            </a:r>
            <a:r>
              <a:rPr sz="1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франшизы</a:t>
            </a:r>
            <a:r>
              <a:rPr sz="12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1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гостиничного</a:t>
            </a:r>
            <a:r>
              <a:rPr sz="1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</a:t>
            </a:r>
            <a:r>
              <a:rPr sz="1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гостиничных</a:t>
            </a:r>
            <a:r>
              <a:rPr sz="1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сетей,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12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sz="12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(тысяча)</a:t>
            </a: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гостиничных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r>
              <a:rPr sz="1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мира.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тавка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конечного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заемщика</a:t>
            </a:r>
            <a:r>
              <a:rPr sz="1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годовых.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200" spc="-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marR="5080" indent="-285115" algn="just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Times New Roman"/>
              <a:buChar char="-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7555">
              <a:lnSpc>
                <a:spcPct val="100000"/>
              </a:lnSpc>
              <a:spcBef>
                <a:spcPts val="5"/>
              </a:spcBef>
            </a:pPr>
            <a:r>
              <a:rPr sz="12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облигаций,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z="1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760" indent="-285115">
              <a:lnSpc>
                <a:spcPct val="100000"/>
              </a:lnSpc>
              <a:buFont typeface="Times New Roman"/>
              <a:buChar char="-"/>
              <a:tabLst>
                <a:tab pos="746760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залоговая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12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Фондом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«Даму»</a:t>
            </a:r>
            <a:r>
              <a:rPr sz="12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1100" i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Cогласно</a:t>
            </a:r>
            <a:r>
              <a:rPr sz="11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держателей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(ПДО)</a:t>
            </a:r>
            <a:r>
              <a:rPr sz="11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</a:t>
            </a:r>
            <a:r>
              <a:rPr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обеспечением</a:t>
            </a:r>
            <a:r>
              <a:rPr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i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обязательств</a:t>
            </a:r>
            <a:r>
              <a:rPr lang="ru-RU"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эмитента перед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держателями</a:t>
            </a:r>
            <a:r>
              <a:rPr lang="ru-RU"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облигаций.</a:t>
            </a:r>
            <a:r>
              <a:rPr lang="ru-RU"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</a:t>
            </a:r>
            <a:r>
              <a:rPr lang="ru-RU" sz="11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11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  <a:r>
              <a:rPr lang="ru-RU" sz="11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sz="11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</a:t>
            </a:r>
            <a:r>
              <a:rPr lang="ru-RU"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залоговую</a:t>
            </a:r>
            <a:r>
              <a:rPr lang="ru-RU" sz="11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A84D9751-78D2-1D45-13D7-B2ECCE53FCF5}"/>
              </a:ext>
            </a:extLst>
          </p:cNvPr>
          <p:cNvSpPr txBox="1"/>
          <p:nvPr/>
        </p:nvSpPr>
        <p:spPr>
          <a:xfrm>
            <a:off x="509954" y="6330263"/>
            <a:ext cx="92817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i="1" spc="-10" dirty="0">
                <a:latin typeface="Times New Roman"/>
                <a:cs typeface="Times New Roman"/>
              </a:rPr>
              <a:t>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9F947FA-1F46-314B-3621-D6CCEDD78C7F}"/>
              </a:ext>
            </a:extLst>
          </p:cNvPr>
          <p:cNvSpPr/>
          <p:nvPr/>
        </p:nvSpPr>
        <p:spPr>
          <a:xfrm>
            <a:off x="640901" y="180618"/>
            <a:ext cx="784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-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 в рамках фондовой биржи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21606EF8-A20E-1506-AFB7-717BCF133CE3}"/>
              </a:ext>
            </a:extLst>
          </p:cNvPr>
          <p:cNvSpPr txBox="1">
            <a:spLocks/>
          </p:cNvSpPr>
          <p:nvPr/>
        </p:nvSpPr>
        <p:spPr>
          <a:xfrm>
            <a:off x="11430000" y="6481152"/>
            <a:ext cx="1083790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fld id="{D915E965-280A-43D4-8620-968D601C1B3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5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824" y="694944"/>
            <a:ext cx="7808976" cy="242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6113" y="672847"/>
            <a:ext cx="8462687" cy="1751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00"/>
              </a:spcBef>
            </a:pP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Женщины, отнесенные к категории микро, малого и среднего предпринимательства, в соответствии с законодательством Республики Казахстан и осуществляющие предпринимательскую деятельность в форме: индивидуального предпринимательства без образования юридического лица в соответствии с законодательством Республики Казахстан; </a:t>
            </a: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лица:</a:t>
            </a:r>
          </a:p>
          <a:p>
            <a:pPr marL="15240">
              <a:lnSpc>
                <a:spcPts val="1670"/>
              </a:lnSpc>
              <a:tabLst>
                <a:tab pos="300355" algn="l"/>
              </a:tabLst>
            </a:pP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долей участия женщин(-ы) в уставном капитале не менее 51 (пятидесяти одного) % (для ТОО);</a:t>
            </a:r>
          </a:p>
          <a:p>
            <a:pPr marL="15240">
              <a:lnSpc>
                <a:spcPts val="1670"/>
              </a:lnSpc>
              <a:tabLst>
                <a:tab pos="300355" algn="l"/>
              </a:tabLst>
            </a:pP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акционер 51 (пятьдесят один) и более процентов голосующих акций которых принадлежат женщине(-</a:t>
            </a:r>
            <a:r>
              <a:rPr lang="ru-RU"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(для АО);</a:t>
            </a:r>
          </a:p>
          <a:p>
            <a:pPr marL="15240">
              <a:lnSpc>
                <a:spcPts val="1670"/>
              </a:lnSpc>
              <a:tabLst>
                <a:tab pos="300355" algn="l"/>
              </a:tabLst>
            </a:pP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женщина является первым руководителем юридического лица не менее 1 (одного года).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915" y="2515425"/>
            <a:ext cx="9704582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5"/>
              </a:spcBef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инвестиции,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16,5%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кредитования: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инвестиции - не более 84 (восьмидесяти четырех) месяцев; На пополнение оборотных средств - не более 36 (тридцати шести) месяцев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займа на Конечного заемщика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более 100 000 000 (сто миллионов) тенге.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Прохождение курса по основам предпринимательства в Европейском банке реконструкции и развития с получением сертификата о пройденном обучении в течение 1-го (первого) года с даты получения кредита в Банке за счет средств продукта.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условия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Субъекты женского предпринимательства не могут за счет средств Программы одновременно получать займы в разных банках-партнерах.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займов по настоящей Программе в других банках должно подтверждаться в заявке субъекта женского предпринимательства на финансирование / рефинансирование.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партнеры</a:t>
            </a: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954" y="6330263"/>
            <a:ext cx="92817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i="1" spc="-10" dirty="0">
                <a:latin typeface="Times New Roman"/>
                <a:cs typeface="Times New Roman"/>
              </a:rPr>
              <a:t>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901" y="180618"/>
            <a:ext cx="784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кредитования женского предпринимательства «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F3078-228C-A6E8-89B0-F07A0614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397820"/>
            <a:ext cx="1162050" cy="171450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ABD83A5-6203-2BFC-08B1-834E1B93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72" y="5243185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12E56D4-D9FB-E49C-C027-03B99388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84" y="5094851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E9835CC-0DD7-D741-1732-8BF52CF5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93903"/>
            <a:ext cx="1487214" cy="4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2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1C08A-846D-C631-FC2C-DD72CA1D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7614920" cy="276999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Перечень</a:t>
            </a:r>
            <a:r>
              <a:rPr lang="ru-RU" spc="-9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приоритетных</a:t>
            </a:r>
            <a:r>
              <a:rPr lang="ru-RU" spc="-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видов</a:t>
            </a:r>
            <a:r>
              <a:rPr lang="ru-RU" spc="-6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pc="-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экономической</a:t>
            </a:r>
            <a:r>
              <a:rPr lang="ru-RU" spc="-7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pc="-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деятельности</a:t>
            </a:r>
            <a:endParaRPr lang="ru-K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82CF6B-1A67-420C-829C-0AF965B0B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79" y="1234186"/>
            <a:ext cx="9553575" cy="2769989"/>
          </a:xfrm>
        </p:spPr>
        <p:txBody>
          <a:bodyPr/>
          <a:lstStyle/>
          <a:p>
            <a:r>
              <a:rPr lang="ru-RU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tserrat" panose="00000500000000000000" pitchFamily="2" charset="-52"/>
              </a:rPr>
              <a:t>Любые сектора экономики, за исключением:  </a:t>
            </a:r>
            <a:endParaRPr lang="en-US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Montserrat" panose="00000500000000000000" pitchFamily="2" charset="-52"/>
            </a:endParaRPr>
          </a:p>
          <a:p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- сектора K «Финансовая и страховая деятельность»;</a:t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- сектора L «Операции с недвижимым имуществом»;</a:t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- сектора G «Оптовая и розничная торговля; ремонт автомобилей и мотоциклов»; </a:t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- сектора F «Строительство»;</a:t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- сектора добычи, переработки нефти и газа (включая переработку), транспортировки (передача и распределение), хранения и использования для выработки электроэнергии (кроме как для собственного потребления).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3221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824" y="1087492"/>
            <a:ext cx="7808976" cy="242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7824" y="1082668"/>
            <a:ext cx="9790176" cy="505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00"/>
              </a:spcBef>
            </a:pPr>
            <a:r>
              <a:rPr sz="14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400" b="1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sz="1400" b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spc="-1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789"/>
              </a:lnSpc>
              <a:spcBef>
                <a:spcPts val="100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и среднего предпринимательства в соответствии с законодательством Республики Казахстан, зарегистрированные на территории Карагандинской области в соответствии с законодательством Республики Казахстан и реализующие/планирующие реализовать проект в Карагандинской области</a:t>
            </a: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более 100 000 000 (сто миллионов) тенге для проектов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ОКЭД 55-56 Карагандинской области, за исключением г. Караганды.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более 50 000 000 (пятьдесят миллионов) тенге для остальных проектов Карагандинской области.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ставка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более 7%</a:t>
            </a: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Инвестиции - не более 84 месяцев, Пополнение оборотных средств - не более 36 месяцев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займа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инвестиции, пополнение оборотных средств</a:t>
            </a: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условия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СМСП, получивший финансирование в рамках Соглашения на инвестиционные цели, обязан увеличить показатели по среднегодовой численности рабочих мест на основе данных по обязательным пенсионным взносам и (или) социальным отчислениям на 10% (десять) процентов после 2 (двух) финансовых лет с даты подписания договора банковского займа; СМСП, получивший финансирование в рамках Соглашения на пополнение оборотных средств, необходимо сохранение/увеличение среднегодовой численности рабочих мест на основе данных налоговой декларации, в том числе данных по обязательным пенсионным взносам и (или) социальным отчислениям в течение 1 (один) финансового года с даты финансирования проекта. При нарушении СМСП условий, указанных в настоящем пункте, Банк обязан заместить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собственными средствами, направив при этом средства Фонда СМСП, соответствующим условиям Продукта и Соглашения.</a:t>
            </a: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партнеры</a:t>
            </a: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690" indent="-171450">
              <a:lnSpc>
                <a:spcPts val="1670"/>
              </a:lnSpc>
              <a:buFontTx/>
              <a:buChar char="-"/>
              <a:tabLst>
                <a:tab pos="300355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785446" y="8897864"/>
            <a:ext cx="92817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i="1" spc="-10" dirty="0">
                <a:latin typeface="Times New Roman"/>
                <a:cs typeface="Times New Roman"/>
              </a:rPr>
              <a:t>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4221" y="493465"/>
            <a:ext cx="784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Карагандинской области «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B00D4-53FD-6301-E842-C90C7871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1" y="5770508"/>
            <a:ext cx="1487214" cy="4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F85543-6AA5-6651-A073-51578583F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964333"/>
            <a:ext cx="1162050" cy="17145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C520385-1115-9FE5-21F1-8C8895388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58476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09954" y="6330263"/>
            <a:ext cx="92817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400" i="1" spc="-10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859"/>
            <a:ext cx="784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Карагандинской области «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отрасли 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AFF8D8B-F5AA-6CF9-A235-D7666E7C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36273"/>
              </p:ext>
            </p:extLst>
          </p:nvPr>
        </p:nvGraphicFramePr>
        <p:xfrm>
          <a:off x="304800" y="684190"/>
          <a:ext cx="10166421" cy="5641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8514">
                  <a:extLst>
                    <a:ext uri="{9D8B030D-6E8A-4147-A177-3AD203B41FA5}">
                      <a16:colId xmlns:a16="http://schemas.microsoft.com/office/drawing/2014/main" val="3460798352"/>
                    </a:ext>
                  </a:extLst>
                </a:gridCol>
                <a:gridCol w="757907">
                  <a:extLst>
                    <a:ext uri="{9D8B030D-6E8A-4147-A177-3AD203B41FA5}">
                      <a16:colId xmlns:a16="http://schemas.microsoft.com/office/drawing/2014/main" val="2287426531"/>
                    </a:ext>
                  </a:extLst>
                </a:gridCol>
              </a:tblGrid>
              <a:tr h="50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Наименование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510060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продуктов питания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87736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солода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11.06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04840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безалкогольных напитков, минеральных вод и других вод в бутылках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11.07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29131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текстильных изделий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13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23550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одежды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55888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кожаной и относящейся к ней продукции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15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082456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деревянных и пробковых изделий, кроме мебели; производство изделий из соломки и материалов для плетения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424540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бумаги и бумажной продукции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17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65007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Полиграфическая деятельность и воспроизведение записанных носителей информации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18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24419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кокса и продуктов нефтепереработки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88620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продуктов химической промышленности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536792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основных фармацевтических продуктов и фармацевтических препаратов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21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04745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резиновых и пластмассовых изделий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22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7014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прочей не металлической минеральной продукции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23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84829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Металлургическое производство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24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03646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готовых металлических изделий, кроме машин и оборудования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25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73663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компьютеров, электронного и оптического оборудования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26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371234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электрического оборудования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27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05060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машин и оборудования, не включенных в другие группировки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28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13224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автомобилей, прицепов и полуприцепов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29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30708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прочих транспортных средств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30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43956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мебели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31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23484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Производство прочих готовых изделий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32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61081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Ремонт и установка машин и оборудования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33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60304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Водоснабжение; сбор, обработка и удаление отходов, деятельность по ликвидации загрязнений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19698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Сбор и обработка сточных вод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37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5383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Сбор, обработка и удаление отходов; утилизация (восстановление) материалов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38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44323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Складирование грузов и вспомогательная транспортная деятельность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52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26189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Предоставление услуг по временному проживанию, за исключением 55.2 «Предоставление жилья на выходные дни и прочие периоды краткосрочного проживания»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55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85213"/>
                  </a:ext>
                </a:extLst>
              </a:tr>
              <a:tr h="104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Предоставление услуг по обеспечению питанием и напитками, за исключением 56.2 «Доставка готовой пищи на заказ и прочая деятельность по обеспечению питанием»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56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83962"/>
                  </a:ext>
                </a:extLst>
              </a:tr>
              <a:tr h="102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Телекоммуникации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61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57305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Компьютерное программирование, консультационные и другие сопутствующие услуги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62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07155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Образование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87021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Деятельность в области здравоохранения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86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21173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Предоставление социальных услуг с обеспечением проживания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87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51650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Предоставление социальных услуг без обеспечения проживания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>
                          <a:solidFill>
                            <a:sysClr val="windowText" lastClr="000000"/>
                          </a:solidFill>
                          <a:effectLst/>
                        </a:rPr>
                        <a:t>88</a:t>
                      </a:r>
                      <a:endParaRPr lang="ru-KZ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04283"/>
                  </a:ext>
                </a:extLst>
              </a:tr>
              <a:tr h="5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Деятельность в области спорта, организации отдыха и развлечений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93</a:t>
                      </a:r>
                      <a:endParaRPr lang="ru-KZ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5" marR="2145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9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44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C2508AC-5ACC-6688-017B-F106B607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103531"/>
            <a:ext cx="9972154" cy="4201150"/>
          </a:xfrm>
        </p:spPr>
        <p:txBody>
          <a:bodyPr/>
          <a:lstStyle/>
          <a:p>
            <a:r>
              <a:rPr lang="ru-RU" sz="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Фонд развития предпринимательства «Даму», дочерняя организация холдинга «Байтерек», с июня 2024 года начал гарантировать проекты агропромышленного сектора, в том числе направленные на весенне-полевые и уборочные работы.</a:t>
            </a:r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ru-RU" sz="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Гарантии предоставляются по кредитам предпринимателей, не имеющих достаточного залогового обеспечения. Кредиты могут быть выданы                                АО «Аграрная кредитная корпорация», кредитными товариществами, банками второго уровня, социально-предпринимательскими корпорациями, микрофинансовыми организациями, региональными инвестиционными центрами.</a:t>
            </a:r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ru-RU" sz="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Фонд «Даму» рассматривает заявки портфельным методом, в рамках подписанных соглашений с кредиторами, при предоставлении минимального пакета документов.</a:t>
            </a:r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ru-RU" sz="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Срок рассмотрения заявок до двух рабочих дней.</a:t>
            </a:r>
          </a:p>
          <a:p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ru-RU" sz="15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Условия предоставления гарантий Фонда «Даму»:</a:t>
            </a:r>
            <a:endParaRPr lang="ru-KZ" sz="15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максимальная сумма кредита - не более 1,5 млрд тенге;                                            </a:t>
            </a:r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максимальный срок кредита - не более 12 месяцев, с возможностью пролонгации;</a:t>
            </a:r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срок гарантии – срок, превышающий на четыре месяца срок кредитного договора, с возможностью пролонгации;</a:t>
            </a:r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размер гарантии – 85% от суммы основного долга, но не более 1,275 млрд тенге.</a:t>
            </a:r>
            <a:endParaRPr lang="ru-KZ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C40F3-987F-05C0-BE54-188EB51F875E}"/>
              </a:ext>
            </a:extLst>
          </p:cNvPr>
          <p:cNvSpPr txBox="1"/>
          <p:nvPr/>
        </p:nvSpPr>
        <p:spPr>
          <a:xfrm>
            <a:off x="241465" y="45720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Гарантирование проектов в агропромышленном комплексе</a:t>
            </a:r>
            <a:endParaRPr lang="ru-K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C5D8EF67-EC62-75DE-0085-7BDEF1FF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5649850"/>
            <a:ext cx="2286000" cy="6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7566C1E-7E94-2FBD-7440-A24FDA92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6" y="5758847"/>
            <a:ext cx="1487214" cy="4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8016E6-0A2B-7A27-FBF6-764E7300D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77" y="5762764"/>
            <a:ext cx="2161189" cy="318864"/>
          </a:xfrm>
          <a:prstGeom prst="rect">
            <a:avLst/>
          </a:prstGeom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68505F72-1206-4999-B4E9-F39D03E0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02" y="5649849"/>
            <a:ext cx="2052808" cy="5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2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6D6339C-8FE1-96E8-8B30-E875EF79C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A69753-A939-30B1-2271-7E8AA7FE5C5E}"/>
              </a:ext>
            </a:extLst>
          </p:cNvPr>
          <p:cNvSpPr txBox="1">
            <a:spLocks/>
          </p:cNvSpPr>
          <p:nvPr/>
        </p:nvSpPr>
        <p:spPr bwMode="gray">
          <a:xfrm>
            <a:off x="1654723" y="373508"/>
            <a:ext cx="7524510" cy="5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8512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6508" algn="l"/>
              </a:tabLst>
              <a:defRPr sz="1454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4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69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4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39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0">
              <a:tabLst>
                <a:tab pos="0" algn="l"/>
                <a:tab pos="186157" algn="l"/>
              </a:tabLst>
              <a:defRPr/>
            </a:pPr>
            <a:r>
              <a:rPr lang="ru-RU" sz="1633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Arial"/>
              </a:rPr>
              <a:t>Поддержка субъектов внутренней торговли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1886B9-AF81-C05D-1BCF-D9AC3F4F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42438"/>
              </p:ext>
            </p:extLst>
          </p:nvPr>
        </p:nvGraphicFramePr>
        <p:xfrm>
          <a:off x="118871" y="1218199"/>
          <a:ext cx="11846149" cy="556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361">
                  <a:extLst>
                    <a:ext uri="{9D8B030D-6E8A-4147-A177-3AD203B41FA5}">
                      <a16:colId xmlns:a16="http://schemas.microsoft.com/office/drawing/2014/main" val="986972981"/>
                    </a:ext>
                  </a:extLst>
                </a:gridCol>
                <a:gridCol w="9794788">
                  <a:extLst>
                    <a:ext uri="{9D8B030D-6E8A-4147-A177-3AD203B41FA5}">
                      <a16:colId xmlns:a16="http://schemas.microsoft.com/office/drawing/2014/main" val="3647973257"/>
                    </a:ext>
                  </a:extLst>
                </a:gridCol>
              </a:tblGrid>
              <a:tr h="355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убъект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внутренней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физические или юридические лица, осуществляющие внутреннюю торговлю в соответствии с Законом РК «О регулировании торговой деятельности»</a:t>
                      </a: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13825"/>
                  </a:ext>
                </a:extLst>
              </a:tr>
              <a:tr h="373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ОКЭД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городах областного значения: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46.90.3 «Оптовая торговля широким ассортиментом товаров без какой-либо конкретизации в торговых объектах с торговой площадью более 2000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(2000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и выше), включая оптово-распределительные центры»;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47.11 «Розничная торговля в неспециализированных магазинах преимущественно продуктами питания, напитками и табачными изделиями»;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47.19 «Прочая розничная торговля в неспециализированных магазинах»;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47.91.0 «Розничная торговля путем заказа товаров по почте или через сеть Интернет»;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68.20.3 «Аренда (субаренда) и управление собственным или арендованным торговым рынком»;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68.20.4 «Аренда и управление собственной торговой недвижимостью и многофункциональными комплексами в торговой деятельности», за исключением ТРЦ;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68.20.5 «Аренда (субаренда) и управление арендуемой торговой недвижимостью и арендованными многофункциональными комплексами в торговой деятельности», за исключением ТРЦ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моно- и малых городах, сельских населенных пунктах: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46 «Оптовая торговля, за исключением торговли автомобилями и мотоциклами»;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47 «Розничная торговля, кроме торговли автомобилями и мотоциклами»;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68.20.3 «Аренда (субаренда) и управление собственным или арендованным торговым рынком»;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68.20.4 «Аренда и управление собственной торговой недвижимостью и многофункциональными комплексами в торговой деятельности», за исключением ТРЦ;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ОКЭД 68.20.5 «Аренда (субаренда) и управление арендуемой торговой недвижимостью и арендованными многофункциональными комплексами в торговой деятельности», за исключением ТРЦ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41686"/>
                  </a:ext>
                </a:extLst>
              </a:tr>
              <a:tr h="711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условия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и гарантирование не распространяются: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торгово-развлекательные центры (ТРЦ);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проекты, реализуемые в столице и городах республиканского значения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Рефинансирование – не предусмотрено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291743"/>
                  </a:ext>
                </a:extLst>
              </a:tr>
              <a:tr h="62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Встречные обязательства</a:t>
                      </a: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инвестиционным проектам - увеличение налогов на 10% после 2 финансовых лет с момента предоставления меры государственной поддержки</a:t>
                      </a: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489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6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5A3300-E073-A30B-1A3D-9FEBEA1C4B6A}"/>
              </a:ext>
            </a:extLst>
          </p:cNvPr>
          <p:cNvSpPr txBox="1">
            <a:spLocks/>
          </p:cNvSpPr>
          <p:nvPr/>
        </p:nvSpPr>
        <p:spPr bwMode="gray">
          <a:xfrm>
            <a:off x="1524000" y="76200"/>
            <a:ext cx="7524510" cy="5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8512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6508" algn="l"/>
              </a:tabLst>
              <a:defRPr sz="1454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4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69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4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39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0">
              <a:tabLst>
                <a:tab pos="0" algn="l"/>
                <a:tab pos="186157" algn="l"/>
              </a:tabLst>
              <a:defRPr/>
            </a:pPr>
            <a:r>
              <a:rPr lang="ru-RU" sz="1633" b="1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Arial"/>
              </a:rPr>
              <a:t>Условия субсидирования/гарантирования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BDF66B8-A00A-68DC-33DF-B64CAE91E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37173"/>
              </p:ext>
            </p:extLst>
          </p:nvPr>
        </p:nvGraphicFramePr>
        <p:xfrm>
          <a:off x="118872" y="838201"/>
          <a:ext cx="11661324" cy="4359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356">
                  <a:extLst>
                    <a:ext uri="{9D8B030D-6E8A-4147-A177-3AD203B41FA5}">
                      <a16:colId xmlns:a16="http://schemas.microsoft.com/office/drawing/2014/main" val="986972981"/>
                    </a:ext>
                  </a:extLst>
                </a:gridCol>
                <a:gridCol w="9641968">
                  <a:extLst>
                    <a:ext uri="{9D8B030D-6E8A-4147-A177-3AD203B41FA5}">
                      <a16:colId xmlns:a16="http://schemas.microsoft.com/office/drawing/2014/main" val="3647973257"/>
                    </a:ext>
                  </a:extLst>
                </a:gridCol>
              </a:tblGrid>
              <a:tr h="255679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субсидирования: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770778"/>
                  </a:ext>
                </a:extLst>
              </a:tr>
              <a:tr h="463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проекты в городах областного значения - не более 3 млрд тенге;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проекты в моно- и малых городах, сельских населенных пунктах - не более 1,5 млрд тенге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396487"/>
                  </a:ext>
                </a:extLst>
              </a:tr>
              <a:tr h="463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субсидирования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инвестиционные цели - не более 5 лет;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пополнение оборотных средств - не более 3 лет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30551"/>
                  </a:ext>
                </a:extLst>
              </a:tr>
              <a:tr h="45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НБРК + 5% (номинальная ставка вознаграждения), из которых 10,5%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 3</a:t>
                      </a:r>
                      <a:r>
                        <a:rPr lang="ru-RU" sz="12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июня 2024 года)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субсидируется государством, а разницу оплачивает субъект внутренней торговли. Субсидируемая часть ставки вознаграждения снижается на равнозначное изменение уменьшаемому значению базовой ставки НБРК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59432"/>
                  </a:ext>
                </a:extLst>
              </a:tr>
              <a:tr h="284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Запрет</a:t>
                      </a: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сумме кредита свыше 500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млн тенге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запрет на выплату дивидендов</a:t>
                      </a: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78514"/>
                  </a:ext>
                </a:extLst>
              </a:tr>
              <a:tr h="255679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</a:t>
                      </a:r>
                      <a:r>
                        <a:rPr lang="en-US" sz="12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ирования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44818"/>
                  </a:ext>
                </a:extLst>
              </a:tr>
              <a:tr h="927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действующих субъектов внутренней торговли: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проекты в городах областного значения - не более 3 млрд тенге;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 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моно- и малых городах, сельских населенных пунктах - не более 1,5 млрд тенге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начинающих субъектов внутренней торговли: не превышает 360 млн тенге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66570"/>
                  </a:ext>
                </a:extLst>
              </a:tr>
              <a:tr h="231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21378"/>
                  </a:ext>
                </a:extLst>
              </a:tr>
              <a:tr h="927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действующих субъектов внутренней торговли: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 превышает 1,5 млрд тенге до 50% от суммы кредита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начинающих субъектов внутренней торговли: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 превышает 306 млн тенге до 85% от суммы кредита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554" marR="2955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24697"/>
                  </a:ext>
                </a:extLst>
              </a:tr>
            </a:tbl>
          </a:graphicData>
        </a:graphic>
      </p:graphicFrame>
      <p:pic>
        <p:nvPicPr>
          <p:cNvPr id="1032" name="Picture 8">
            <a:hlinkClick r:id="rId2"/>
            <a:extLst>
              <a:ext uri="{FF2B5EF4-FFF2-40B4-BE49-F238E27FC236}">
                <a16:creationId xmlns:a16="http://schemas.microsoft.com/office/drawing/2014/main" id="{CD7A1BD9-3510-3A5F-759C-E42714C6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96757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724E9D2-70B7-E84C-390E-E11AE849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69459"/>
            <a:ext cx="1143000" cy="3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870B3E-9565-25A9-AC88-DEB21812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38" y="5448438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50A58C-0656-C2CD-163C-CAEDC37C6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626" y="5600838"/>
            <a:ext cx="1162050" cy="17145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84E27DD-7837-555E-C5AD-51522D98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64" y="5469459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C889CDC-AD41-48F3-B9D7-CB72D77B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45" y="5443183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AA023D9-813B-B09D-EA10-F401C496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60122"/>
            <a:ext cx="1371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A11FE68-A4EB-1D79-0A04-28E60975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41" y="6071653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2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33915" y="1098040"/>
            <a:ext cx="1745127" cy="1333357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0691" y="333494"/>
            <a:ext cx="423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комплексная программа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123" y="1254253"/>
            <a:ext cx="174512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3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направление</a:t>
            </a:r>
            <a:endParaRPr lang="en-US" sz="13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Микро предпринимательство</a:t>
            </a:r>
          </a:p>
        </p:txBody>
      </p:sp>
      <p:cxnSp>
        <p:nvCxnSpPr>
          <p:cNvPr id="12" name="Соединительная линия уступом 11"/>
          <p:cNvCxnSpPr>
            <a:stCxn id="5" idx="1"/>
          </p:cNvCxnSpPr>
          <p:nvPr/>
        </p:nvCxnSpPr>
        <p:spPr>
          <a:xfrm rot="10800000" flipV="1">
            <a:off x="1006479" y="748992"/>
            <a:ext cx="3094212" cy="320171"/>
          </a:xfrm>
          <a:prstGeom prst="bentConnector3">
            <a:avLst>
              <a:gd name="adj1" fmla="val 50000"/>
            </a:avLst>
          </a:prstGeom>
          <a:ln w="158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5" idx="3"/>
          </p:cNvCxnSpPr>
          <p:nvPr/>
        </p:nvCxnSpPr>
        <p:spPr>
          <a:xfrm>
            <a:off x="8339316" y="748993"/>
            <a:ext cx="671228" cy="320174"/>
          </a:xfrm>
          <a:prstGeom prst="bentConnector3">
            <a:avLst>
              <a:gd name="adj1" fmla="val 50000"/>
            </a:avLst>
          </a:prstGeom>
          <a:ln w="158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924057" y="1098041"/>
            <a:ext cx="1969887" cy="1333359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4057" y="1254754"/>
            <a:ext cx="20637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  <a:endParaRPr lang="en-US" sz="1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950639" y="1098046"/>
            <a:ext cx="1900682" cy="1332398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43024" y="1084557"/>
            <a:ext cx="20870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en-US" sz="1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Малое, среднее и крупное предпринимательство в обрабатывающей промышленности и услугах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(ранее ЭПВ)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30823" y="1095390"/>
            <a:ext cx="1973316" cy="1336352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59196" y="1069169"/>
            <a:ext cx="19234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 в моно- и малых  городах, сельских населенных пунктах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961387" y="1098042"/>
            <a:ext cx="2098314" cy="1333356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61387" y="1252096"/>
            <a:ext cx="209831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122331" y="1105438"/>
            <a:ext cx="1811335" cy="1325002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122331" y="1406096"/>
            <a:ext cx="18113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Фондовая биржа</a:t>
            </a:r>
          </a:p>
        </p:txBody>
      </p:sp>
      <p:cxnSp>
        <p:nvCxnSpPr>
          <p:cNvPr id="54" name="Соединительная линия уступом 53"/>
          <p:cNvCxnSpPr/>
          <p:nvPr/>
        </p:nvCxnSpPr>
        <p:spPr>
          <a:xfrm>
            <a:off x="9010544" y="564326"/>
            <a:ext cx="2017455" cy="512237"/>
          </a:xfrm>
          <a:prstGeom prst="bentConnector2">
            <a:avLst/>
          </a:prstGeom>
          <a:ln w="158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133915" y="2500684"/>
            <a:ext cx="1745127" cy="2557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ограничений, за исключением торговли*</a:t>
            </a:r>
          </a:p>
          <a:p>
            <a:pPr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гарантии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кредит: </a:t>
            </a:r>
            <a:endParaRPr lang="en-US" alt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 млн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 до 5 млн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alt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</a:t>
            </a:r>
            <a:r>
              <a:rPr lang="kk-KZ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от суммы кредита</a:t>
            </a:r>
          </a:p>
          <a:p>
            <a:pPr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для СЧП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7%-8%</a:t>
            </a:r>
          </a:p>
          <a:p>
            <a:pPr>
              <a:defRPr/>
            </a:pP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торговля продуктами питания</a:t>
            </a:r>
          </a:p>
          <a:p>
            <a:pPr>
              <a:defRPr/>
            </a:pPr>
            <a:endParaRPr lang="ru-RU" alt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28388" y="2500684"/>
            <a:ext cx="1953638" cy="2557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marL="2706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</a:t>
            </a:r>
          </a:p>
          <a:p>
            <a:pPr marL="2706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 algn="just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инвестиции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3 млрд.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 до 500 млн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 algn="just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на для СЧП: </a:t>
            </a:r>
            <a:r>
              <a:rPr lang="ru-RU" alt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.- 8%-10%, услуги – 9%</a:t>
            </a: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endParaRPr lang="ru-RU" altLang="ru-RU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 algn="just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кредит: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1,5 млрд.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 до 500 млн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 algn="just"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 algn="just"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кредита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млрд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941495" y="2500684"/>
            <a:ext cx="1909826" cy="2557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marL="2706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 </a:t>
            </a:r>
          </a:p>
          <a:p>
            <a:pPr marL="2706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инвестиции до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млрд.тг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 до 5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для СЧП: </a:t>
            </a:r>
            <a:r>
              <a:rPr lang="ru-RU" alt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.- 8%-10%, услуги – 9%.</a:t>
            </a:r>
          </a:p>
          <a:p>
            <a:pPr marL="2706">
              <a:defRPr/>
            </a:pP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кредит: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до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 до 1 млрд.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 algn="just"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 algn="just"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кредита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 млрд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30071" y="2500684"/>
            <a:ext cx="1968686" cy="2557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marL="2706" algn="just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ограничений, за исключением запретных отраслей</a:t>
            </a: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</a:p>
          <a:p>
            <a:pPr marL="2706" algn="just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инвестиции 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1,5 млрд.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 до 500 млн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 algn="just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для СЧП: </a:t>
            </a:r>
            <a:r>
              <a:rPr lang="ru-RU" alt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-7%, услуги, торговля - 10%</a:t>
            </a:r>
          </a:p>
          <a:p>
            <a:pPr marL="2706" algn="just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 algn="just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1,5 млрд. </a:t>
            </a:r>
            <a:r>
              <a:rPr lang="ru-RU" alt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ПОС до 500 млн </a:t>
            </a:r>
            <a:r>
              <a:rPr lang="ru-RU" alt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 algn="just">
              <a:defRPr/>
            </a:pP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кредита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млрд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961387" y="2502364"/>
            <a:ext cx="2098314" cy="2551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marL="2706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ограничений</a:t>
            </a: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defRPr/>
            </a:pPr>
            <a:endParaRPr lang="ru-RU" altLang="ru-RU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 algn="just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инвестиции 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1,5 млрд.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 до 500 млн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 algn="just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для СЧП 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- 7%</a:t>
            </a:r>
          </a:p>
          <a:p>
            <a:pPr marL="2706" algn="just">
              <a:defRPr/>
            </a:pP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инвестиции 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млрд. </a:t>
            </a:r>
            <a:r>
              <a:rPr lang="ru-RU" alt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 до 500 млн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50 % кредита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млрд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122331" y="2500685"/>
            <a:ext cx="1811335" cy="255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marL="2706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ОКЭД: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</a:t>
            </a:r>
          </a:p>
          <a:p>
            <a:pPr marL="2706">
              <a:defRPr/>
            </a:pPr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гарантии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6">
              <a:defRPr/>
            </a:pP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 стоимость выпуска облигаций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млрд.тенге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06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для СЧП </a:t>
            </a:r>
            <a:r>
              <a:rPr lang="ru-RU" alt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- 6%</a:t>
            </a:r>
          </a:p>
          <a:p>
            <a:pPr marL="2706">
              <a:defRPr/>
            </a:pP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от суммы выпуска облигаций</a:t>
            </a:r>
          </a:p>
          <a:p>
            <a:pPr marL="2706" algn="just">
              <a:defRPr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 algn="just">
              <a:defRPr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459004"/>
              </p:ext>
            </p:extLst>
          </p:nvPr>
        </p:nvGraphicFramePr>
        <p:xfrm>
          <a:off x="1381125" y="5149584"/>
          <a:ext cx="8741206" cy="138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955928" y="600838"/>
            <a:ext cx="1" cy="445599"/>
          </a:xfrm>
          <a:prstGeom prst="straightConnector1">
            <a:avLst/>
          </a:prstGeom>
          <a:ln w="158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983966" y="759542"/>
            <a:ext cx="5532" cy="286134"/>
          </a:xfrm>
          <a:prstGeom prst="straightConnector1">
            <a:avLst/>
          </a:prstGeom>
          <a:ln w="158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943615" y="759542"/>
            <a:ext cx="10013" cy="302570"/>
          </a:xfrm>
          <a:prstGeom prst="straightConnector1">
            <a:avLst/>
          </a:prstGeom>
          <a:ln w="158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63567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8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02" y="168655"/>
            <a:ext cx="7614920" cy="574516"/>
          </a:xfrm>
          <a:prstGeom prst="rect">
            <a:avLst/>
          </a:prstGeom>
        </p:spPr>
        <p:txBody>
          <a:bodyPr vert="horz" wrap="square" lIns="0" tIns="29464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pc="-38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3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13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</a:t>
            </a:r>
            <a:r>
              <a:rPr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4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</a:t>
            </a:r>
            <a:r>
              <a:rPr spc="-5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88923" y="1087017"/>
            <a:ext cx="5118100" cy="4518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 marL="300355" marR="171450" indent="-285115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300355" algn="l"/>
              </a:tabLs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сумма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кредита:</a:t>
            </a:r>
            <a:r>
              <a:rPr sz="1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инвестиции</a:t>
            </a:r>
            <a:r>
              <a:rPr sz="1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до</a:t>
            </a:r>
            <a:r>
              <a:rPr sz="14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 err="1">
                <a:solidFill>
                  <a:srgbClr val="000000"/>
                </a:solidFill>
                <a:latin typeface="Times New Roman"/>
                <a:cs typeface="Times New Roman"/>
              </a:rPr>
              <a:t>млн</a:t>
            </a:r>
            <a:r>
              <a:rPr sz="1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0" dirty="0" err="1">
                <a:solidFill>
                  <a:srgbClr val="000000"/>
                </a:solidFill>
                <a:latin typeface="Times New Roman"/>
                <a:cs typeface="Times New Roman"/>
              </a:rPr>
              <a:t>тг</a:t>
            </a:r>
            <a:r>
              <a:rPr lang="ru-RU" sz="1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ПОС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не</a:t>
            </a:r>
            <a:r>
              <a:rPr sz="1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более</a:t>
            </a:r>
            <a:r>
              <a:rPr sz="1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 err="1">
                <a:solidFill>
                  <a:srgbClr val="000000"/>
                </a:solidFill>
                <a:latin typeface="Times New Roman"/>
                <a:cs typeface="Times New Roman"/>
              </a:rPr>
              <a:t>млн</a:t>
            </a: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25" dirty="0" err="1">
                <a:solidFill>
                  <a:srgbClr val="000000"/>
                </a:solidFill>
                <a:latin typeface="Times New Roman"/>
                <a:cs typeface="Times New Roman"/>
              </a:rPr>
              <a:t>тг</a:t>
            </a:r>
            <a:r>
              <a:rPr lang="ru-RU" sz="1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400" b="0" spc="-25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00355" indent="-285115">
              <a:lnSpc>
                <a:spcPct val="100000"/>
              </a:lnSpc>
              <a:spcBef>
                <a:spcPts val="600"/>
              </a:spcBef>
              <a:buFont typeface="Times New Roman"/>
              <a:buChar char="-"/>
              <a:tabLst>
                <a:tab pos="300355" algn="l"/>
              </a:tabLs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целевое</a:t>
            </a:r>
            <a:r>
              <a:rPr sz="14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назначение: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инвестиции,</a:t>
            </a:r>
            <a:r>
              <a:rPr sz="1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ПОС</a:t>
            </a:r>
          </a:p>
          <a:p>
            <a:pPr marL="300355" indent="-285115">
              <a:lnSpc>
                <a:spcPct val="100000"/>
              </a:lnSpc>
              <a:spcBef>
                <a:spcPts val="605"/>
              </a:spcBef>
              <a:buFont typeface="Times New Roman"/>
              <a:buChar char="-"/>
              <a:tabLst>
                <a:tab pos="300355" algn="l"/>
              </a:tabLs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ставка</a:t>
            </a:r>
            <a:r>
              <a:rPr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вознаграждения: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базовая</a:t>
            </a:r>
            <a:r>
              <a:rPr sz="1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ставка</a:t>
            </a:r>
            <a:r>
              <a:rPr sz="1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НБ</a:t>
            </a:r>
            <a:r>
              <a:rPr sz="1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РК</a:t>
            </a:r>
            <a:r>
              <a:rPr sz="1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7%</a:t>
            </a:r>
          </a:p>
          <a:p>
            <a:pPr marL="300355" marR="5715" indent="-285115" algn="just">
              <a:lnSpc>
                <a:spcPct val="100000"/>
              </a:lnSpc>
              <a:spcBef>
                <a:spcPts val="600"/>
              </a:spcBef>
              <a:buFont typeface="Times New Roman"/>
              <a:buChar char="-"/>
              <a:tabLst>
                <a:tab pos="300355" algn="l"/>
              </a:tabLs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встречные</a:t>
            </a:r>
            <a:r>
              <a:rPr sz="1400" spc="27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обязательства</a:t>
            </a:r>
            <a:r>
              <a:rPr sz="1400" spc="28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400" b="0" spc="27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инвестиционным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проектам</a:t>
            </a:r>
            <a:r>
              <a:rPr sz="1400" b="0" spc="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включающие</a:t>
            </a:r>
            <a:r>
              <a:rPr sz="1400" b="0" spc="2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увеличение</a:t>
            </a:r>
            <a:r>
              <a:rPr sz="1400" b="0" spc="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рабочих</a:t>
            </a:r>
            <a:r>
              <a:rPr sz="140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мест</a:t>
            </a:r>
            <a:r>
              <a:rPr sz="140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не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менее</a:t>
            </a:r>
            <a:r>
              <a:rPr sz="14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человека</a:t>
            </a:r>
            <a:r>
              <a:rPr sz="14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через</a:t>
            </a:r>
            <a:r>
              <a:rPr sz="14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финансовых</a:t>
            </a:r>
            <a:r>
              <a:rPr sz="14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sz="14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14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момента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предоставления</a:t>
            </a:r>
            <a:r>
              <a:rPr sz="1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мер</a:t>
            </a:r>
            <a:r>
              <a:rPr sz="14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поддержки</a:t>
            </a:r>
          </a:p>
          <a:p>
            <a:pPr marL="300355" marR="5080" indent="-285115" algn="just">
              <a:lnSpc>
                <a:spcPct val="100000"/>
              </a:lnSpc>
              <a:spcBef>
                <a:spcPts val="600"/>
              </a:spcBef>
              <a:buFont typeface="Times New Roman"/>
              <a:buChar char="-"/>
              <a:tabLst>
                <a:tab pos="300355" algn="l"/>
              </a:tabLst>
            </a:pP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ОКЭД:</a:t>
            </a:r>
            <a:r>
              <a:rPr sz="1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без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отраслевых ограничений,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за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 исключением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торговли</a:t>
            </a:r>
            <a:r>
              <a:rPr sz="1400" b="0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0" spc="26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операций</a:t>
            </a:r>
            <a:r>
              <a:rPr sz="1400" b="0" spc="2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1400" b="0" spc="27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недвижимым</a:t>
            </a:r>
            <a:r>
              <a:rPr sz="1400" b="0" spc="2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имуществом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(приобретение,</a:t>
            </a:r>
            <a:r>
              <a:rPr sz="1400" b="0" spc="29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аренда</a:t>
            </a:r>
            <a:r>
              <a:rPr sz="1400" b="0" spc="29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(субаренда)</a:t>
            </a:r>
            <a:r>
              <a:rPr sz="1400" b="0" spc="29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квартир/жилых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домов/земельных</a:t>
            </a:r>
            <a:r>
              <a:rPr sz="1400" b="0" spc="22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участков</a:t>
            </a:r>
            <a:r>
              <a:rPr sz="1400" b="0" spc="22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400" b="0" spc="22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индивидуальному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жилищному</a:t>
            </a:r>
            <a:r>
              <a:rPr sz="1400" b="0" spc="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строительству),</a:t>
            </a:r>
            <a:r>
              <a:rPr sz="1400" b="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приобретение,</a:t>
            </a:r>
            <a:r>
              <a:rPr sz="1400" b="0" spc="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аренда</a:t>
            </a:r>
            <a:r>
              <a:rPr sz="1400" b="0" spc="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лизинг</a:t>
            </a:r>
            <a:r>
              <a:rPr sz="1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легковых</a:t>
            </a:r>
            <a:r>
              <a:rPr sz="1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автомобилей</a:t>
            </a:r>
            <a:r>
              <a:rPr lang="ru-RU"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(за исключением автомобилей стоимостью не более 10 млн </a:t>
            </a:r>
            <a:r>
              <a:rPr lang="ru-RU" sz="1400"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тг</a:t>
            </a:r>
            <a:r>
              <a:rPr lang="ru-RU"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. за 1 ед.)</a:t>
            </a:r>
            <a:endParaRPr sz="1400" b="0" spc="-1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00355" marR="6985" indent="-285115" algn="just">
              <a:lnSpc>
                <a:spcPct val="100000"/>
              </a:lnSpc>
              <a:spcBef>
                <a:spcPts val="605"/>
              </a:spcBef>
              <a:buFont typeface="Times New Roman"/>
              <a:buChar char="-"/>
              <a:tabLst>
                <a:tab pos="300355" algn="l"/>
              </a:tabLs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участники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00" b="0" spc="34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субъекты</a:t>
            </a:r>
            <a:r>
              <a:rPr sz="1400" b="0" spc="3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микро</a:t>
            </a:r>
            <a:r>
              <a:rPr sz="1400" b="0" spc="33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400" b="0" spc="3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малого</a:t>
            </a:r>
            <a:r>
              <a:rPr sz="1400" b="0" spc="33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бизнеса, субъекты</a:t>
            </a:r>
            <a:r>
              <a:rPr sz="14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социального</a:t>
            </a:r>
            <a:r>
              <a:rPr sz="14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предпринимательства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8839" y="1472590"/>
            <a:ext cx="5260340" cy="279243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675"/>
              </a:spcBef>
            </a:pPr>
            <a:r>
              <a:rPr sz="14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i="1" spc="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400" b="1" i="1" spc="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spcBef>
                <a:spcPts val="575"/>
              </a:spcBef>
              <a:buChar char="-"/>
              <a:tabLst>
                <a:tab pos="297180" algn="l"/>
              </a:tabLst>
            </a:pPr>
            <a:r>
              <a:rPr sz="1400" spc="-10" dirty="0">
                <a:latin typeface="Times New Roman"/>
                <a:cs typeface="Times New Roman"/>
              </a:rPr>
              <a:t>конечная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ставка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заемщика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городах: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8%</a:t>
            </a:r>
            <a:endParaRPr sz="1400" dirty="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Char char="-"/>
              <a:tabLst>
                <a:tab pos="297180" algn="l"/>
              </a:tabLst>
            </a:pPr>
            <a:r>
              <a:rPr sz="1400" spc="-10" dirty="0">
                <a:latin typeface="Times New Roman"/>
                <a:cs typeface="Times New Roman"/>
              </a:rPr>
              <a:t>конечная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ставка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заемщика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моно-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малым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городам,</a:t>
            </a:r>
            <a:endParaRPr sz="1400" dirty="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сельским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населенным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пунктам: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7%</a:t>
            </a:r>
            <a:endParaRPr sz="1400" dirty="0">
              <a:latin typeface="Times New Roman"/>
              <a:cs typeface="Times New Roman"/>
            </a:endParaRPr>
          </a:p>
          <a:p>
            <a:pPr marL="297180" marR="377825" indent="-285115">
              <a:lnSpc>
                <a:spcPct val="100000"/>
              </a:lnSpc>
              <a:spcBef>
                <a:spcPts val="605"/>
              </a:spcBef>
              <a:buChar char="-"/>
              <a:tabLst>
                <a:tab pos="297180" algn="l"/>
              </a:tabLst>
            </a:pPr>
            <a:r>
              <a:rPr sz="1400" dirty="0">
                <a:latin typeface="Times New Roman"/>
                <a:cs typeface="Times New Roman"/>
              </a:rPr>
              <a:t>срок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субсидирования: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инвестиции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3-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лет, </a:t>
            </a:r>
            <a:r>
              <a:rPr sz="1400" spc="-25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ПОС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10" dirty="0">
                <a:latin typeface="Times New Roman"/>
                <a:cs typeface="Times New Roman"/>
              </a:rPr>
              <a:t>2-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лет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Font typeface="Times New Roman"/>
              <a:buChar char="-"/>
            </a:pPr>
            <a:endParaRPr sz="1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4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i="1" spc="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400" b="1" i="1" spc="5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гарантирования: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spcBef>
                <a:spcPts val="580"/>
              </a:spcBef>
              <a:buChar char="-"/>
              <a:tabLst>
                <a:tab pos="297180" algn="l"/>
              </a:tabLst>
            </a:pPr>
            <a:r>
              <a:rPr sz="1400" dirty="0">
                <a:latin typeface="Times New Roman"/>
                <a:cs typeface="Times New Roman"/>
              </a:rPr>
              <a:t>размер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гарантии: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85%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суммы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кредита</a:t>
            </a:r>
            <a:endParaRPr sz="1400" dirty="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Char char="-"/>
              <a:tabLst>
                <a:tab pos="297180" algn="l"/>
              </a:tabLst>
            </a:pPr>
            <a:r>
              <a:rPr sz="1400" dirty="0">
                <a:latin typeface="Times New Roman"/>
                <a:cs typeface="Times New Roman"/>
              </a:rPr>
              <a:t>срок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гарантии: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более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срока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кредита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9416" y="3185435"/>
            <a:ext cx="4892675" cy="18415"/>
          </a:xfrm>
          <a:custGeom>
            <a:avLst/>
            <a:gdLst/>
            <a:ahLst/>
            <a:cxnLst/>
            <a:rect l="l" t="t" r="r" b="b"/>
            <a:pathLst>
              <a:path w="4892675" h="18414">
                <a:moveTo>
                  <a:pt x="4892294" y="0"/>
                </a:moveTo>
                <a:lnTo>
                  <a:pt x="0" y="18288"/>
                </a:lnTo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041135" y="1470660"/>
            <a:ext cx="187960" cy="3384550"/>
            <a:chOff x="6041135" y="1470660"/>
            <a:chExt cx="187960" cy="3384550"/>
          </a:xfrm>
        </p:grpSpPr>
        <p:sp>
          <p:nvSpPr>
            <p:cNvPr id="7" name="object 7"/>
            <p:cNvSpPr/>
            <p:nvPr/>
          </p:nvSpPr>
          <p:spPr>
            <a:xfrm>
              <a:off x="6092951" y="1470660"/>
              <a:ext cx="0" cy="3384550"/>
            </a:xfrm>
            <a:custGeom>
              <a:avLst/>
              <a:gdLst/>
              <a:ahLst/>
              <a:cxnLst/>
              <a:rect l="l" t="t" r="r" b="b"/>
              <a:pathLst>
                <a:path h="3384550">
                  <a:moveTo>
                    <a:pt x="0" y="2025395"/>
                  </a:moveTo>
                  <a:lnTo>
                    <a:pt x="0" y="3384041"/>
                  </a:lnTo>
                </a:path>
                <a:path h="3384550">
                  <a:moveTo>
                    <a:pt x="0" y="0"/>
                  </a:moveTo>
                  <a:lnTo>
                    <a:pt x="0" y="1360931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1135" y="2831592"/>
              <a:ext cx="143510" cy="664845"/>
            </a:xfrm>
            <a:custGeom>
              <a:avLst/>
              <a:gdLst/>
              <a:ahLst/>
              <a:cxnLst/>
              <a:rect l="l" t="t" r="r" b="b"/>
              <a:pathLst>
                <a:path w="143510" h="664845">
                  <a:moveTo>
                    <a:pt x="143255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143255" y="6644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0759" y="2935224"/>
              <a:ext cx="143510" cy="455930"/>
            </a:xfrm>
            <a:custGeom>
              <a:avLst/>
              <a:gdLst/>
              <a:ahLst/>
              <a:cxnLst/>
              <a:rect l="l" t="t" r="r" b="b"/>
              <a:pathLst>
                <a:path w="143510" h="455929">
                  <a:moveTo>
                    <a:pt x="0" y="0"/>
                  </a:moveTo>
                  <a:lnTo>
                    <a:pt x="143255" y="227837"/>
                  </a:lnTo>
                  <a:lnTo>
                    <a:pt x="0" y="455675"/>
                  </a:lnTo>
                </a:path>
              </a:pathLst>
            </a:custGeom>
            <a:ln w="9144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134" y="1490647"/>
            <a:ext cx="443483" cy="36058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9350" y="3496437"/>
            <a:ext cx="319974" cy="31533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14400" y="5605562"/>
            <a:ext cx="26841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11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допускается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торговля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продуктами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питания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02" y="168655"/>
            <a:ext cx="7614920" cy="851515"/>
          </a:xfrm>
          <a:prstGeom prst="rect">
            <a:avLst/>
          </a:prstGeom>
        </p:spPr>
        <p:txBody>
          <a:bodyPr vert="horz" wrap="square" lIns="0" tIns="29464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br>
              <a:rPr lang="ru-RU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pc="-10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9416" y="3185435"/>
            <a:ext cx="4892675" cy="18415"/>
          </a:xfrm>
          <a:custGeom>
            <a:avLst/>
            <a:gdLst/>
            <a:ahLst/>
            <a:cxnLst/>
            <a:rect l="l" t="t" r="r" b="b"/>
            <a:pathLst>
              <a:path w="4892675" h="18414">
                <a:moveTo>
                  <a:pt x="4892294" y="0"/>
                </a:moveTo>
                <a:lnTo>
                  <a:pt x="0" y="18288"/>
                </a:lnTo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400" y="5605562"/>
            <a:ext cx="268414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ject 3">
            <a:extLst>
              <a:ext uri="{FF2B5EF4-FFF2-40B4-BE49-F238E27FC236}">
                <a16:creationId xmlns:a16="http://schemas.microsoft.com/office/drawing/2014/main" id="{108D5571-E1F1-FE3E-42A6-6FC0BEFB79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427" y="699516"/>
            <a:ext cx="7549795" cy="291084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63D8D8CA-BE4F-F5D9-DAF0-95D1194240FD}"/>
              </a:ext>
            </a:extLst>
          </p:cNvPr>
          <p:cNvSpPr txBox="1"/>
          <p:nvPr/>
        </p:nvSpPr>
        <p:spPr>
          <a:xfrm>
            <a:off x="827938" y="656671"/>
            <a:ext cx="10402570" cy="246990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b="1" spc="-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sz="1200" b="1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</a:t>
            </a:r>
            <a:r>
              <a:rPr sz="1200" b="1" spc="-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</a:t>
            </a:r>
            <a:r>
              <a:rPr sz="1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центрах/городах</a:t>
            </a:r>
            <a:r>
              <a:rPr sz="12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</a:t>
            </a:r>
            <a:r>
              <a:rPr sz="1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585"/>
              </a:spcBef>
              <a:buFont typeface="Times New Roman"/>
              <a:buChar char="-"/>
              <a:tabLst>
                <a:tab pos="299085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инвестиции,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НБ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marR="5080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встречные</a:t>
            </a:r>
            <a:r>
              <a:rPr sz="1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инвестиционным</a:t>
            </a:r>
            <a:r>
              <a:rPr sz="12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</a:t>
            </a:r>
            <a:r>
              <a:rPr sz="1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включающие</a:t>
            </a:r>
            <a:r>
              <a:rPr sz="12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sz="12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</a:t>
            </a:r>
            <a:r>
              <a:rPr sz="12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</a:t>
            </a:r>
            <a:r>
              <a:rPr sz="12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2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sz="12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sz="12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sz="1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12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меры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Char char="-"/>
              <a:tabLst>
                <a:tab pos="300355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дивидендов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">
              <a:lnSpc>
                <a:spcPct val="100000"/>
              </a:lnSpc>
              <a:spcBef>
                <a:spcPts val="600"/>
              </a:spcBef>
            </a:pP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b="1" i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–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лет/прочие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4E5E0A9-53D8-D52B-F8B1-D9B3B7233C2D}"/>
              </a:ext>
            </a:extLst>
          </p:cNvPr>
          <p:cNvSpPr txBox="1"/>
          <p:nvPr/>
        </p:nvSpPr>
        <p:spPr>
          <a:xfrm>
            <a:off x="827938" y="5262556"/>
            <a:ext cx="10206990" cy="13458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5"/>
              </a:spcBef>
            </a:pP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гарантирования</a:t>
            </a:r>
            <a:r>
              <a:rPr sz="1200" b="1" i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sz="12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</a:t>
            </a:r>
            <a:r>
              <a:rPr sz="12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</a:t>
            </a:r>
            <a:r>
              <a:rPr sz="1200" i="1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условия):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ts val="155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тг.,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гарантии:</a:t>
            </a:r>
            <a:r>
              <a:rPr sz="1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превышать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тг..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перечень.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ТЦ,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торговых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многофункциональных</a:t>
            </a: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торг.деятельности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искл.ТРЦ)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кв.м; реконструкция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ТЦ,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ТРЦ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кв.м.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6">
            <a:extLst>
              <a:ext uri="{FF2B5EF4-FFF2-40B4-BE49-F238E27FC236}">
                <a16:creationId xmlns:a16="http://schemas.microsoft.com/office/drawing/2014/main" id="{E928B20D-323A-4887-7BB6-CDED2CEAD6A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072" y="2133600"/>
            <a:ext cx="445008" cy="360589"/>
          </a:xfrm>
          <a:prstGeom prst="rect">
            <a:avLst/>
          </a:prstGeom>
        </p:spPr>
      </p:pic>
      <p:pic>
        <p:nvPicPr>
          <p:cNvPr id="18" name="object 7">
            <a:extLst>
              <a:ext uri="{FF2B5EF4-FFF2-40B4-BE49-F238E27FC236}">
                <a16:creationId xmlns:a16="http://schemas.microsoft.com/office/drawing/2014/main" id="{8A620FEB-991A-D374-848F-FB94ECE125D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608" y="5245323"/>
            <a:ext cx="318472" cy="319974"/>
          </a:xfrm>
          <a:prstGeom prst="rect">
            <a:avLst/>
          </a:prstGeom>
        </p:spPr>
      </p:pic>
      <p:graphicFrame>
        <p:nvGraphicFramePr>
          <p:cNvPr id="19" name="object 8">
            <a:extLst>
              <a:ext uri="{FF2B5EF4-FFF2-40B4-BE49-F238E27FC236}">
                <a16:creationId xmlns:a16="http://schemas.microsoft.com/office/drawing/2014/main" id="{D0CA4B91-43AA-60F9-37EC-D9FABAFE9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09595"/>
              </p:ext>
            </p:extLst>
          </p:nvPr>
        </p:nvGraphicFramePr>
        <p:xfrm>
          <a:off x="1007846" y="3326510"/>
          <a:ext cx="10222662" cy="1550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9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1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6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5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8857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Предлагаемые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условия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отрасли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75260" marR="167005" indent="25400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Ставка вознаграждения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63220" marR="281305" indent="-749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Оплачивается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СЧП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(фиксированная)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193675" indent="-4445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Субсидируется государством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29">
                <a:tc rowSpan="3">
                  <a:txBody>
                    <a:bodyPr/>
                    <a:lstStyle/>
                    <a:p>
                      <a:pPr marL="387350" marR="111125" indent="-26987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Переработка,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 обрабатывающей промышленности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НБРК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5%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20,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Первые 3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8%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12,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 –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9%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11,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 –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10%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10,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2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Услуги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9%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11,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4626D25-644E-8DB6-6CE6-DB8E11993282}"/>
              </a:ext>
            </a:extLst>
          </p:cNvPr>
          <p:cNvSpPr/>
          <p:nvPr/>
        </p:nvSpPr>
        <p:spPr>
          <a:xfrm>
            <a:off x="749080" y="330182"/>
            <a:ext cx="784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малого и среднего предпринимательства</a:t>
            </a: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65E59E5B-9E6C-D5EA-2CF3-B86A727B0666}"/>
              </a:ext>
            </a:extLst>
          </p:cNvPr>
          <p:cNvSpPr txBox="1">
            <a:spLocks/>
          </p:cNvSpPr>
          <p:nvPr/>
        </p:nvSpPr>
        <p:spPr>
          <a:xfrm>
            <a:off x="11582400" y="6633552"/>
            <a:ext cx="1083790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fld id="{D915E965-280A-43D4-8620-968D601C1B3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6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FFAB3E8C-8D65-8C9A-1865-91EB78D501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591" y="218122"/>
            <a:ext cx="6573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7590" marR="5080" indent="-2295525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Перечень</a:t>
            </a:r>
            <a:r>
              <a:rPr spc="-95" dirty="0"/>
              <a:t> </a:t>
            </a:r>
            <a:r>
              <a:rPr dirty="0"/>
              <a:t>приоритетных</a:t>
            </a:r>
            <a:r>
              <a:rPr spc="-50" dirty="0"/>
              <a:t> </a:t>
            </a:r>
            <a:r>
              <a:rPr dirty="0"/>
              <a:t>видов</a:t>
            </a:r>
            <a:r>
              <a:rPr spc="-65" dirty="0"/>
              <a:t> </a:t>
            </a:r>
            <a:r>
              <a:rPr spc="-10" dirty="0" err="1"/>
              <a:t>экономической</a:t>
            </a:r>
            <a:r>
              <a:rPr spc="-70" dirty="0"/>
              <a:t> </a:t>
            </a:r>
            <a:r>
              <a:rPr spc="-10" dirty="0" err="1"/>
              <a:t>деятельности</a:t>
            </a:r>
            <a:r>
              <a:rPr lang="ru-RU" spc="-10" dirty="0"/>
              <a:t> </a:t>
            </a:r>
            <a:r>
              <a:rPr dirty="0">
                <a:solidFill>
                  <a:srgbClr val="C00000"/>
                </a:solidFill>
              </a:rPr>
              <a:t>(II</a:t>
            </a:r>
            <a:r>
              <a:rPr spc="-1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направление)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61FA9D8-238A-3189-5B12-D23FF9F4E451}"/>
              </a:ext>
            </a:extLst>
          </p:cNvPr>
          <p:cNvSpPr txBox="1"/>
          <p:nvPr/>
        </p:nvSpPr>
        <p:spPr>
          <a:xfrm>
            <a:off x="11887200" y="6553200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lang="ru-RU" sz="1200" spc="-2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42538AA3-E4D7-7858-193B-90BF7DB47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48875"/>
              </p:ext>
            </p:extLst>
          </p:nvPr>
        </p:nvGraphicFramePr>
        <p:xfrm>
          <a:off x="360591" y="792162"/>
          <a:ext cx="4132580" cy="558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ОКЭД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marL="913130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обрабатывающей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промышленности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11.06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солода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11.07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безалкогольных</a:t>
                      </a:r>
                      <a:r>
                        <a:rPr sz="10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напитков,</a:t>
                      </a:r>
                      <a:r>
                        <a:rPr sz="10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минеральных</a:t>
                      </a:r>
                      <a:r>
                        <a:rPr sz="10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вод</a:t>
                      </a:r>
                      <a:r>
                        <a:rPr sz="10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вод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бутылках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текстильных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одежды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кожаной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относящейся к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ней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деревянных</a:t>
                      </a:r>
                      <a:r>
                        <a:rPr sz="10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пробковых</a:t>
                      </a:r>
                      <a:r>
                        <a:rPr sz="10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изделий,</a:t>
                      </a:r>
                      <a:r>
                        <a:rPr sz="10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10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мебели;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 из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соломки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плетения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бумаги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бумажной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Полиграфическая</a:t>
                      </a:r>
                      <a:r>
                        <a:rPr sz="10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воспроизведение</a:t>
                      </a:r>
                      <a:r>
                        <a:rPr sz="10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записанных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носителей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химической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промышленности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  <a:tabLst>
                          <a:tab pos="956944" algn="l"/>
                          <a:tab pos="1664335" algn="l"/>
                          <a:tab pos="2860675" algn="l"/>
                          <a:tab pos="3602354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фармацевтических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фармацевтических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препаратов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резиновых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пластмассовых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прочей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металлической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минеральной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Металлургическое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производство*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готовых</a:t>
                      </a:r>
                      <a:r>
                        <a:rPr sz="10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металлических</a:t>
                      </a:r>
                      <a:r>
                        <a:rPr sz="10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изделий,</a:t>
                      </a:r>
                      <a:r>
                        <a:rPr sz="10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машин</a:t>
                      </a:r>
                      <a:r>
                        <a:rPr sz="10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  <a:tabLst>
                          <a:tab pos="944244" algn="l"/>
                          <a:tab pos="1866900" algn="l"/>
                          <a:tab pos="2764155" algn="l"/>
                          <a:tab pos="299466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компьютеров,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электронного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оптического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электрического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машин</a:t>
                      </a:r>
                      <a:r>
                        <a:rPr sz="10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оборудования,</a:t>
                      </a:r>
                      <a:r>
                        <a:rPr sz="10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включенных</a:t>
                      </a:r>
                      <a:r>
                        <a:rPr sz="10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группировки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автомобилей,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прицепов и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полуприцепов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прочих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транспортных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мебели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прочих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готовых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установка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машин и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2FF21F11-8B6F-9596-BA90-58F9B681F65C}"/>
              </a:ext>
            </a:extLst>
          </p:cNvPr>
          <p:cNvGraphicFramePr>
            <a:graphicFrameLocks noGrp="1"/>
          </p:cNvGraphicFramePr>
          <p:nvPr/>
        </p:nvGraphicFramePr>
        <p:xfrm>
          <a:off x="4658169" y="792162"/>
          <a:ext cx="4735195" cy="559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 gridSpan="2">
                  <a:txBody>
                    <a:bodyPr/>
                    <a:lstStyle/>
                    <a:p>
                      <a:pPr marL="33020">
                        <a:lnSpc>
                          <a:spcPts val="116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ОКЭД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 gridSpan="3">
                  <a:txBody>
                    <a:bodyPr/>
                    <a:lstStyle/>
                    <a:p>
                      <a:pPr marL="1073785">
                        <a:lnSpc>
                          <a:spcPts val="116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II.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услугам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прочим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видам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 gridSpan="3">
                  <a:txBody>
                    <a:bodyPr/>
                    <a:lstStyle/>
                    <a:p>
                      <a:pPr marL="1584325">
                        <a:lnSpc>
                          <a:spcPts val="1165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Сельское,</a:t>
                      </a:r>
                      <a:r>
                        <a:rPr sz="10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лесное</a:t>
                      </a: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рыбное</a:t>
                      </a:r>
                      <a:r>
                        <a:rPr sz="10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4445"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Растениеводство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животноводство,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охота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этих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60960">
                        <a:lnSpc>
                          <a:spcPct val="107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областях,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исключением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01.11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«Выращивание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зерновых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(кроме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риса),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бобовых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масличных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культур»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4445"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Рыболовство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рыбоводство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75" algn="ct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08.12.1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Разработка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гравийных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песчаных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карьеров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4445"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горнодобывающей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промышленности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55">
                <a:tc gridSpan="3"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Снабжение</a:t>
                      </a:r>
                      <a:r>
                        <a:rPr sz="10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электроэнергией,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 газом,</a:t>
                      </a: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паром,</a:t>
                      </a:r>
                      <a:r>
                        <a:rPr sz="10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горячей</a:t>
                      </a: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водой</a:t>
                      </a:r>
                      <a:r>
                        <a:rPr sz="1000" i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 кондиционированным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воздухом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75" algn="ct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35.11.2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электроэнергии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гидроэлектростанциями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75" algn="ct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35.11.4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электроэнергии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ветровыми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электростанциями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75" algn="ct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35.11.5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электроэнергии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солнечными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электростанциями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75" algn="ct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35.11.9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электроэнергии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прочими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электростанциями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755">
                <a:tc gridSpan="3"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Водоснабжение;</a:t>
                      </a:r>
                      <a:r>
                        <a:rPr sz="10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водоотведение;</a:t>
                      </a:r>
                      <a:r>
                        <a:rPr sz="10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сбор,</a:t>
                      </a:r>
                      <a:r>
                        <a:rPr sz="1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обработка</a:t>
                      </a:r>
                      <a:r>
                        <a:rPr sz="10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удаление</a:t>
                      </a:r>
                      <a:r>
                        <a:rPr sz="10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отходов,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по ликвидации</a:t>
                      </a:r>
                      <a:r>
                        <a:rPr sz="10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загрязнений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4445"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Сбор,</a:t>
                      </a:r>
                      <a:r>
                        <a:rPr sz="1000" spc="4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обработка</a:t>
                      </a:r>
                      <a:r>
                        <a:rPr sz="100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удаление</a:t>
                      </a:r>
                      <a:r>
                        <a:rPr sz="1000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отходов;</a:t>
                      </a:r>
                      <a:r>
                        <a:rPr sz="1000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утилизация</a:t>
                      </a:r>
                      <a:r>
                        <a:rPr sz="1000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(восстановление)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4445"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ликвидации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загрязнений</a:t>
                      </a:r>
                      <a:r>
                        <a:rPr sz="10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услуги</a:t>
                      </a:r>
                      <a:r>
                        <a:rPr sz="10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sz="1500" baseline="16666" dirty="0">
                          <a:latin typeface="Times New Roman"/>
                          <a:cs typeface="Times New Roman"/>
                        </a:rPr>
                        <a:t>удаления</a:t>
                      </a:r>
                      <a:r>
                        <a:rPr sz="1500" spc="75" baseline="16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30" baseline="16666" dirty="0">
                          <a:latin typeface="Times New Roman"/>
                          <a:cs typeface="Times New Roman"/>
                        </a:rPr>
                        <a:t>отходов</a:t>
                      </a:r>
                      <a:r>
                        <a:rPr sz="1000" i="1" spc="-20" dirty="0">
                          <a:latin typeface="Times New Roman"/>
                          <a:cs typeface="Times New Roman"/>
                        </a:rPr>
                        <a:t>Транспорт</a:t>
                      </a: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складирование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49.3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прочего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пассажирского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сухопутного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транспорта**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R="2540" algn="ctr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49.41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грузового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автомобильного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транспорта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водного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транспорта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Складирование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грузов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вспомогательная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транспортная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проживанию</a:t>
                      </a:r>
                      <a:r>
                        <a:rPr sz="10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питанию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R="2540" algn="ctr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55.10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гостиницами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аналогичными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местами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проживания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R="2540" algn="ctr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55.20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жилья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выходные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дни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периоды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краткосрочного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проживания***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R="1905" algn="ctr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55.30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кемпингами,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стоянками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автофургонов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автоприцепов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жилья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9" name="object 5">
            <a:extLst>
              <a:ext uri="{FF2B5EF4-FFF2-40B4-BE49-F238E27FC236}">
                <a16:creationId xmlns:a16="http://schemas.microsoft.com/office/drawing/2014/main" id="{196BA4B0-C9D5-AADB-D9BE-201FD2746377}"/>
              </a:ext>
            </a:extLst>
          </p:cNvPr>
          <p:cNvSpPr txBox="1"/>
          <p:nvPr/>
        </p:nvSpPr>
        <p:spPr>
          <a:xfrm>
            <a:off x="8706993" y="163779"/>
            <a:ext cx="1730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Приложение</a:t>
            </a:r>
            <a:r>
              <a:rPr sz="1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№1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129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14DC8E6E-4846-B9FB-15B9-1E783F68E766}"/>
              </a:ext>
            </a:extLst>
          </p:cNvPr>
          <p:cNvGraphicFramePr>
            <a:graphicFrameLocks noGrp="1"/>
          </p:cNvGraphicFramePr>
          <p:nvPr/>
        </p:nvGraphicFramePr>
        <p:xfrm>
          <a:off x="836612" y="705929"/>
          <a:ext cx="4734560" cy="3388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marL="8255" algn="ctr">
                        <a:lnSpc>
                          <a:spcPts val="116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ts val="1100"/>
                        </a:lnSpc>
                        <a:spcBef>
                          <a:spcPts val="85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ОКЭД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Информация</a:t>
                      </a:r>
                      <a:r>
                        <a:rPr sz="10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20" dirty="0">
                          <a:latin typeface="Times New Roman"/>
                          <a:cs typeface="Times New Roman"/>
                        </a:rPr>
                        <a:t>связь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Издательская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R="140335" algn="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59.14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показу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кинофильмов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Телекоммуникации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  <a:tabLst>
                          <a:tab pos="1048385" algn="l"/>
                          <a:tab pos="2284730" algn="l"/>
                          <a:tab pos="3477895" algn="l"/>
                          <a:tab pos="371411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Компьютерное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программирование,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консультационные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18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сопутствующие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услуги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48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120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недвижимым</a:t>
                      </a:r>
                      <a:r>
                        <a:rPr sz="10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имуществом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R="92075" algn="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68.20.1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Аренда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собственной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недвижимостью****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R="92075" algn="r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68.20.2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Аренда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(субаренда)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эксплуатация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арендуемой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недвижимости*****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Профессиональная,</a:t>
                      </a:r>
                      <a:r>
                        <a:rPr sz="10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научная</a:t>
                      </a:r>
                      <a:r>
                        <a:rPr sz="10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техническая</a:t>
                      </a:r>
                      <a:r>
                        <a:rPr sz="10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Ветеринарная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Здравоохранение</a:t>
                      </a:r>
                      <a:r>
                        <a:rPr sz="10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 социальное</a:t>
                      </a:r>
                      <a:r>
                        <a:rPr sz="10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0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здравоохранения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обеспечением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проживания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социальных услуг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обеспечения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проживания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i="1" dirty="0">
                          <a:latin typeface="Times New Roman"/>
                          <a:cs typeface="Times New Roman"/>
                        </a:rPr>
                        <a:t>Искусство,</a:t>
                      </a:r>
                      <a:r>
                        <a:rPr sz="10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развлечения</a:t>
                      </a:r>
                      <a:r>
                        <a:rPr sz="10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latin typeface="Times New Roman"/>
                          <a:cs typeface="Times New Roman"/>
                        </a:rPr>
                        <a:t>отдых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176530">
                        <a:lnSpc>
                          <a:spcPts val="1170"/>
                        </a:lnSpc>
                      </a:pP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93.1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спорта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87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2">
            <a:extLst>
              <a:ext uri="{FF2B5EF4-FFF2-40B4-BE49-F238E27FC236}">
                <a16:creationId xmlns:a16="http://schemas.microsoft.com/office/drawing/2014/main" id="{EF9238A2-92D3-1324-2FAB-DBFC4D2993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417" y="566798"/>
            <a:ext cx="7953756" cy="219455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3DB3F168-F3DF-6F7E-5CDE-76CC72B85097}"/>
              </a:ext>
            </a:extLst>
          </p:cNvPr>
          <p:cNvSpPr txBox="1"/>
          <p:nvPr/>
        </p:nvSpPr>
        <p:spPr>
          <a:xfrm>
            <a:off x="649643" y="558860"/>
            <a:ext cx="10399357" cy="300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555"/>
              </a:lnSpc>
              <a:spcBef>
                <a:spcPts val="95"/>
              </a:spcBef>
            </a:pP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6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 algn="just">
              <a:lnSpc>
                <a:spcPts val="1555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sz="1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назначение: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НБ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64795" algn="just">
              <a:lnSpc>
                <a:spcPct val="100000"/>
              </a:lnSpc>
              <a:buFont typeface="Times New Roman"/>
              <a:buChar char="-"/>
              <a:tabLst>
                <a:tab pos="27749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встречные</a:t>
            </a:r>
            <a:r>
              <a:rPr sz="1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обязательства:</a:t>
            </a:r>
            <a:r>
              <a:rPr sz="12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</a:t>
            </a: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</a:t>
            </a:r>
            <a:r>
              <a:rPr sz="1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отчислениям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заявки,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(три)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исходящие</a:t>
            </a:r>
            <a:r>
              <a:rPr sz="12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инвест.</a:t>
            </a:r>
            <a:r>
              <a:rPr sz="1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</a:t>
            </a:r>
            <a:r>
              <a:rPr sz="1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sz="1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ФОТ,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sz="12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sz="1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sz="1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среднего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250,</a:t>
            </a:r>
            <a:r>
              <a:rPr sz="1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более,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т.о.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(РМ)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среднего,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крупного).</a:t>
            </a:r>
            <a:r>
              <a:rPr sz="1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u="sng" spc="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72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дивидендов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72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12%.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окупаемости.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345" algn="just">
              <a:lnSpc>
                <a:spcPct val="100000"/>
              </a:lnSpc>
              <a:buChar char="-"/>
              <a:tabLst>
                <a:tab pos="233045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суммам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845">
              <a:lnSpc>
                <a:spcPct val="100000"/>
              </a:lnSpc>
            </a:pP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b="1" i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кредита,</a:t>
            </a: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синдицированные</a:t>
            </a:r>
            <a:r>
              <a:rPr sz="12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займы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сроком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№2,3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–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до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лет/прочие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№4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50D9F31D-6C13-1E37-6343-DFB4E5384935}"/>
              </a:ext>
            </a:extLst>
          </p:cNvPr>
          <p:cNvSpPr txBox="1"/>
          <p:nvPr/>
        </p:nvSpPr>
        <p:spPr>
          <a:xfrm>
            <a:off x="649643" y="5489600"/>
            <a:ext cx="768477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95"/>
              </a:spcBef>
            </a:pPr>
            <a:r>
              <a:rPr sz="1200" b="1" i="1" spc="6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5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млрд.тг.,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превышать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кредитам от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тенге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млн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оплачивается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предпринимателем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ОКЭД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перечень.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9">
            <a:extLst>
              <a:ext uri="{FF2B5EF4-FFF2-40B4-BE49-F238E27FC236}">
                <a16:creationId xmlns:a16="http://schemas.microsoft.com/office/drawing/2014/main" id="{353DD7A9-6928-36DE-5D73-15292D69E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8792"/>
              </p:ext>
            </p:extLst>
          </p:nvPr>
        </p:nvGraphicFramePr>
        <p:xfrm>
          <a:off x="812241" y="3702431"/>
          <a:ext cx="10399356" cy="1585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0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2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5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71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277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Предлагаемые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условия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отрасли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8585" indent="25590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Ставка вознаграждения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63220" marR="281305" indent="-749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Оплачивается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СЧП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(фиксированная)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193675" indent="-444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Субсидируется государством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1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93395" marR="487680" indent="571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обрабатывающая промышленность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39420" marR="213360" indent="-219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НБРК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5%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20,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Первые 3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12,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 –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11,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 –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10,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11,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81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Услуги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E934E13-EE5F-33C5-D06A-722FFE7CFFD4}"/>
              </a:ext>
            </a:extLst>
          </p:cNvPr>
          <p:cNvSpPr/>
          <p:nvPr/>
        </p:nvSpPr>
        <p:spPr>
          <a:xfrm>
            <a:off x="534880" y="197466"/>
            <a:ext cx="8556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Поддержка малого, среднего и крупного предпринимательства</a:t>
            </a:r>
          </a:p>
        </p:txBody>
      </p:sp>
      <p:pic>
        <p:nvPicPr>
          <p:cNvPr id="31" name="object 6">
            <a:extLst>
              <a:ext uri="{FF2B5EF4-FFF2-40B4-BE49-F238E27FC236}">
                <a16:creationId xmlns:a16="http://schemas.microsoft.com/office/drawing/2014/main" id="{76307053-0C75-25F5-79E6-9EEC8D3FA6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254" y="2362200"/>
            <a:ext cx="445008" cy="360589"/>
          </a:xfrm>
          <a:prstGeom prst="rect">
            <a:avLst/>
          </a:prstGeom>
        </p:spPr>
      </p:pic>
      <p:pic>
        <p:nvPicPr>
          <p:cNvPr id="32" name="object 7">
            <a:extLst>
              <a:ext uri="{FF2B5EF4-FFF2-40B4-BE49-F238E27FC236}">
                <a16:creationId xmlns:a16="http://schemas.microsoft.com/office/drawing/2014/main" id="{64B5F28C-C150-4477-AF82-C6CEB5D24CC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234" y="5471881"/>
            <a:ext cx="318472" cy="319974"/>
          </a:xfrm>
          <a:prstGeom prst="rect">
            <a:avLst/>
          </a:prstGeom>
        </p:spPr>
      </p:pic>
      <p:sp>
        <p:nvSpPr>
          <p:cNvPr id="33" name="Номер слайда 3">
            <a:extLst>
              <a:ext uri="{FF2B5EF4-FFF2-40B4-BE49-F238E27FC236}">
                <a16:creationId xmlns:a16="http://schemas.microsoft.com/office/drawing/2014/main" id="{75712ED7-2108-5C27-6EB3-A51EFEDC6C7B}"/>
              </a:ext>
            </a:extLst>
          </p:cNvPr>
          <p:cNvSpPr txBox="1">
            <a:spLocks/>
          </p:cNvSpPr>
          <p:nvPr/>
        </p:nvSpPr>
        <p:spPr>
          <a:xfrm>
            <a:off x="11430000" y="6481152"/>
            <a:ext cx="1083790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fld id="{D915E965-280A-43D4-8620-968D601C1B3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4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D3614DA4-E42C-6739-ED71-D5B72DFE40D9}"/>
              </a:ext>
            </a:extLst>
          </p:cNvPr>
          <p:cNvSpPr txBox="1"/>
          <p:nvPr/>
        </p:nvSpPr>
        <p:spPr>
          <a:xfrm>
            <a:off x="11785981" y="6531559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9E6E9D4-96E7-5DD8-7B8C-55C09C954BAE}"/>
              </a:ext>
            </a:extLst>
          </p:cNvPr>
          <p:cNvSpPr txBox="1"/>
          <p:nvPr/>
        </p:nvSpPr>
        <p:spPr>
          <a:xfrm>
            <a:off x="226187" y="31830"/>
            <a:ext cx="792721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Перечень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видов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экономической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деятельности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 err="1">
                <a:latin typeface="Times New Roman"/>
                <a:cs typeface="Times New Roman"/>
              </a:rPr>
              <a:t>обрабатывающей</a:t>
            </a:r>
            <a:r>
              <a:rPr lang="ru-RU" sz="1800" b="1" spc="-10" dirty="0">
                <a:latin typeface="Times New Roman"/>
                <a:cs typeface="Times New Roman"/>
              </a:rPr>
              <a:t> промышленности,</a:t>
            </a:r>
            <a:r>
              <a:rPr lang="ru-RU" sz="1800" b="1" spc="5" dirty="0">
                <a:latin typeface="Times New Roman"/>
                <a:cs typeface="Times New Roman"/>
              </a:rPr>
              <a:t> </a:t>
            </a:r>
            <a:r>
              <a:rPr lang="ru-RU" sz="1800" b="1" spc="-10" dirty="0">
                <a:latin typeface="Times New Roman"/>
                <a:cs typeface="Times New Roman"/>
              </a:rPr>
              <a:t>электроснабжении, </a:t>
            </a:r>
            <a:r>
              <a:rPr lang="ru-RU" sz="1800" b="1" spc="-20" dirty="0">
                <a:latin typeface="Times New Roman"/>
                <a:cs typeface="Times New Roman"/>
              </a:rPr>
              <a:t>подаче</a:t>
            </a:r>
            <a:r>
              <a:rPr lang="ru-RU" sz="1800" b="1" spc="-4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latin typeface="Times New Roman"/>
                <a:cs typeface="Times New Roman"/>
              </a:rPr>
              <a:t>газа,</a:t>
            </a:r>
            <a:r>
              <a:rPr lang="ru-RU" sz="1800" b="1" spc="-4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latin typeface="Times New Roman"/>
                <a:cs typeface="Times New Roman"/>
              </a:rPr>
              <a:t>пара</a:t>
            </a:r>
            <a:r>
              <a:rPr lang="ru-RU" sz="1800" b="1" spc="-4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latin typeface="Times New Roman"/>
                <a:cs typeface="Times New Roman"/>
              </a:rPr>
              <a:t>и</a:t>
            </a:r>
            <a:r>
              <a:rPr lang="ru-RU" sz="1800" b="1" spc="-50" dirty="0">
                <a:latin typeface="Times New Roman"/>
                <a:cs typeface="Times New Roman"/>
              </a:rPr>
              <a:t> </a:t>
            </a:r>
            <a:r>
              <a:rPr lang="ru-RU" sz="1800" b="1" spc="-10" dirty="0">
                <a:latin typeface="Times New Roman"/>
                <a:cs typeface="Times New Roman"/>
              </a:rPr>
              <a:t>воздушном кондиционировании</a:t>
            </a:r>
            <a:r>
              <a:rPr lang="ru-RU" sz="1800" b="1" spc="-3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(III</a:t>
            </a:r>
            <a:r>
              <a:rPr lang="ru-RU" sz="1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направление)</a:t>
            </a:r>
            <a:endParaRPr lang="ru-RU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82A477A6-2950-EE7E-CC4E-D954199F5B37}"/>
              </a:ext>
            </a:extLst>
          </p:cNvPr>
          <p:cNvSpPr txBox="1"/>
          <p:nvPr/>
        </p:nvSpPr>
        <p:spPr>
          <a:xfrm>
            <a:off x="8706993" y="163779"/>
            <a:ext cx="1730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Приложение</a:t>
            </a:r>
            <a:r>
              <a:rPr sz="1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№2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6ACBFCD6-4FD9-88CE-D0EB-505035F6B030}"/>
              </a:ext>
            </a:extLst>
          </p:cNvPr>
          <p:cNvGraphicFramePr>
            <a:graphicFrameLocks noGrp="1"/>
          </p:cNvGraphicFramePr>
          <p:nvPr/>
        </p:nvGraphicFramePr>
        <p:xfrm>
          <a:off x="226187" y="866775"/>
          <a:ext cx="5939154" cy="581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п/п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группы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видов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эконом.деятельности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ОКЭД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10">
                <a:tc gridSpan="4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tabLst>
                          <a:tab pos="832485" algn="l"/>
                        </a:tabLst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Секция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Обрабатывающая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промышленность</a:t>
                      </a:r>
                      <a:r>
                        <a:rPr sz="10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75" b="1" spc="-75" baseline="25641" dirty="0">
                          <a:latin typeface="Times New Roman"/>
                          <a:cs typeface="Times New Roman"/>
                        </a:rPr>
                        <a:t>1</a:t>
                      </a:r>
                      <a:endParaRPr sz="975" baseline="2564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10">
                <a:tc rowSpan="2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напитков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солода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11.06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безалкогольных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напитков,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минеральных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вод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вод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бутылках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11.07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текстильных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текстильных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910">
                <a:tc rowSpan="2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одежды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одежды,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одежды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меха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14.1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вязаной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трикотажной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одежды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14.3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 rowSpan="2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кожаной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относящейся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ней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Дубление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выделка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кожи;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marR="123189">
                        <a:lnSpc>
                          <a:spcPct val="107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дорожных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принадлежностей,</a:t>
                      </a:r>
                      <a:r>
                        <a:rPr sz="10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шорно-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седельных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изделий;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выделка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крашение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меха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15.1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обуви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15.20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910">
                <a:tc rowSpan="2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деревянных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marR="123189">
                        <a:lnSpc>
                          <a:spcPct val="107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пробковых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изделий,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мебели;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соломки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материалов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плетения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Лесопильное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строгальное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16.1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древесины,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пробки,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соломки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материалов для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плетения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16.2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бумаги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бумажной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бумаги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бумажной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Полиграфическая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marR="484505">
                        <a:lnSpc>
                          <a:spcPct val="107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воспроизведение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записанных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носителей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Полиграфическая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этой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18.1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кокса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нефтепереработки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нефтепереработки,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брикетов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торфа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угля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19.20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5300">
                <a:tc rowSpan="4"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химической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промышленности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химических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 marR="170815">
                        <a:lnSpc>
                          <a:spcPct val="107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удобрений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азотных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соединений,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пластмасс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синтетического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каучука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первичных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формах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20.1</a:t>
                      </a:r>
                      <a:r>
                        <a:rPr sz="975" spc="-15" baseline="25641" dirty="0">
                          <a:latin typeface="Times New Roman"/>
                          <a:cs typeface="Times New Roman"/>
                        </a:rPr>
                        <a:t>2</a:t>
                      </a:r>
                      <a:endParaRPr sz="975" baseline="2564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пестицидов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прочей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агрохимической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красок,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лаков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аналогичных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покрытий,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типографской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краски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мастик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мыла,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моющих,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чистящих,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полирующих,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парфюмерных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косметических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20.4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201EEA4B-E040-11AB-F0E4-56AECF99C32B}"/>
              </a:ext>
            </a:extLst>
          </p:cNvPr>
          <p:cNvSpPr/>
          <p:nvPr/>
        </p:nvSpPr>
        <p:spPr>
          <a:xfrm>
            <a:off x="11630025" y="6193294"/>
            <a:ext cx="561975" cy="495934"/>
          </a:xfrm>
          <a:custGeom>
            <a:avLst/>
            <a:gdLst/>
            <a:ahLst/>
            <a:cxnLst/>
            <a:rect l="l" t="t" r="r" b="b"/>
            <a:pathLst>
              <a:path w="561975" h="495934">
                <a:moveTo>
                  <a:pt x="561975" y="0"/>
                </a:moveTo>
                <a:lnTo>
                  <a:pt x="0" y="0"/>
                </a:lnTo>
                <a:lnTo>
                  <a:pt x="0" y="495541"/>
                </a:lnTo>
                <a:lnTo>
                  <a:pt x="561975" y="495541"/>
                </a:lnTo>
                <a:lnTo>
                  <a:pt x="5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59C05432-C2D9-493F-598D-5D66A5B88B6E}"/>
              </a:ext>
            </a:extLst>
          </p:cNvPr>
          <p:cNvGraphicFramePr>
            <a:graphicFrameLocks noGrp="1"/>
          </p:cNvGraphicFramePr>
          <p:nvPr/>
        </p:nvGraphicFramePr>
        <p:xfrm>
          <a:off x="6245986" y="861186"/>
          <a:ext cx="5939154" cy="5814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п/п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группы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видов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эконом.деятельности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ОКЭД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10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185"/>
                        </a:lnSpc>
                        <a:tabLst>
                          <a:tab pos="834390" algn="l"/>
                        </a:tabLst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Секция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Обрабатывающая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промышленность</a:t>
                      </a:r>
                      <a:r>
                        <a:rPr sz="10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75" b="1" spc="-75" baseline="25641" dirty="0">
                          <a:latin typeface="Times New Roman"/>
                          <a:cs typeface="Times New Roman"/>
                        </a:rPr>
                        <a:t>1</a:t>
                      </a:r>
                      <a:endParaRPr sz="975" baseline="2564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10">
                <a:tc rowSpan="5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5715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химической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промышленности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спичек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20.51.2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клея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20.52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эфирных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масел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20.53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прочих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химических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продуктов,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включенных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группировки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20.59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искусственных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синтетических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волокон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20.60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основных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marR="361950">
                        <a:lnSpc>
                          <a:spcPct val="107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фармацевтических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фармацевтических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препаратов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фармацевтических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фармацевтических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препаратов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резиновых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пластмассовых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резиновых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пластмассовых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прочей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металлической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минеральной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прочей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металлической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минеральной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Металлургическое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Металлургическое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975" spc="-37" baseline="25641" dirty="0">
                          <a:latin typeface="Times New Roman"/>
                          <a:cs typeface="Times New Roman"/>
                        </a:rPr>
                        <a:t>3</a:t>
                      </a:r>
                      <a:endParaRPr sz="975" baseline="2564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910">
                <a:tc rowSpan="6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5715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готовых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металлических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кроме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машин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металлических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дверей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окон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25.12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радиаторов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котлов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центрального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отопления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25.21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5"/>
                        </a:lnSpc>
                        <a:tabLst>
                          <a:tab pos="888365" algn="l"/>
                          <a:tab pos="212915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Ковка,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прессование,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штамповка,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1282065" algn="l"/>
                          <a:tab pos="210312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профилирование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металла;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порошковая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металлургия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25.5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Обработка</a:t>
                      </a:r>
                      <a:r>
                        <a:rPr sz="10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металлов</a:t>
                      </a:r>
                      <a:r>
                        <a:rPr sz="100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нанесение</a:t>
                      </a:r>
                      <a:r>
                        <a:rPr sz="10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покрытий</a:t>
                      </a:r>
                      <a:r>
                        <a:rPr sz="100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металлы;</a:t>
                      </a:r>
                      <a:r>
                        <a:rPr sz="10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sz="1000" spc="4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технологические</a:t>
                      </a:r>
                      <a:r>
                        <a:rPr sz="1000" spc="4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процессы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машиностроения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25.6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ножевых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изделий,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инструментов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скобяных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25.7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прочих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готовых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металлических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25.9</a:t>
                      </a:r>
                      <a:r>
                        <a:rPr sz="975" spc="-15" baseline="25641" dirty="0">
                          <a:latin typeface="Times New Roman"/>
                          <a:cs typeface="Times New Roman"/>
                        </a:rPr>
                        <a:t>4</a:t>
                      </a:r>
                      <a:endParaRPr sz="975" baseline="2564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компьютеров,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marR="544830">
                        <a:lnSpc>
                          <a:spcPct val="107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электронного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оптического оборудования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2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компьютеров,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электронного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оптического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975" spc="-37" baseline="25641" dirty="0">
                          <a:latin typeface="Times New Roman"/>
                          <a:cs typeface="Times New Roman"/>
                        </a:rPr>
                        <a:t>5</a:t>
                      </a:r>
                      <a:endParaRPr sz="975" baseline="2564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8" name="object 5">
            <a:extLst>
              <a:ext uri="{FF2B5EF4-FFF2-40B4-BE49-F238E27FC236}">
                <a16:creationId xmlns:a16="http://schemas.microsoft.com/office/drawing/2014/main" id="{94E7360C-2827-33AB-F1A0-B263ED9F3B46}"/>
              </a:ext>
            </a:extLst>
          </p:cNvPr>
          <p:cNvSpPr txBox="1"/>
          <p:nvPr/>
        </p:nvSpPr>
        <p:spPr>
          <a:xfrm>
            <a:off x="11882372" y="6675881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lang="ru-RU" sz="1200" spc="-2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90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23417" y="2220618"/>
            <a:ext cx="8069580" cy="113877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20"/>
              </a:spcBef>
              <a:buChar char="-"/>
              <a:tabLst>
                <a:tab pos="299085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дивидендов</a:t>
            </a:r>
            <a:endParaRPr lang="kk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99085" algn="l"/>
              </a:tabLst>
            </a:pPr>
            <a:r>
              <a:rPr lang="kk-KZ" sz="12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200" b="1" i="1" spc="75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i="1" spc="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sz="1200" b="1" i="1" spc="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i="1" spc="7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ts val="167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тг,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лет,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417" y="5298056"/>
            <a:ext cx="6553201" cy="818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0"/>
              </a:lnSpc>
              <a:tabLst>
                <a:tab pos="297180" algn="l"/>
              </a:tabLst>
            </a:pPr>
            <a:r>
              <a:rPr lang="ru-RU" sz="1200" b="1" i="1" spc="7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</a:t>
            </a:r>
            <a:r>
              <a:rPr lang="ru-RU" sz="1200" b="1" i="1" spc="5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инструменту</a:t>
            </a:r>
            <a:r>
              <a:rPr lang="ru-RU" sz="1200" b="1" i="1" spc="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гарантирования</a:t>
            </a:r>
            <a:r>
              <a:rPr lang="ru-RU" sz="1200" b="1" i="1" spc="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lang="ru-RU"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r>
              <a:rPr lang="ru-RU"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</a:t>
            </a:r>
            <a:r>
              <a:rPr lang="ru-RU" sz="12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</a:t>
            </a:r>
            <a:r>
              <a:rPr lang="ru-RU" sz="12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условия):</a:t>
            </a:r>
            <a:endParaRPr lang="kk-K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ts val="167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тг.,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1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превышать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кредита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97180" algn="l"/>
              </a:tabLst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67" y="2447000"/>
            <a:ext cx="443484" cy="3605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767" y="5298056"/>
            <a:ext cx="319974" cy="275819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07234"/>
              </p:ext>
            </p:extLst>
          </p:nvPr>
        </p:nvGraphicFramePr>
        <p:xfrm>
          <a:off x="1447799" y="3581400"/>
          <a:ext cx="9601199" cy="145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4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8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5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4044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Предлагаемые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условия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отрасли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Ставка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вознаграждения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Оплачивается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СЧП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(фиксированная)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Субсидируется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08">
                <a:tc>
                  <a:txBody>
                    <a:bodyPr/>
                    <a:lstStyle/>
                    <a:p>
                      <a:pPr marL="106680" marR="99060" indent="222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Переработка,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производство обрабатывающей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промышленности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НБРК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5%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20,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13,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Услуги (в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т.ч.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торговля)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10,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417" y="566798"/>
            <a:ext cx="7953756" cy="219455"/>
          </a:xfrm>
          <a:prstGeom prst="rect">
            <a:avLst/>
          </a:prstGeom>
        </p:spPr>
      </p:pic>
      <p:sp>
        <p:nvSpPr>
          <p:cNvPr id="13" name="object 4"/>
          <p:cNvSpPr txBox="1"/>
          <p:nvPr/>
        </p:nvSpPr>
        <p:spPr>
          <a:xfrm>
            <a:off x="623417" y="534965"/>
            <a:ext cx="10875645" cy="1742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200" b="1" spc="-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sz="1200" b="1" spc="-6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b="1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</a:t>
            </a:r>
            <a:r>
              <a:rPr sz="1200" b="1" spc="-5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моно-</a:t>
            </a:r>
            <a:r>
              <a:rPr sz="12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малых</a:t>
            </a:r>
            <a:r>
              <a:rPr sz="12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</a:t>
            </a:r>
            <a:r>
              <a:rPr sz="12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</a:t>
            </a:r>
            <a:r>
              <a:rPr sz="12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</a:t>
            </a:r>
            <a:r>
              <a:rPr sz="12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пунктах: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ts val="167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/>
                <a:cs typeface="Times New Roman"/>
              </a:rPr>
              <a:t>целевое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назначение</a:t>
            </a:r>
            <a:r>
              <a:rPr sz="1200" spc="-10" dirty="0">
                <a:latin typeface="Times New Roman"/>
                <a:cs typeface="Times New Roman"/>
              </a:rPr>
              <a:t>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инвестиции,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ПОС,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рефинансирование</a:t>
            </a:r>
            <a:endParaRPr sz="1200" dirty="0">
              <a:latin typeface="Times New Roman"/>
              <a:cs typeface="Times New Roman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/>
                <a:cs typeface="Times New Roman"/>
              </a:rPr>
              <a:t>ставка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вознаграждения</a:t>
            </a:r>
            <a:r>
              <a:rPr sz="1200" spc="-10" dirty="0">
                <a:latin typeface="Times New Roman"/>
                <a:cs typeface="Times New Roman"/>
              </a:rPr>
              <a:t>: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базовая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ставка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НБ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РК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5%</a:t>
            </a:r>
            <a:endParaRPr sz="1200" dirty="0">
              <a:latin typeface="Times New Roman"/>
              <a:cs typeface="Times New Roman"/>
            </a:endParaRPr>
          </a:p>
          <a:p>
            <a:pPr marL="300355" indent="-285115">
              <a:lnSpc>
                <a:spcPct val="100000"/>
              </a:lnSpc>
              <a:buFont typeface="Times New Roman"/>
              <a:buChar char="-"/>
              <a:tabLst>
                <a:tab pos="300355" algn="l"/>
              </a:tabLst>
            </a:pPr>
            <a:r>
              <a:rPr sz="1200" b="1" dirty="0">
                <a:latin typeface="Times New Roman"/>
                <a:cs typeface="Times New Roman"/>
              </a:rPr>
              <a:t>встречные</a:t>
            </a:r>
            <a:r>
              <a:rPr sz="1200" b="1" spc="1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обязательства:</a:t>
            </a:r>
            <a:r>
              <a:rPr sz="1200" b="1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инвестиционным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проектам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включающие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увеличение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налогов,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ФОТ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или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рабочие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места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10%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после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2</a:t>
            </a:r>
            <a:endParaRPr sz="1200" dirty="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(два)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финансовых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лет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момента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предоставления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меры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государственной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поддержки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200" b="1" dirty="0">
                <a:latin typeface="Times New Roman"/>
                <a:cs typeface="Times New Roman"/>
              </a:rPr>
              <a:t>участники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субъекты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малого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среднего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бизнеса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200" dirty="0">
                <a:latin typeface="Times New Roman"/>
                <a:cs typeface="Times New Roman"/>
              </a:rPr>
              <a:t>ОКЭД:</a:t>
            </a:r>
            <a:r>
              <a:rPr sz="1200" spc="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без</a:t>
            </a:r>
            <a:r>
              <a:rPr sz="1200" spc="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отраслевых</a:t>
            </a:r>
            <a:r>
              <a:rPr sz="1200" spc="8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ограничений,</a:t>
            </a:r>
            <a:r>
              <a:rPr sz="1200" spc="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исключением</a:t>
            </a:r>
            <a:r>
              <a:rPr sz="1200" spc="4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операций</a:t>
            </a:r>
            <a:r>
              <a:rPr sz="1200" spc="9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недвижимым</a:t>
            </a:r>
            <a:r>
              <a:rPr sz="1200" spc="9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имуществом</a:t>
            </a:r>
            <a:r>
              <a:rPr sz="1200" spc="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(приобретение,</a:t>
            </a:r>
            <a:r>
              <a:rPr sz="1200" spc="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аренда</a:t>
            </a:r>
            <a:r>
              <a:rPr sz="1200" spc="90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(</a:t>
            </a:r>
            <a:r>
              <a:rPr sz="1200" spc="-10" dirty="0" err="1">
                <a:latin typeface="Times New Roman"/>
                <a:cs typeface="Times New Roman"/>
              </a:rPr>
              <a:t>субаренда</a:t>
            </a:r>
            <a:r>
              <a:rPr sz="1200" spc="-10" dirty="0">
                <a:latin typeface="Times New Roman"/>
                <a:cs typeface="Times New Roman"/>
              </a:rPr>
              <a:t>)</a:t>
            </a:r>
            <a:r>
              <a:rPr lang="ru-RU" sz="1200" spc="-10" dirty="0">
                <a:latin typeface="Times New Roman"/>
                <a:cs typeface="Times New Roman"/>
              </a:rPr>
              <a:t> квартир/жилых домов/земельных участков по индивидуальному жилищному строительству), приобретение, аренда и лизинг легковых автомобилей (за исключением автомобилей стоимостью не более 10 млн </a:t>
            </a:r>
            <a:r>
              <a:rPr lang="ru-RU" sz="1200" spc="-10" dirty="0" err="1">
                <a:latin typeface="Times New Roman"/>
                <a:cs typeface="Times New Roman"/>
              </a:rPr>
              <a:t>тг</a:t>
            </a:r>
            <a:r>
              <a:rPr lang="ru-RU" sz="1200" spc="-10" dirty="0">
                <a:latin typeface="Times New Roman"/>
                <a:cs typeface="Times New Roman"/>
              </a:rPr>
              <a:t>. за 1 ед.)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880" y="197466"/>
            <a:ext cx="8556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3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</a:t>
            </a:r>
            <a:r>
              <a:rPr lang="ru-RU" b="1" spc="-4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моно-</a:t>
            </a:r>
            <a:r>
              <a:rPr lang="ru-RU" b="1" spc="-1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4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</a:t>
            </a:r>
            <a:r>
              <a:rPr lang="ru-RU" b="1" spc="-5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</a:t>
            </a:r>
            <a:r>
              <a:rPr lang="ru-RU" b="1" spc="-6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</a:t>
            </a:r>
            <a:r>
              <a:rPr lang="ru-RU" b="1" spc="-8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населенные</a:t>
            </a:r>
            <a:r>
              <a:rPr lang="ru-RU" b="1" spc="-7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481152"/>
            <a:ext cx="1083790" cy="365125"/>
          </a:xfrm>
        </p:spPr>
        <p:txBody>
          <a:bodyPr/>
          <a:lstStyle/>
          <a:p>
            <a:fld id="{D915E965-280A-43D4-8620-968D601C1B32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12505</TotalTime>
  <Words>5141</Words>
  <Application>Microsoft Office PowerPoint</Application>
  <PresentationFormat>Широкоэкранный</PresentationFormat>
  <Paragraphs>764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Aptos</vt:lpstr>
      <vt:lpstr>Arial</vt:lpstr>
      <vt:lpstr>Arial MT</vt:lpstr>
      <vt:lpstr>Arial Narrow</vt:lpstr>
      <vt:lpstr>Calibri</vt:lpstr>
      <vt:lpstr>Montserrat</vt:lpstr>
      <vt:lpstr>Tahoma</vt:lpstr>
      <vt:lpstr>Times New Roman</vt:lpstr>
      <vt:lpstr>Office Theme</vt:lpstr>
      <vt:lpstr>АО «Фонд развития предпринимательства «ДАМУ»</vt:lpstr>
      <vt:lpstr>Презентация PowerPoint</vt:lpstr>
      <vt:lpstr>I - Поддержка микро и малого предпринимательства</vt:lpstr>
      <vt:lpstr> </vt:lpstr>
      <vt:lpstr>Перечень приоритетных видов экономической деятельности (II направление)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приоритетных видов экономической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Куралай Абильдина</cp:lastModifiedBy>
  <cp:revision>30</cp:revision>
  <cp:lastPrinted>2024-09-17T07:38:34Z</cp:lastPrinted>
  <dcterms:created xsi:type="dcterms:W3CDTF">2024-01-19T09:42:37Z</dcterms:created>
  <dcterms:modified xsi:type="dcterms:W3CDTF">2024-09-17T09:17:56Z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2024-01-19T00:00:00Z</vt:filetime>
  </property>
  <property fmtid="{D5CDD505-2E9C-101B-9397-08002B2CF9AE}" pid="5" name="Producer">
    <vt:lpwstr>Microsoft® PowerPoint® 2013</vt:lpwstr>
  </property>
</Properties>
</file>