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Montserrat Ultra-Bold" charset="1" panose="00000900000000000000"/>
      <p:regular r:id="rId12"/>
    </p:embeddedFont>
    <p:embeddedFont>
      <p:font typeface="Montserrat Bold" charset="1" panose="00000800000000000000"/>
      <p:regular r:id="rId13"/>
    </p:embeddedFont>
    <p:embeddedFont>
      <p:font typeface="Montserrat Semi-Bold" charset="1" panose="00000700000000000000"/>
      <p:regular r:id="rId14"/>
    </p:embeddedFont>
    <p:embeddedFont>
      <p:font typeface="Montserrat Heavy" charset="1" panose="00000A00000000000000"/>
      <p:regular r:id="rId15"/>
    </p:embeddedFont>
    <p:embeddedFont>
      <p:font typeface="Montserrat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20.png" Type="http://schemas.openxmlformats.org/officeDocument/2006/relationships/image"/><Relationship Id="rId16" Target="../media/image21.svg" Type="http://schemas.openxmlformats.org/officeDocument/2006/relationships/image"/><Relationship Id="rId17" Target="../media/image22.png" Type="http://schemas.openxmlformats.org/officeDocument/2006/relationships/image"/><Relationship Id="rId18" Target="../media/image23.svg" Type="http://schemas.openxmlformats.org/officeDocument/2006/relationships/image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20.png" Type="http://schemas.openxmlformats.org/officeDocument/2006/relationships/image"/><Relationship Id="rId16" Target="../media/image21.svg" Type="http://schemas.openxmlformats.org/officeDocument/2006/relationships/image"/><Relationship Id="rId17" Target="../media/image22.png" Type="http://schemas.openxmlformats.org/officeDocument/2006/relationships/image"/><Relationship Id="rId18" Target="../media/image23.svg" Type="http://schemas.openxmlformats.org/officeDocument/2006/relationships/image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jpeg" Type="http://schemas.openxmlformats.org/officeDocument/2006/relationships/image"/><Relationship Id="rId4" Target="../media/image30.jpeg" Type="http://schemas.openxmlformats.org/officeDocument/2006/relationships/image"/><Relationship Id="rId5" Target="../media/image31.jpeg" Type="http://schemas.openxmlformats.org/officeDocument/2006/relationships/image"/><Relationship Id="rId6" Target="../media/image3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47759" y="3749017"/>
            <a:ext cx="3240241" cy="6504134"/>
          </a:xfrm>
          <a:custGeom>
            <a:avLst/>
            <a:gdLst/>
            <a:ahLst/>
            <a:cxnLst/>
            <a:rect r="r" b="b" t="t" l="l"/>
            <a:pathLst>
              <a:path h="6504134" w="3240241">
                <a:moveTo>
                  <a:pt x="0" y="0"/>
                </a:moveTo>
                <a:lnTo>
                  <a:pt x="3240241" y="0"/>
                </a:lnTo>
                <a:lnTo>
                  <a:pt x="3240241" y="6504133"/>
                </a:lnTo>
                <a:lnTo>
                  <a:pt x="0" y="6504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032403" y="-1448305"/>
            <a:ext cx="5255597" cy="13183610"/>
            <a:chOff x="0" y="0"/>
            <a:chExt cx="1384190" cy="347222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84190" cy="3472226"/>
            </a:xfrm>
            <a:custGeom>
              <a:avLst/>
              <a:gdLst/>
              <a:ahLst/>
              <a:cxnLst/>
              <a:rect r="r" b="b" t="t" l="l"/>
              <a:pathLst>
                <a:path h="3472226" w="1384190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1384190" cy="3491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8978545" y="1291144"/>
            <a:ext cx="7234999" cy="7234999"/>
          </a:xfrm>
          <a:custGeom>
            <a:avLst/>
            <a:gdLst/>
            <a:ahLst/>
            <a:cxnLst/>
            <a:rect r="r" b="b" t="t" l="l"/>
            <a:pathLst>
              <a:path h="7234999" w="7234999">
                <a:moveTo>
                  <a:pt x="0" y="0"/>
                </a:moveTo>
                <a:lnTo>
                  <a:pt x="7234999" y="0"/>
                </a:lnTo>
                <a:lnTo>
                  <a:pt x="7234999" y="7234999"/>
                </a:lnTo>
                <a:lnTo>
                  <a:pt x="0" y="7234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" id="7"/>
          <p:cNvGrpSpPr/>
          <p:nvPr/>
        </p:nvGrpSpPr>
        <p:grpSpPr>
          <a:xfrm rot="0">
            <a:off x="1057435" y="3489495"/>
            <a:ext cx="78988" cy="3562352"/>
            <a:chOff x="0" y="0"/>
            <a:chExt cx="20803" cy="93823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803" cy="938233"/>
            </a:xfrm>
            <a:custGeom>
              <a:avLst/>
              <a:gdLst/>
              <a:ahLst/>
              <a:cxnLst/>
              <a:rect r="r" b="b" t="t" l="l"/>
              <a:pathLst>
                <a:path h="938233" w="20803">
                  <a:moveTo>
                    <a:pt x="0" y="0"/>
                  </a:moveTo>
                  <a:lnTo>
                    <a:pt x="20803" y="0"/>
                  </a:lnTo>
                  <a:lnTo>
                    <a:pt x="20803" y="938233"/>
                  </a:lnTo>
                  <a:lnTo>
                    <a:pt x="0" y="938233"/>
                  </a:lnTo>
                  <a:close/>
                </a:path>
              </a:pathLst>
            </a:custGeom>
            <a:solidFill>
              <a:srgbClr val="123D33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20803" cy="957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9432880" y="2063596"/>
            <a:ext cx="6326329" cy="5690094"/>
          </a:xfrm>
          <a:custGeom>
            <a:avLst/>
            <a:gdLst/>
            <a:ahLst/>
            <a:cxnLst/>
            <a:rect r="r" b="b" t="t" l="l"/>
            <a:pathLst>
              <a:path h="5690094" w="6326329">
                <a:moveTo>
                  <a:pt x="0" y="0"/>
                </a:moveTo>
                <a:lnTo>
                  <a:pt x="6326329" y="0"/>
                </a:lnTo>
                <a:lnTo>
                  <a:pt x="6326329" y="5690094"/>
                </a:lnTo>
                <a:lnTo>
                  <a:pt x="0" y="56900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322203" y="3887431"/>
            <a:ext cx="7821797" cy="2684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40"/>
              </a:lnSpc>
            </a:pPr>
            <a:r>
              <a:rPr lang="en-US" sz="3814" b="true">
                <a:solidFill>
                  <a:srgbClr val="123D3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КАРАГАНДИНСКИЙ ЦЕНТР СОЦИАЛЬНОЙ АДАПТАЦИИ ЛИЦ С ИНВАЛИДНОСТЬЮ «TEN QOGAM»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55863" y="-4144123"/>
            <a:ext cx="5657850" cy="565785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275580" y="0"/>
            <a:ext cx="6648057" cy="10287000"/>
            <a:chOff x="0" y="0"/>
            <a:chExt cx="1750928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50928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50928">
                  <a:moveTo>
                    <a:pt x="0" y="0"/>
                  </a:moveTo>
                  <a:lnTo>
                    <a:pt x="1750928" y="0"/>
                  </a:lnTo>
                  <a:lnTo>
                    <a:pt x="17509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1750928" cy="27283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1406616" y="9115820"/>
            <a:ext cx="3086100" cy="30861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225518" y="201583"/>
            <a:ext cx="654889" cy="65488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7612930" y="-201199"/>
            <a:ext cx="11109759" cy="11109759"/>
          </a:xfrm>
          <a:custGeom>
            <a:avLst/>
            <a:gdLst/>
            <a:ahLst/>
            <a:cxnLst/>
            <a:rect r="r" b="b" t="t" l="l"/>
            <a:pathLst>
              <a:path h="11109759" w="11109759">
                <a:moveTo>
                  <a:pt x="0" y="0"/>
                </a:moveTo>
                <a:lnTo>
                  <a:pt x="11109759" y="0"/>
                </a:lnTo>
                <a:lnTo>
                  <a:pt x="11109759" y="11109759"/>
                </a:lnTo>
                <a:lnTo>
                  <a:pt x="0" y="111097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81989" y="1688097"/>
            <a:ext cx="5602799" cy="7759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4"/>
              </a:lnSpc>
              <a:spcBef>
                <a:spcPct val="0"/>
              </a:spcBef>
            </a:pPr>
            <a:r>
              <a:rPr lang="en-US" b="true" sz="2746" spc="-54">
                <a:solidFill>
                  <a:srgbClr val="123D3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КАРАГАНДИНСКИЙ ЦЕНТР СОЦИАЛЬНОЙ АДАПТАЦИИ ЛИЦ С ИНВАЛИДНОСТЬЮ «TEN QOGAM» РЕАЛИЗУЕТ СВОЮ ДЕЯТЕЛЬНОСТЬ С ОКТЯБРЯ 2022 ГОДА В РАМКАХ ГОСУДАРСТВЕННОГО СОЦИАЛЬНОГО ЗАКАЗА ГУ</a:t>
            </a:r>
            <a:r>
              <a:rPr lang="en-US" b="true" sz="2746" spc="-54">
                <a:solidFill>
                  <a:srgbClr val="123D3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«ОТДЕЛ ЗАНЯТОСТИ И СОЦИАЛЬНЫХ ПРОГРАММ ГОРОДА КАРАГАНДЫ» ОБЩЕСТВЕННЫМ ОБЪЕДИНЕНИЕМ ИНВАЛИДОВ «QAMQOR PLUS»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83899" y="869455"/>
            <a:ext cx="16920201" cy="8796706"/>
            <a:chOff x="0" y="0"/>
            <a:chExt cx="4456349" cy="231682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56349" cy="2316828"/>
            </a:xfrm>
            <a:custGeom>
              <a:avLst/>
              <a:gdLst/>
              <a:ahLst/>
              <a:cxnLst/>
              <a:rect r="r" b="b" t="t" l="l"/>
              <a:pathLst>
                <a:path h="2316828" w="4456349">
                  <a:moveTo>
                    <a:pt x="11439" y="0"/>
                  </a:moveTo>
                  <a:lnTo>
                    <a:pt x="4444910" y="0"/>
                  </a:lnTo>
                  <a:cubicBezTo>
                    <a:pt x="4447944" y="0"/>
                    <a:pt x="4450854" y="1205"/>
                    <a:pt x="4452999" y="3350"/>
                  </a:cubicBezTo>
                  <a:cubicBezTo>
                    <a:pt x="4455144" y="5496"/>
                    <a:pt x="4456349" y="8405"/>
                    <a:pt x="4456349" y="11439"/>
                  </a:cubicBezTo>
                  <a:lnTo>
                    <a:pt x="4456349" y="2305389"/>
                  </a:lnTo>
                  <a:cubicBezTo>
                    <a:pt x="4456349" y="2308423"/>
                    <a:pt x="4455144" y="2311332"/>
                    <a:pt x="4452999" y="2313478"/>
                  </a:cubicBezTo>
                  <a:cubicBezTo>
                    <a:pt x="4450854" y="2315623"/>
                    <a:pt x="4447944" y="2316828"/>
                    <a:pt x="4444910" y="2316828"/>
                  </a:cubicBezTo>
                  <a:lnTo>
                    <a:pt x="11439" y="2316828"/>
                  </a:lnTo>
                  <a:cubicBezTo>
                    <a:pt x="8405" y="2316828"/>
                    <a:pt x="5496" y="2315623"/>
                    <a:pt x="3350" y="2313478"/>
                  </a:cubicBezTo>
                  <a:cubicBezTo>
                    <a:pt x="1205" y="2311332"/>
                    <a:pt x="0" y="2308423"/>
                    <a:pt x="0" y="2305389"/>
                  </a:cubicBezTo>
                  <a:lnTo>
                    <a:pt x="0" y="11439"/>
                  </a:lnTo>
                  <a:cubicBezTo>
                    <a:pt x="0" y="8405"/>
                    <a:pt x="1205" y="5496"/>
                    <a:pt x="3350" y="3350"/>
                  </a:cubicBezTo>
                  <a:cubicBezTo>
                    <a:pt x="5496" y="1205"/>
                    <a:pt x="8405" y="0"/>
                    <a:pt x="11439" y="0"/>
                  </a:cubicBezTo>
                  <a:close/>
                </a:path>
              </a:pathLst>
            </a:custGeom>
            <a:solidFill>
              <a:srgbClr val="FDFBFB">
                <a:alpha val="9882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456349" cy="2335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5400000">
            <a:off x="3423708" y="4381891"/>
            <a:ext cx="1223988" cy="2514325"/>
          </a:xfrm>
          <a:custGeom>
            <a:avLst/>
            <a:gdLst/>
            <a:ahLst/>
            <a:cxnLst/>
            <a:rect r="r" b="b" t="t" l="l"/>
            <a:pathLst>
              <a:path h="2514325" w="1223988">
                <a:moveTo>
                  <a:pt x="0" y="0"/>
                </a:moveTo>
                <a:lnTo>
                  <a:pt x="1223989" y="0"/>
                </a:lnTo>
                <a:lnTo>
                  <a:pt x="1223989" y="2514325"/>
                </a:lnTo>
                <a:lnTo>
                  <a:pt x="0" y="2514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-5400000">
            <a:off x="2891616" y="5141379"/>
            <a:ext cx="2219337" cy="2219337"/>
          </a:xfrm>
          <a:custGeom>
            <a:avLst/>
            <a:gdLst/>
            <a:ahLst/>
            <a:cxnLst/>
            <a:rect r="r" b="b" t="t" l="l"/>
            <a:pathLst>
              <a:path h="2219337" w="2219337">
                <a:moveTo>
                  <a:pt x="0" y="0"/>
                </a:moveTo>
                <a:lnTo>
                  <a:pt x="2219337" y="0"/>
                </a:lnTo>
                <a:lnTo>
                  <a:pt x="2219337" y="2219338"/>
                </a:lnTo>
                <a:lnTo>
                  <a:pt x="0" y="22193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8" id="8"/>
          <p:cNvSpPr/>
          <p:nvPr/>
        </p:nvSpPr>
        <p:spPr>
          <a:xfrm>
            <a:off x="4035703" y="7360717"/>
            <a:ext cx="0" cy="563877"/>
          </a:xfrm>
          <a:prstGeom prst="line">
            <a:avLst/>
          </a:prstGeom>
          <a:ln cap="rnd" w="47625">
            <a:solidFill>
              <a:srgbClr val="106861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9" id="9"/>
          <p:cNvSpPr/>
          <p:nvPr/>
        </p:nvSpPr>
        <p:spPr>
          <a:xfrm flipH="true" flipV="true" rot="-5400000">
            <a:off x="5907114" y="5605880"/>
            <a:ext cx="1223988" cy="2514325"/>
          </a:xfrm>
          <a:custGeom>
            <a:avLst/>
            <a:gdLst/>
            <a:ahLst/>
            <a:cxnLst/>
            <a:rect r="r" b="b" t="t" l="l"/>
            <a:pathLst>
              <a:path h="2514325" w="1223988">
                <a:moveTo>
                  <a:pt x="1223988" y="2514325"/>
                </a:moveTo>
                <a:lnTo>
                  <a:pt x="0" y="2514325"/>
                </a:lnTo>
                <a:lnTo>
                  <a:pt x="0" y="0"/>
                </a:lnTo>
                <a:lnTo>
                  <a:pt x="1223988" y="0"/>
                </a:lnTo>
                <a:lnTo>
                  <a:pt x="1223988" y="251432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0542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5409439" y="5141379"/>
            <a:ext cx="2219337" cy="2219337"/>
          </a:xfrm>
          <a:custGeom>
            <a:avLst/>
            <a:gdLst/>
            <a:ahLst/>
            <a:cxnLst/>
            <a:rect r="r" b="b" t="t" l="l"/>
            <a:pathLst>
              <a:path h="2219337" w="2219337">
                <a:moveTo>
                  <a:pt x="0" y="0"/>
                </a:moveTo>
                <a:lnTo>
                  <a:pt x="2219338" y="0"/>
                </a:lnTo>
                <a:lnTo>
                  <a:pt x="2219338" y="2219338"/>
                </a:lnTo>
                <a:lnTo>
                  <a:pt x="0" y="22193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11" id="11"/>
          <p:cNvSpPr/>
          <p:nvPr/>
        </p:nvSpPr>
        <p:spPr>
          <a:xfrm flipH="true" flipV="true">
            <a:off x="6482132" y="4577288"/>
            <a:ext cx="3878" cy="563863"/>
          </a:xfrm>
          <a:prstGeom prst="line">
            <a:avLst/>
          </a:prstGeom>
          <a:ln cap="rnd" w="47625">
            <a:solidFill>
              <a:srgbClr val="AEEA00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907047" y="7924593"/>
            <a:ext cx="984569" cy="924264"/>
          </a:xfrm>
          <a:custGeom>
            <a:avLst/>
            <a:gdLst/>
            <a:ahLst/>
            <a:cxnLst/>
            <a:rect r="r" b="b" t="t" l="l"/>
            <a:pathLst>
              <a:path h="924264" w="984569">
                <a:moveTo>
                  <a:pt x="0" y="0"/>
                </a:moveTo>
                <a:lnTo>
                  <a:pt x="984569" y="0"/>
                </a:lnTo>
                <a:lnTo>
                  <a:pt x="984569" y="924264"/>
                </a:lnTo>
                <a:lnTo>
                  <a:pt x="0" y="9242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4001284" y="3345386"/>
            <a:ext cx="1045858" cy="1032785"/>
          </a:xfrm>
          <a:custGeom>
            <a:avLst/>
            <a:gdLst/>
            <a:ahLst/>
            <a:cxnLst/>
            <a:rect r="r" b="b" t="t" l="l"/>
            <a:pathLst>
              <a:path h="1032785" w="1045858">
                <a:moveTo>
                  <a:pt x="0" y="0"/>
                </a:moveTo>
                <a:lnTo>
                  <a:pt x="1045858" y="0"/>
                </a:lnTo>
                <a:lnTo>
                  <a:pt x="1045858" y="1032784"/>
                </a:lnTo>
                <a:lnTo>
                  <a:pt x="0" y="10327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4" id="14"/>
          <p:cNvSpPr txBox="true"/>
          <p:nvPr/>
        </p:nvSpPr>
        <p:spPr>
          <a:xfrm rot="0">
            <a:off x="2794000" y="8023702"/>
            <a:ext cx="2483406" cy="701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15"/>
              </a:lnSpc>
              <a:spcBef>
                <a:spcPct val="0"/>
              </a:spcBef>
            </a:pPr>
            <a:r>
              <a:rPr lang="en-US" b="true" sz="2199">
                <a:solidFill>
                  <a:srgbClr val="123D3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Социальные услуги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47791" y="3570651"/>
            <a:ext cx="2668683" cy="701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15"/>
              </a:lnSpc>
              <a:spcBef>
                <a:spcPct val="0"/>
              </a:spcBef>
            </a:pPr>
            <a:r>
              <a:rPr lang="en-US" b="true" sz="2199">
                <a:solidFill>
                  <a:srgbClr val="123D3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Консультации по трудоустройству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78623" y="1150648"/>
            <a:ext cx="15530754" cy="162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86"/>
              </a:lnSpc>
            </a:pPr>
            <a:r>
              <a:rPr lang="en-US" b="true" sz="3456">
                <a:solidFill>
                  <a:srgbClr val="123D3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Статистика Центра социальной адаптации лиц с инвалидностью «Ten Qogam» в городе Караганде Общественного объединения инвалидов «Qamqor Plus» за  2023 год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-5400000">
            <a:off x="8440398" y="4293378"/>
            <a:ext cx="1223988" cy="2514325"/>
          </a:xfrm>
          <a:custGeom>
            <a:avLst/>
            <a:gdLst/>
            <a:ahLst/>
            <a:cxnLst/>
            <a:rect r="r" b="b" t="t" l="l"/>
            <a:pathLst>
              <a:path h="2514325" w="1223988">
                <a:moveTo>
                  <a:pt x="0" y="0"/>
                </a:moveTo>
                <a:lnTo>
                  <a:pt x="1223988" y="0"/>
                </a:lnTo>
                <a:lnTo>
                  <a:pt x="1223988" y="2514325"/>
                </a:lnTo>
                <a:lnTo>
                  <a:pt x="0" y="2514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-5400000">
            <a:off x="7908305" y="5052866"/>
            <a:ext cx="2219337" cy="2219337"/>
          </a:xfrm>
          <a:custGeom>
            <a:avLst/>
            <a:gdLst/>
            <a:ahLst/>
            <a:cxnLst/>
            <a:rect r="r" b="b" t="t" l="l"/>
            <a:pathLst>
              <a:path h="2219337" w="2219337">
                <a:moveTo>
                  <a:pt x="0" y="0"/>
                </a:moveTo>
                <a:lnTo>
                  <a:pt x="2219337" y="0"/>
                </a:lnTo>
                <a:lnTo>
                  <a:pt x="2219337" y="2219337"/>
                </a:lnTo>
                <a:lnTo>
                  <a:pt x="0" y="22193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19" id="19"/>
          <p:cNvSpPr/>
          <p:nvPr/>
        </p:nvSpPr>
        <p:spPr>
          <a:xfrm>
            <a:off x="9052392" y="7272203"/>
            <a:ext cx="0" cy="563877"/>
          </a:xfrm>
          <a:prstGeom prst="line">
            <a:avLst/>
          </a:prstGeom>
          <a:ln cap="rnd" w="47625">
            <a:solidFill>
              <a:srgbClr val="106861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20" id="20"/>
          <p:cNvSpPr/>
          <p:nvPr/>
        </p:nvSpPr>
        <p:spPr>
          <a:xfrm flipH="true" flipV="true" rot="-5400000">
            <a:off x="10917334" y="5517260"/>
            <a:ext cx="1223988" cy="2514325"/>
          </a:xfrm>
          <a:custGeom>
            <a:avLst/>
            <a:gdLst/>
            <a:ahLst/>
            <a:cxnLst/>
            <a:rect r="r" b="b" t="t" l="l"/>
            <a:pathLst>
              <a:path h="2514325" w="1223988">
                <a:moveTo>
                  <a:pt x="1223988" y="2514325"/>
                </a:moveTo>
                <a:lnTo>
                  <a:pt x="0" y="2514325"/>
                </a:lnTo>
                <a:lnTo>
                  <a:pt x="0" y="0"/>
                </a:lnTo>
                <a:lnTo>
                  <a:pt x="1223988" y="0"/>
                </a:lnTo>
                <a:lnTo>
                  <a:pt x="1223988" y="251432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1" id="21"/>
          <p:cNvSpPr/>
          <p:nvPr/>
        </p:nvSpPr>
        <p:spPr>
          <a:xfrm flipH="false" flipV="false" rot="-5400000">
            <a:off x="10419659" y="5052760"/>
            <a:ext cx="2219337" cy="2219337"/>
          </a:xfrm>
          <a:custGeom>
            <a:avLst/>
            <a:gdLst/>
            <a:ahLst/>
            <a:cxnLst/>
            <a:rect r="r" b="b" t="t" l="l"/>
            <a:pathLst>
              <a:path h="2219337" w="2219337">
                <a:moveTo>
                  <a:pt x="0" y="0"/>
                </a:moveTo>
                <a:lnTo>
                  <a:pt x="2219337" y="0"/>
                </a:lnTo>
                <a:lnTo>
                  <a:pt x="2219337" y="2219337"/>
                </a:lnTo>
                <a:lnTo>
                  <a:pt x="0" y="22193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22" id="22"/>
          <p:cNvSpPr/>
          <p:nvPr/>
        </p:nvSpPr>
        <p:spPr>
          <a:xfrm flipH="true" flipV="true">
            <a:off x="11492352" y="4488669"/>
            <a:ext cx="3878" cy="563863"/>
          </a:xfrm>
          <a:prstGeom prst="line">
            <a:avLst/>
          </a:prstGeom>
          <a:ln cap="rnd" w="47625">
            <a:solidFill>
              <a:srgbClr val="AEEA00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9389683" y="3345386"/>
            <a:ext cx="919871" cy="1171132"/>
          </a:xfrm>
          <a:custGeom>
            <a:avLst/>
            <a:gdLst/>
            <a:ahLst/>
            <a:cxnLst/>
            <a:rect r="r" b="b" t="t" l="l"/>
            <a:pathLst>
              <a:path h="1171132" w="919871">
                <a:moveTo>
                  <a:pt x="0" y="0"/>
                </a:moveTo>
                <a:lnTo>
                  <a:pt x="919871" y="0"/>
                </a:lnTo>
                <a:lnTo>
                  <a:pt x="919871" y="1171132"/>
                </a:lnTo>
                <a:lnTo>
                  <a:pt x="0" y="11711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4" id="24"/>
          <p:cNvSpPr/>
          <p:nvPr/>
        </p:nvSpPr>
        <p:spPr>
          <a:xfrm flipH="false" flipV="false" rot="-5400000">
            <a:off x="13402323" y="4293378"/>
            <a:ext cx="1223988" cy="2514325"/>
          </a:xfrm>
          <a:custGeom>
            <a:avLst/>
            <a:gdLst/>
            <a:ahLst/>
            <a:cxnLst/>
            <a:rect r="r" b="b" t="t" l="l"/>
            <a:pathLst>
              <a:path h="2514325" w="1223988">
                <a:moveTo>
                  <a:pt x="0" y="0"/>
                </a:moveTo>
                <a:lnTo>
                  <a:pt x="1223989" y="0"/>
                </a:lnTo>
                <a:lnTo>
                  <a:pt x="1223989" y="2514325"/>
                </a:lnTo>
                <a:lnTo>
                  <a:pt x="0" y="2514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-5400000">
            <a:off x="12870231" y="5052866"/>
            <a:ext cx="2219337" cy="2219337"/>
          </a:xfrm>
          <a:custGeom>
            <a:avLst/>
            <a:gdLst/>
            <a:ahLst/>
            <a:cxnLst/>
            <a:rect r="r" b="b" t="t" l="l"/>
            <a:pathLst>
              <a:path h="2219337" w="2219337">
                <a:moveTo>
                  <a:pt x="0" y="0"/>
                </a:moveTo>
                <a:lnTo>
                  <a:pt x="2219337" y="0"/>
                </a:lnTo>
                <a:lnTo>
                  <a:pt x="2219337" y="2219337"/>
                </a:lnTo>
                <a:lnTo>
                  <a:pt x="0" y="22193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26" id="26"/>
          <p:cNvSpPr/>
          <p:nvPr/>
        </p:nvSpPr>
        <p:spPr>
          <a:xfrm>
            <a:off x="14014318" y="7272203"/>
            <a:ext cx="0" cy="563877"/>
          </a:xfrm>
          <a:prstGeom prst="line">
            <a:avLst/>
          </a:prstGeom>
          <a:ln cap="rnd" w="47625">
            <a:solidFill>
              <a:srgbClr val="106861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27" id="27"/>
          <p:cNvSpPr/>
          <p:nvPr/>
        </p:nvSpPr>
        <p:spPr>
          <a:xfrm flipH="false" flipV="false" rot="0">
            <a:off x="11476176" y="7938867"/>
            <a:ext cx="1162820" cy="1160706"/>
          </a:xfrm>
          <a:custGeom>
            <a:avLst/>
            <a:gdLst/>
            <a:ahLst/>
            <a:cxnLst/>
            <a:rect r="r" b="b" t="t" l="l"/>
            <a:pathLst>
              <a:path h="1160706" w="1162820">
                <a:moveTo>
                  <a:pt x="0" y="0"/>
                </a:moveTo>
                <a:lnTo>
                  <a:pt x="1162820" y="0"/>
                </a:lnTo>
                <a:lnTo>
                  <a:pt x="1162820" y="1160706"/>
                </a:lnTo>
                <a:lnTo>
                  <a:pt x="0" y="116070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6704624" y="7924593"/>
            <a:ext cx="1090605" cy="1090605"/>
          </a:xfrm>
          <a:custGeom>
            <a:avLst/>
            <a:gdLst/>
            <a:ahLst/>
            <a:cxnLst/>
            <a:rect r="r" b="b" t="t" l="l"/>
            <a:pathLst>
              <a:path h="1090605" w="1090605">
                <a:moveTo>
                  <a:pt x="0" y="0"/>
                </a:moveTo>
                <a:lnTo>
                  <a:pt x="1090605" y="0"/>
                </a:lnTo>
                <a:lnTo>
                  <a:pt x="1090605" y="1090605"/>
                </a:lnTo>
                <a:lnTo>
                  <a:pt x="0" y="109060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9" id="29"/>
          <p:cNvSpPr txBox="true"/>
          <p:nvPr/>
        </p:nvSpPr>
        <p:spPr>
          <a:xfrm rot="0">
            <a:off x="7776271" y="8270643"/>
            <a:ext cx="2483406" cy="701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15"/>
              </a:lnSpc>
              <a:spcBef>
                <a:spcPct val="0"/>
              </a:spcBef>
            </a:pPr>
            <a:r>
              <a:rPr lang="en-US" b="true" sz="2199">
                <a:solidFill>
                  <a:srgbClr val="123D3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Юридические услуги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734055" y="8245655"/>
            <a:ext cx="2859176" cy="701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15"/>
              </a:lnSpc>
              <a:spcBef>
                <a:spcPct val="0"/>
              </a:spcBef>
            </a:pPr>
            <a:r>
              <a:rPr lang="en-US" b="true" sz="2199">
                <a:solidFill>
                  <a:srgbClr val="123D3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Психологические услуги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250649" y="3460350"/>
            <a:ext cx="2483406" cy="1053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15"/>
              </a:lnSpc>
              <a:spcBef>
                <a:spcPct val="0"/>
              </a:spcBef>
            </a:pPr>
            <a:r>
              <a:rPr lang="en-US" b="true" sz="2199">
                <a:solidFill>
                  <a:srgbClr val="123D3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Мероприятия, тренинги, лекции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756216" y="5861093"/>
            <a:ext cx="2483406" cy="75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43"/>
              </a:lnSpc>
              <a:spcBef>
                <a:spcPct val="0"/>
              </a:spcBef>
            </a:pPr>
            <a:r>
              <a:rPr lang="en-US" b="true" sz="4799">
                <a:solidFill>
                  <a:srgbClr val="10686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949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810689" y="5772473"/>
            <a:ext cx="2483406" cy="75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43"/>
              </a:lnSpc>
              <a:spcBef>
                <a:spcPct val="0"/>
              </a:spcBef>
            </a:pPr>
            <a:r>
              <a:rPr lang="en-US" b="true" sz="4799">
                <a:solidFill>
                  <a:srgbClr val="10686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249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738196" y="5772579"/>
            <a:ext cx="2483406" cy="75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43"/>
              </a:lnSpc>
              <a:spcBef>
                <a:spcPct val="0"/>
              </a:spcBef>
            </a:pPr>
            <a:r>
              <a:rPr lang="en-US" b="true" sz="4799">
                <a:solidFill>
                  <a:srgbClr val="10686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106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277405" y="5861093"/>
            <a:ext cx="2483406" cy="75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43"/>
              </a:lnSpc>
              <a:spcBef>
                <a:spcPct val="0"/>
              </a:spcBef>
            </a:pPr>
            <a:r>
              <a:rPr lang="en-US" b="true" sz="4799">
                <a:solidFill>
                  <a:srgbClr val="AEEA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77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280042" y="5837737"/>
            <a:ext cx="2483406" cy="75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43"/>
              </a:lnSpc>
              <a:spcBef>
                <a:spcPct val="0"/>
              </a:spcBef>
            </a:pPr>
            <a:r>
              <a:rPr lang="en-US" b="true" sz="4799">
                <a:solidFill>
                  <a:srgbClr val="AEEA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417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83899" y="869455"/>
            <a:ext cx="16920201" cy="8796706"/>
            <a:chOff x="0" y="0"/>
            <a:chExt cx="4456349" cy="231682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56349" cy="2316828"/>
            </a:xfrm>
            <a:custGeom>
              <a:avLst/>
              <a:gdLst/>
              <a:ahLst/>
              <a:cxnLst/>
              <a:rect r="r" b="b" t="t" l="l"/>
              <a:pathLst>
                <a:path h="2316828" w="4456349">
                  <a:moveTo>
                    <a:pt x="11439" y="0"/>
                  </a:moveTo>
                  <a:lnTo>
                    <a:pt x="4444910" y="0"/>
                  </a:lnTo>
                  <a:cubicBezTo>
                    <a:pt x="4447944" y="0"/>
                    <a:pt x="4450854" y="1205"/>
                    <a:pt x="4452999" y="3350"/>
                  </a:cubicBezTo>
                  <a:cubicBezTo>
                    <a:pt x="4455144" y="5496"/>
                    <a:pt x="4456349" y="8405"/>
                    <a:pt x="4456349" y="11439"/>
                  </a:cubicBezTo>
                  <a:lnTo>
                    <a:pt x="4456349" y="2305389"/>
                  </a:lnTo>
                  <a:cubicBezTo>
                    <a:pt x="4456349" y="2308423"/>
                    <a:pt x="4455144" y="2311332"/>
                    <a:pt x="4452999" y="2313478"/>
                  </a:cubicBezTo>
                  <a:cubicBezTo>
                    <a:pt x="4450854" y="2315623"/>
                    <a:pt x="4447944" y="2316828"/>
                    <a:pt x="4444910" y="2316828"/>
                  </a:cubicBezTo>
                  <a:lnTo>
                    <a:pt x="11439" y="2316828"/>
                  </a:lnTo>
                  <a:cubicBezTo>
                    <a:pt x="8405" y="2316828"/>
                    <a:pt x="5496" y="2315623"/>
                    <a:pt x="3350" y="2313478"/>
                  </a:cubicBezTo>
                  <a:cubicBezTo>
                    <a:pt x="1205" y="2311332"/>
                    <a:pt x="0" y="2308423"/>
                    <a:pt x="0" y="2305389"/>
                  </a:cubicBezTo>
                  <a:lnTo>
                    <a:pt x="0" y="11439"/>
                  </a:lnTo>
                  <a:cubicBezTo>
                    <a:pt x="0" y="8405"/>
                    <a:pt x="1205" y="5496"/>
                    <a:pt x="3350" y="3350"/>
                  </a:cubicBezTo>
                  <a:cubicBezTo>
                    <a:pt x="5496" y="1205"/>
                    <a:pt x="8405" y="0"/>
                    <a:pt x="11439" y="0"/>
                  </a:cubicBezTo>
                  <a:close/>
                </a:path>
              </a:pathLst>
            </a:custGeom>
            <a:solidFill>
              <a:srgbClr val="FDFBFB">
                <a:alpha val="9882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456349" cy="2335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5400000">
            <a:off x="3423708" y="4381891"/>
            <a:ext cx="1223988" cy="2514325"/>
          </a:xfrm>
          <a:custGeom>
            <a:avLst/>
            <a:gdLst/>
            <a:ahLst/>
            <a:cxnLst/>
            <a:rect r="r" b="b" t="t" l="l"/>
            <a:pathLst>
              <a:path h="2514325" w="1223988">
                <a:moveTo>
                  <a:pt x="0" y="0"/>
                </a:moveTo>
                <a:lnTo>
                  <a:pt x="1223989" y="0"/>
                </a:lnTo>
                <a:lnTo>
                  <a:pt x="1223989" y="2514325"/>
                </a:lnTo>
                <a:lnTo>
                  <a:pt x="0" y="2514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-5400000">
            <a:off x="2891616" y="5141379"/>
            <a:ext cx="2219337" cy="2219337"/>
          </a:xfrm>
          <a:custGeom>
            <a:avLst/>
            <a:gdLst/>
            <a:ahLst/>
            <a:cxnLst/>
            <a:rect r="r" b="b" t="t" l="l"/>
            <a:pathLst>
              <a:path h="2219337" w="2219337">
                <a:moveTo>
                  <a:pt x="0" y="0"/>
                </a:moveTo>
                <a:lnTo>
                  <a:pt x="2219337" y="0"/>
                </a:lnTo>
                <a:lnTo>
                  <a:pt x="2219337" y="2219338"/>
                </a:lnTo>
                <a:lnTo>
                  <a:pt x="0" y="22193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8" id="8"/>
          <p:cNvSpPr/>
          <p:nvPr/>
        </p:nvSpPr>
        <p:spPr>
          <a:xfrm>
            <a:off x="4035703" y="7360717"/>
            <a:ext cx="0" cy="563877"/>
          </a:xfrm>
          <a:prstGeom prst="line">
            <a:avLst/>
          </a:prstGeom>
          <a:ln cap="rnd" w="47625">
            <a:solidFill>
              <a:srgbClr val="106861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9" id="9"/>
          <p:cNvSpPr/>
          <p:nvPr/>
        </p:nvSpPr>
        <p:spPr>
          <a:xfrm flipH="true" flipV="true" rot="-5400000">
            <a:off x="5907114" y="5605880"/>
            <a:ext cx="1223988" cy="2514325"/>
          </a:xfrm>
          <a:custGeom>
            <a:avLst/>
            <a:gdLst/>
            <a:ahLst/>
            <a:cxnLst/>
            <a:rect r="r" b="b" t="t" l="l"/>
            <a:pathLst>
              <a:path h="2514325" w="1223988">
                <a:moveTo>
                  <a:pt x="1223988" y="2514325"/>
                </a:moveTo>
                <a:lnTo>
                  <a:pt x="0" y="2514325"/>
                </a:lnTo>
                <a:lnTo>
                  <a:pt x="0" y="0"/>
                </a:lnTo>
                <a:lnTo>
                  <a:pt x="1223988" y="0"/>
                </a:lnTo>
                <a:lnTo>
                  <a:pt x="1223988" y="251432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0542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5409439" y="5141379"/>
            <a:ext cx="2219337" cy="2219337"/>
          </a:xfrm>
          <a:custGeom>
            <a:avLst/>
            <a:gdLst/>
            <a:ahLst/>
            <a:cxnLst/>
            <a:rect r="r" b="b" t="t" l="l"/>
            <a:pathLst>
              <a:path h="2219337" w="2219337">
                <a:moveTo>
                  <a:pt x="0" y="0"/>
                </a:moveTo>
                <a:lnTo>
                  <a:pt x="2219338" y="0"/>
                </a:lnTo>
                <a:lnTo>
                  <a:pt x="2219338" y="2219338"/>
                </a:lnTo>
                <a:lnTo>
                  <a:pt x="0" y="22193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11" id="11"/>
          <p:cNvSpPr/>
          <p:nvPr/>
        </p:nvSpPr>
        <p:spPr>
          <a:xfrm flipH="true" flipV="true">
            <a:off x="6482132" y="4577288"/>
            <a:ext cx="3878" cy="563863"/>
          </a:xfrm>
          <a:prstGeom prst="line">
            <a:avLst/>
          </a:prstGeom>
          <a:ln cap="rnd" w="47625">
            <a:solidFill>
              <a:srgbClr val="AEEA00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907047" y="7924593"/>
            <a:ext cx="984569" cy="924264"/>
          </a:xfrm>
          <a:custGeom>
            <a:avLst/>
            <a:gdLst/>
            <a:ahLst/>
            <a:cxnLst/>
            <a:rect r="r" b="b" t="t" l="l"/>
            <a:pathLst>
              <a:path h="924264" w="984569">
                <a:moveTo>
                  <a:pt x="0" y="0"/>
                </a:moveTo>
                <a:lnTo>
                  <a:pt x="984569" y="0"/>
                </a:lnTo>
                <a:lnTo>
                  <a:pt x="984569" y="924264"/>
                </a:lnTo>
                <a:lnTo>
                  <a:pt x="0" y="9242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4001284" y="3345386"/>
            <a:ext cx="1045858" cy="1032785"/>
          </a:xfrm>
          <a:custGeom>
            <a:avLst/>
            <a:gdLst/>
            <a:ahLst/>
            <a:cxnLst/>
            <a:rect r="r" b="b" t="t" l="l"/>
            <a:pathLst>
              <a:path h="1032785" w="1045858">
                <a:moveTo>
                  <a:pt x="0" y="0"/>
                </a:moveTo>
                <a:lnTo>
                  <a:pt x="1045858" y="0"/>
                </a:lnTo>
                <a:lnTo>
                  <a:pt x="1045858" y="1032784"/>
                </a:lnTo>
                <a:lnTo>
                  <a:pt x="0" y="10327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4" id="14"/>
          <p:cNvSpPr txBox="true"/>
          <p:nvPr/>
        </p:nvSpPr>
        <p:spPr>
          <a:xfrm rot="0">
            <a:off x="2794000" y="8023702"/>
            <a:ext cx="2483406" cy="701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15"/>
              </a:lnSpc>
              <a:spcBef>
                <a:spcPct val="0"/>
              </a:spcBef>
            </a:pPr>
            <a:r>
              <a:rPr lang="en-US" b="true" sz="2199">
                <a:solidFill>
                  <a:srgbClr val="123D3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Социальные услуги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239621" y="3501478"/>
            <a:ext cx="2668683" cy="701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15"/>
              </a:lnSpc>
              <a:spcBef>
                <a:spcPct val="0"/>
              </a:spcBef>
            </a:pPr>
            <a:r>
              <a:rPr lang="en-US" b="true" sz="2199">
                <a:solidFill>
                  <a:srgbClr val="123D3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Консультации по трудоустройству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78623" y="1169698"/>
            <a:ext cx="15530754" cy="1542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78"/>
              </a:lnSpc>
            </a:pPr>
            <a:r>
              <a:rPr lang="en-US" b="true" sz="3456">
                <a:solidFill>
                  <a:srgbClr val="123D3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Статистика Центра социальной адаптации лиц с инвалидностью «Ten Qogam» в городе Караганде Общественного объединения инвалидов «Qamqor Plus» за первое полугодие 2024 года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-5400000">
            <a:off x="8440398" y="4293378"/>
            <a:ext cx="1223988" cy="2514325"/>
          </a:xfrm>
          <a:custGeom>
            <a:avLst/>
            <a:gdLst/>
            <a:ahLst/>
            <a:cxnLst/>
            <a:rect r="r" b="b" t="t" l="l"/>
            <a:pathLst>
              <a:path h="2514325" w="1223988">
                <a:moveTo>
                  <a:pt x="0" y="0"/>
                </a:moveTo>
                <a:lnTo>
                  <a:pt x="1223988" y="0"/>
                </a:lnTo>
                <a:lnTo>
                  <a:pt x="1223988" y="2514325"/>
                </a:lnTo>
                <a:lnTo>
                  <a:pt x="0" y="2514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-5400000">
            <a:off x="7908305" y="5052866"/>
            <a:ext cx="2219337" cy="2219337"/>
          </a:xfrm>
          <a:custGeom>
            <a:avLst/>
            <a:gdLst/>
            <a:ahLst/>
            <a:cxnLst/>
            <a:rect r="r" b="b" t="t" l="l"/>
            <a:pathLst>
              <a:path h="2219337" w="2219337">
                <a:moveTo>
                  <a:pt x="0" y="0"/>
                </a:moveTo>
                <a:lnTo>
                  <a:pt x="2219337" y="0"/>
                </a:lnTo>
                <a:lnTo>
                  <a:pt x="2219337" y="2219337"/>
                </a:lnTo>
                <a:lnTo>
                  <a:pt x="0" y="22193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19" id="19"/>
          <p:cNvSpPr/>
          <p:nvPr/>
        </p:nvSpPr>
        <p:spPr>
          <a:xfrm>
            <a:off x="9052392" y="7272203"/>
            <a:ext cx="0" cy="563877"/>
          </a:xfrm>
          <a:prstGeom prst="line">
            <a:avLst/>
          </a:prstGeom>
          <a:ln cap="rnd" w="47625">
            <a:solidFill>
              <a:srgbClr val="106861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20" id="20"/>
          <p:cNvSpPr/>
          <p:nvPr/>
        </p:nvSpPr>
        <p:spPr>
          <a:xfrm flipH="true" flipV="true" rot="-5400000">
            <a:off x="10917334" y="5517260"/>
            <a:ext cx="1223988" cy="2514325"/>
          </a:xfrm>
          <a:custGeom>
            <a:avLst/>
            <a:gdLst/>
            <a:ahLst/>
            <a:cxnLst/>
            <a:rect r="r" b="b" t="t" l="l"/>
            <a:pathLst>
              <a:path h="2514325" w="1223988">
                <a:moveTo>
                  <a:pt x="1223988" y="2514325"/>
                </a:moveTo>
                <a:lnTo>
                  <a:pt x="0" y="2514325"/>
                </a:lnTo>
                <a:lnTo>
                  <a:pt x="0" y="0"/>
                </a:lnTo>
                <a:lnTo>
                  <a:pt x="1223988" y="0"/>
                </a:lnTo>
                <a:lnTo>
                  <a:pt x="1223988" y="251432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1" id="21"/>
          <p:cNvSpPr/>
          <p:nvPr/>
        </p:nvSpPr>
        <p:spPr>
          <a:xfrm flipH="false" flipV="false" rot="-5400000">
            <a:off x="10419659" y="5052760"/>
            <a:ext cx="2219337" cy="2219337"/>
          </a:xfrm>
          <a:custGeom>
            <a:avLst/>
            <a:gdLst/>
            <a:ahLst/>
            <a:cxnLst/>
            <a:rect r="r" b="b" t="t" l="l"/>
            <a:pathLst>
              <a:path h="2219337" w="2219337">
                <a:moveTo>
                  <a:pt x="0" y="0"/>
                </a:moveTo>
                <a:lnTo>
                  <a:pt x="2219337" y="0"/>
                </a:lnTo>
                <a:lnTo>
                  <a:pt x="2219337" y="2219337"/>
                </a:lnTo>
                <a:lnTo>
                  <a:pt x="0" y="22193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22" id="22"/>
          <p:cNvSpPr/>
          <p:nvPr/>
        </p:nvSpPr>
        <p:spPr>
          <a:xfrm flipH="true" flipV="true">
            <a:off x="11492352" y="4488669"/>
            <a:ext cx="3878" cy="563863"/>
          </a:xfrm>
          <a:prstGeom prst="line">
            <a:avLst/>
          </a:prstGeom>
          <a:ln cap="rnd" w="47625">
            <a:solidFill>
              <a:srgbClr val="AEEA00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9389683" y="3345386"/>
            <a:ext cx="919871" cy="1171132"/>
          </a:xfrm>
          <a:custGeom>
            <a:avLst/>
            <a:gdLst/>
            <a:ahLst/>
            <a:cxnLst/>
            <a:rect r="r" b="b" t="t" l="l"/>
            <a:pathLst>
              <a:path h="1171132" w="919871">
                <a:moveTo>
                  <a:pt x="0" y="0"/>
                </a:moveTo>
                <a:lnTo>
                  <a:pt x="919871" y="0"/>
                </a:lnTo>
                <a:lnTo>
                  <a:pt x="919871" y="1171132"/>
                </a:lnTo>
                <a:lnTo>
                  <a:pt x="0" y="11711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4" id="24"/>
          <p:cNvSpPr/>
          <p:nvPr/>
        </p:nvSpPr>
        <p:spPr>
          <a:xfrm flipH="false" flipV="false" rot="-5400000">
            <a:off x="13402323" y="4293378"/>
            <a:ext cx="1223988" cy="2514325"/>
          </a:xfrm>
          <a:custGeom>
            <a:avLst/>
            <a:gdLst/>
            <a:ahLst/>
            <a:cxnLst/>
            <a:rect r="r" b="b" t="t" l="l"/>
            <a:pathLst>
              <a:path h="2514325" w="1223988">
                <a:moveTo>
                  <a:pt x="0" y="0"/>
                </a:moveTo>
                <a:lnTo>
                  <a:pt x="1223989" y="0"/>
                </a:lnTo>
                <a:lnTo>
                  <a:pt x="1223989" y="2514325"/>
                </a:lnTo>
                <a:lnTo>
                  <a:pt x="0" y="2514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-5400000">
            <a:off x="12870231" y="5052866"/>
            <a:ext cx="2219337" cy="2219337"/>
          </a:xfrm>
          <a:custGeom>
            <a:avLst/>
            <a:gdLst/>
            <a:ahLst/>
            <a:cxnLst/>
            <a:rect r="r" b="b" t="t" l="l"/>
            <a:pathLst>
              <a:path h="2219337" w="2219337">
                <a:moveTo>
                  <a:pt x="0" y="0"/>
                </a:moveTo>
                <a:lnTo>
                  <a:pt x="2219337" y="0"/>
                </a:lnTo>
                <a:lnTo>
                  <a:pt x="2219337" y="2219337"/>
                </a:lnTo>
                <a:lnTo>
                  <a:pt x="0" y="22193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26" id="26"/>
          <p:cNvSpPr/>
          <p:nvPr/>
        </p:nvSpPr>
        <p:spPr>
          <a:xfrm>
            <a:off x="14014318" y="7272203"/>
            <a:ext cx="0" cy="563877"/>
          </a:xfrm>
          <a:prstGeom prst="line">
            <a:avLst/>
          </a:prstGeom>
          <a:ln cap="rnd" w="47625">
            <a:solidFill>
              <a:srgbClr val="106861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27" id="27"/>
          <p:cNvSpPr/>
          <p:nvPr/>
        </p:nvSpPr>
        <p:spPr>
          <a:xfrm flipH="false" flipV="false" rot="0">
            <a:off x="11476176" y="7938867"/>
            <a:ext cx="1162820" cy="1160706"/>
          </a:xfrm>
          <a:custGeom>
            <a:avLst/>
            <a:gdLst/>
            <a:ahLst/>
            <a:cxnLst/>
            <a:rect r="r" b="b" t="t" l="l"/>
            <a:pathLst>
              <a:path h="1160706" w="1162820">
                <a:moveTo>
                  <a:pt x="0" y="0"/>
                </a:moveTo>
                <a:lnTo>
                  <a:pt x="1162820" y="0"/>
                </a:lnTo>
                <a:lnTo>
                  <a:pt x="1162820" y="1160706"/>
                </a:lnTo>
                <a:lnTo>
                  <a:pt x="0" y="116070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6704624" y="7924593"/>
            <a:ext cx="1090605" cy="1090605"/>
          </a:xfrm>
          <a:custGeom>
            <a:avLst/>
            <a:gdLst/>
            <a:ahLst/>
            <a:cxnLst/>
            <a:rect r="r" b="b" t="t" l="l"/>
            <a:pathLst>
              <a:path h="1090605" w="1090605">
                <a:moveTo>
                  <a:pt x="0" y="0"/>
                </a:moveTo>
                <a:lnTo>
                  <a:pt x="1090605" y="0"/>
                </a:lnTo>
                <a:lnTo>
                  <a:pt x="1090605" y="1090605"/>
                </a:lnTo>
                <a:lnTo>
                  <a:pt x="0" y="109060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9" id="29"/>
          <p:cNvSpPr txBox="true"/>
          <p:nvPr/>
        </p:nvSpPr>
        <p:spPr>
          <a:xfrm rot="0">
            <a:off x="7788760" y="8158920"/>
            <a:ext cx="2483406" cy="701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15"/>
              </a:lnSpc>
              <a:spcBef>
                <a:spcPct val="0"/>
              </a:spcBef>
            </a:pPr>
            <a:r>
              <a:rPr lang="en-US" b="true" sz="2199">
                <a:solidFill>
                  <a:srgbClr val="123D3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Юридические услуги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757155" y="8152390"/>
            <a:ext cx="2843519" cy="701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15"/>
              </a:lnSpc>
              <a:spcBef>
                <a:spcPct val="0"/>
              </a:spcBef>
            </a:pPr>
            <a:r>
              <a:rPr lang="en-US" b="true" sz="2199">
                <a:solidFill>
                  <a:srgbClr val="123D3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Психологические услуги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250649" y="3460350"/>
            <a:ext cx="2483406" cy="1053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15"/>
              </a:lnSpc>
              <a:spcBef>
                <a:spcPct val="0"/>
              </a:spcBef>
            </a:pPr>
            <a:r>
              <a:rPr lang="en-US" b="true" sz="2199">
                <a:solidFill>
                  <a:srgbClr val="123D3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Мероприятия, тренинги, лекции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756216" y="5861093"/>
            <a:ext cx="2483406" cy="75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43"/>
              </a:lnSpc>
              <a:spcBef>
                <a:spcPct val="0"/>
              </a:spcBef>
            </a:pPr>
            <a:r>
              <a:rPr lang="en-US" b="true" sz="4799">
                <a:solidFill>
                  <a:srgbClr val="10686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2547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760811" y="5772473"/>
            <a:ext cx="2483406" cy="75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43"/>
              </a:lnSpc>
              <a:spcBef>
                <a:spcPct val="0"/>
              </a:spcBef>
            </a:pPr>
            <a:r>
              <a:rPr lang="en-US" b="true" sz="4799">
                <a:solidFill>
                  <a:srgbClr val="10686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143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738196" y="5772579"/>
            <a:ext cx="2483406" cy="75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43"/>
              </a:lnSpc>
              <a:spcBef>
                <a:spcPct val="0"/>
              </a:spcBef>
            </a:pPr>
            <a:r>
              <a:rPr lang="en-US" b="true" sz="4799">
                <a:solidFill>
                  <a:srgbClr val="10686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74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277405" y="5861093"/>
            <a:ext cx="2483406" cy="75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43"/>
              </a:lnSpc>
              <a:spcBef>
                <a:spcPct val="0"/>
              </a:spcBef>
            </a:pPr>
            <a:r>
              <a:rPr lang="en-US" b="true" sz="4799">
                <a:solidFill>
                  <a:srgbClr val="AEEA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221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280042" y="5837737"/>
            <a:ext cx="2483406" cy="75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43"/>
              </a:lnSpc>
              <a:spcBef>
                <a:spcPct val="0"/>
              </a:spcBef>
            </a:pPr>
            <a:r>
              <a:rPr lang="en-US" b="true" sz="4799">
                <a:solidFill>
                  <a:srgbClr val="AEEA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278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32433" y="-339559"/>
            <a:ext cx="8956821" cy="11772679"/>
            <a:chOff x="0" y="0"/>
            <a:chExt cx="2171400" cy="28540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71400" cy="2854048"/>
            </a:xfrm>
            <a:custGeom>
              <a:avLst/>
              <a:gdLst/>
              <a:ahLst/>
              <a:cxnLst/>
              <a:rect r="r" b="b" t="t" l="l"/>
              <a:pathLst>
                <a:path h="2854048" w="2171400">
                  <a:moveTo>
                    <a:pt x="37167" y="0"/>
                  </a:moveTo>
                  <a:lnTo>
                    <a:pt x="2134233" y="0"/>
                  </a:lnTo>
                  <a:cubicBezTo>
                    <a:pt x="2154760" y="0"/>
                    <a:pt x="2171400" y="16640"/>
                    <a:pt x="2171400" y="37167"/>
                  </a:cubicBezTo>
                  <a:lnTo>
                    <a:pt x="2171400" y="2816880"/>
                  </a:lnTo>
                  <a:cubicBezTo>
                    <a:pt x="2171400" y="2826738"/>
                    <a:pt x="2167484" y="2836192"/>
                    <a:pt x="2160514" y="2843162"/>
                  </a:cubicBezTo>
                  <a:cubicBezTo>
                    <a:pt x="2153544" y="2850132"/>
                    <a:pt x="2144090" y="2854048"/>
                    <a:pt x="2134233" y="2854048"/>
                  </a:cubicBezTo>
                  <a:lnTo>
                    <a:pt x="37167" y="2854048"/>
                  </a:lnTo>
                  <a:cubicBezTo>
                    <a:pt x="27310" y="2854048"/>
                    <a:pt x="17856" y="2850132"/>
                    <a:pt x="10886" y="2843162"/>
                  </a:cubicBezTo>
                  <a:cubicBezTo>
                    <a:pt x="3916" y="2836192"/>
                    <a:pt x="0" y="2826738"/>
                    <a:pt x="0" y="2816880"/>
                  </a:cubicBezTo>
                  <a:lnTo>
                    <a:pt x="0" y="37167"/>
                  </a:lnTo>
                  <a:cubicBezTo>
                    <a:pt x="0" y="27310"/>
                    <a:pt x="3916" y="17856"/>
                    <a:pt x="10886" y="10886"/>
                  </a:cubicBezTo>
                  <a:cubicBezTo>
                    <a:pt x="17856" y="3916"/>
                    <a:pt x="27310" y="0"/>
                    <a:pt x="37167" y="0"/>
                  </a:cubicBezTo>
                  <a:close/>
                </a:path>
              </a:pathLst>
            </a:custGeom>
            <a:solidFill>
              <a:srgbClr val="106861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171400" cy="28730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84194" y="-480074"/>
            <a:ext cx="8046214" cy="6811477"/>
            <a:chOff x="0" y="0"/>
            <a:chExt cx="5849195" cy="49516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49077" cy="4979162"/>
            </a:xfrm>
            <a:custGeom>
              <a:avLst/>
              <a:gdLst/>
              <a:ahLst/>
              <a:cxnLst/>
              <a:rect r="r" b="b" t="t" l="l"/>
              <a:pathLst>
                <a:path h="4979162" w="5849077">
                  <a:moveTo>
                    <a:pt x="269063" y="0"/>
                  </a:moveTo>
                  <a:cubicBezTo>
                    <a:pt x="121078" y="0"/>
                    <a:pt x="0" y="131445"/>
                    <a:pt x="0" y="292100"/>
                  </a:cubicBezTo>
                  <a:lnTo>
                    <a:pt x="0" y="3332480"/>
                  </a:lnTo>
                  <a:cubicBezTo>
                    <a:pt x="0" y="3493135"/>
                    <a:pt x="118271" y="3652520"/>
                    <a:pt x="262863" y="3686683"/>
                  </a:cubicBezTo>
                  <a:lnTo>
                    <a:pt x="5586215" y="4944999"/>
                  </a:lnTo>
                  <a:cubicBezTo>
                    <a:pt x="5730807" y="4979162"/>
                    <a:pt x="5849077" y="4875657"/>
                    <a:pt x="5849077" y="4715002"/>
                  </a:cubicBezTo>
                  <a:lnTo>
                    <a:pt x="5849077" y="292100"/>
                  </a:lnTo>
                  <a:cubicBezTo>
                    <a:pt x="5849077" y="131445"/>
                    <a:pt x="5727999" y="0"/>
                    <a:pt x="5580015" y="0"/>
                  </a:cubicBezTo>
                  <a:lnTo>
                    <a:pt x="269063" y="0"/>
                  </a:lnTo>
                  <a:close/>
                </a:path>
              </a:pathLst>
            </a:custGeom>
            <a:blipFill>
              <a:blip r:embed="rId2"/>
              <a:stretch>
                <a:fillRect l="0" t="-46844" r="0" b="-10849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9832433" y="4812410"/>
            <a:ext cx="2264637" cy="1659361"/>
          </a:xfrm>
          <a:custGeom>
            <a:avLst/>
            <a:gdLst/>
            <a:ahLst/>
            <a:cxnLst/>
            <a:rect r="r" b="b" t="t" l="l"/>
            <a:pathLst>
              <a:path h="1659361" w="2264637">
                <a:moveTo>
                  <a:pt x="0" y="0"/>
                </a:moveTo>
                <a:lnTo>
                  <a:pt x="2264637" y="0"/>
                </a:lnTo>
                <a:lnTo>
                  <a:pt x="2264637" y="1659362"/>
                </a:lnTo>
                <a:lnTo>
                  <a:pt x="0" y="1659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-480074"/>
            <a:ext cx="7656272" cy="3915887"/>
          </a:xfrm>
          <a:custGeom>
            <a:avLst/>
            <a:gdLst/>
            <a:ahLst/>
            <a:cxnLst/>
            <a:rect r="r" b="b" t="t" l="l"/>
            <a:pathLst>
              <a:path h="3915887" w="7656272">
                <a:moveTo>
                  <a:pt x="0" y="0"/>
                </a:moveTo>
                <a:lnTo>
                  <a:pt x="7656272" y="0"/>
                </a:lnTo>
                <a:lnTo>
                  <a:pt x="7656272" y="3915888"/>
                </a:lnTo>
                <a:lnTo>
                  <a:pt x="0" y="39158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81113" y="3435442"/>
            <a:ext cx="8362887" cy="5569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32"/>
              </a:lnSpc>
              <a:spcBef>
                <a:spcPct val="0"/>
              </a:spcBef>
            </a:pPr>
            <a:r>
              <a:rPr lang="en-US" b="true" sz="4023" spc="-80">
                <a:solidFill>
                  <a:srgbClr val="123D3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ЦЕНТР СОЦИАЛЬНОЙ АДАПТАЦИИ ЛИЦ С ИНВАЛИДНОСТЬЮ В ГОРОДЕ КАРАГАНДЫ ОКАЗЫВАЕТ БЕСПЛАТНУЮ ИНФОРМАЦИОННО-КОНСУЛЬТАТИВНУЮ И РЕСУРСНУЮ ПОДДЕРЖКУ: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42157" y="6200949"/>
            <a:ext cx="7730287" cy="4106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3274" indent="-236637" lvl="1">
              <a:lnSpc>
                <a:spcPts val="3266"/>
              </a:lnSpc>
              <a:buFont typeface="Arial"/>
              <a:buChar char="•"/>
            </a:pPr>
            <a:r>
              <a:rPr lang="en-US" b="true" sz="2192" spc="35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СОДЕЙСТВИЕ</a:t>
            </a:r>
            <a:r>
              <a:rPr lang="en-US" b="true" sz="2192" spc="35" strike="noStrike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В ТРУДОУСТРОЙСТВЕ;</a:t>
            </a:r>
          </a:p>
          <a:p>
            <a:pPr algn="l" marL="473274" indent="-236637" lvl="1">
              <a:lnSpc>
                <a:spcPts val="3266"/>
              </a:lnSpc>
              <a:buFont typeface="Arial"/>
              <a:buChar char="•"/>
            </a:pPr>
            <a:r>
              <a:rPr lang="en-US" b="true" sz="2192" spc="35" strike="noStrike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СОЦИАЛЬНАЯ АДАПТАЦИЯ;</a:t>
            </a:r>
          </a:p>
          <a:p>
            <a:pPr algn="l" marL="473274" indent="-236637" lvl="1">
              <a:lnSpc>
                <a:spcPts val="3266"/>
              </a:lnSpc>
              <a:buFont typeface="Arial"/>
              <a:buChar char="•"/>
            </a:pPr>
            <a:r>
              <a:rPr lang="en-US" b="true" sz="2192" spc="35" strike="noStrike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ЮРИДИЧЕСКАЯ ПОМОЩЬ;</a:t>
            </a:r>
          </a:p>
          <a:p>
            <a:pPr algn="l" marL="473274" indent="-236637" lvl="1">
              <a:lnSpc>
                <a:spcPts val="3266"/>
              </a:lnSpc>
              <a:buFont typeface="Arial"/>
              <a:buChar char="•"/>
            </a:pPr>
            <a:r>
              <a:rPr lang="en-US" b="true" sz="2192" spc="35" strike="noStrike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ПСИХОЛОГИЧЕСКАЯ ПОМОЩЬ;</a:t>
            </a:r>
          </a:p>
          <a:p>
            <a:pPr algn="l" marL="473274" indent="-236637" lvl="1">
              <a:lnSpc>
                <a:spcPts val="3266"/>
              </a:lnSpc>
              <a:buFont typeface="Arial"/>
              <a:buChar char="•"/>
            </a:pPr>
            <a:r>
              <a:rPr lang="en-US" b="true" sz="2192" spc="35" strike="noStrike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ПОМОЩЬ В ОФОРМЛЕНИИ ДОКУМЕНТОВ ДЛЯ ПОЛУЧЕНИЯ ГОСУДАРСТВЕННЫХ УСЛУГ;</a:t>
            </a:r>
          </a:p>
          <a:p>
            <a:pPr algn="l" marL="473274" indent="-236637" lvl="1">
              <a:lnSpc>
                <a:spcPts val="3266"/>
              </a:lnSpc>
              <a:buFont typeface="Arial"/>
              <a:buChar char="•"/>
            </a:pPr>
            <a:r>
              <a:rPr lang="en-US" b="true" sz="2192" spc="35" strike="noStrike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ПОМОЩЬ В ПОДБОРЕ ТЕХНИЧЕСКИХ СРЕДСТВ РЕАБИЛИТАЦИИ, В РАМКАХ РАБОТЫ ПОРТАЛА СОЦИАЛЬНЫХ УСЛУГ.</a:t>
            </a:r>
          </a:p>
          <a:p>
            <a:pPr algn="l" marL="0" indent="0" lvl="0">
              <a:lnSpc>
                <a:spcPts val="3556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14276" y="-220897"/>
            <a:ext cx="18602276" cy="6407822"/>
            <a:chOff x="0" y="0"/>
            <a:chExt cx="4899365" cy="16876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99365" cy="1687657"/>
            </a:xfrm>
            <a:custGeom>
              <a:avLst/>
              <a:gdLst/>
              <a:ahLst/>
              <a:cxnLst/>
              <a:rect r="r" b="b" t="t" l="l"/>
              <a:pathLst>
                <a:path h="1687657" w="4899365">
                  <a:moveTo>
                    <a:pt x="0" y="0"/>
                  </a:moveTo>
                  <a:lnTo>
                    <a:pt x="4899365" y="0"/>
                  </a:lnTo>
                  <a:lnTo>
                    <a:pt x="4899365" y="1687657"/>
                  </a:lnTo>
                  <a:lnTo>
                    <a:pt x="0" y="1687657"/>
                  </a:ln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99365" cy="17257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5"/>
                </a:lnSpc>
              </a:pPr>
            </a:p>
            <a:p>
              <a:pPr algn="ctr" marL="0" indent="0" lvl="0">
                <a:lnSpc>
                  <a:spcPts val="303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3592985" y="3182773"/>
            <a:ext cx="6028699" cy="602869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FDFBFB">
                  <a:alpha val="29804"/>
                </a:srgbClr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69876" y="8762481"/>
            <a:ext cx="3931677" cy="495819"/>
          </a:xfrm>
          <a:custGeom>
            <a:avLst/>
            <a:gdLst/>
            <a:ahLst/>
            <a:cxnLst/>
            <a:rect r="r" b="b" t="t" l="l"/>
            <a:pathLst>
              <a:path h="495819" w="3931677">
                <a:moveTo>
                  <a:pt x="0" y="0"/>
                </a:moveTo>
                <a:lnTo>
                  <a:pt x="3931677" y="0"/>
                </a:lnTo>
                <a:lnTo>
                  <a:pt x="3931677" y="495819"/>
                </a:lnTo>
                <a:lnTo>
                  <a:pt x="0" y="495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</a:blip>
            <a:stretch>
              <a:fillRect l="0" t="-5661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960954" y="8762481"/>
            <a:ext cx="3931677" cy="495819"/>
          </a:xfrm>
          <a:custGeom>
            <a:avLst/>
            <a:gdLst/>
            <a:ahLst/>
            <a:cxnLst/>
            <a:rect r="r" b="b" t="t" l="l"/>
            <a:pathLst>
              <a:path h="495819" w="3931677">
                <a:moveTo>
                  <a:pt x="0" y="0"/>
                </a:moveTo>
                <a:lnTo>
                  <a:pt x="3931677" y="0"/>
                </a:lnTo>
                <a:lnTo>
                  <a:pt x="3931677" y="495819"/>
                </a:lnTo>
                <a:lnTo>
                  <a:pt x="0" y="495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</a:blip>
            <a:stretch>
              <a:fillRect l="0" t="-5661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454689" y="8762481"/>
            <a:ext cx="3931677" cy="495819"/>
          </a:xfrm>
          <a:custGeom>
            <a:avLst/>
            <a:gdLst/>
            <a:ahLst/>
            <a:cxnLst/>
            <a:rect r="r" b="b" t="t" l="l"/>
            <a:pathLst>
              <a:path h="495819" w="3931677">
                <a:moveTo>
                  <a:pt x="0" y="0"/>
                </a:moveTo>
                <a:lnTo>
                  <a:pt x="3931677" y="0"/>
                </a:lnTo>
                <a:lnTo>
                  <a:pt x="3931677" y="495819"/>
                </a:lnTo>
                <a:lnTo>
                  <a:pt x="0" y="495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</a:blip>
            <a:stretch>
              <a:fillRect l="0" t="-5661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952529" y="8693167"/>
            <a:ext cx="3931677" cy="495819"/>
          </a:xfrm>
          <a:custGeom>
            <a:avLst/>
            <a:gdLst/>
            <a:ahLst/>
            <a:cxnLst/>
            <a:rect r="r" b="b" t="t" l="l"/>
            <a:pathLst>
              <a:path h="495819" w="3931677">
                <a:moveTo>
                  <a:pt x="0" y="0"/>
                </a:moveTo>
                <a:lnTo>
                  <a:pt x="3931677" y="0"/>
                </a:lnTo>
                <a:lnTo>
                  <a:pt x="3931677" y="495819"/>
                </a:lnTo>
                <a:lnTo>
                  <a:pt x="0" y="495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</a:blip>
            <a:stretch>
              <a:fillRect l="0" t="-5661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401340" y="2770497"/>
            <a:ext cx="4000213" cy="6137505"/>
            <a:chOff x="0" y="0"/>
            <a:chExt cx="1438367" cy="220687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38367" cy="2206878"/>
            </a:xfrm>
            <a:custGeom>
              <a:avLst/>
              <a:gdLst/>
              <a:ahLst/>
              <a:cxnLst/>
              <a:rect r="r" b="b" t="t" l="l"/>
              <a:pathLst>
                <a:path h="2206878" w="1438367">
                  <a:moveTo>
                    <a:pt x="59997" y="0"/>
                  </a:moveTo>
                  <a:lnTo>
                    <a:pt x="1378370" y="0"/>
                  </a:lnTo>
                  <a:cubicBezTo>
                    <a:pt x="1394282" y="0"/>
                    <a:pt x="1409543" y="6321"/>
                    <a:pt x="1420794" y="17573"/>
                  </a:cubicBezTo>
                  <a:cubicBezTo>
                    <a:pt x="1432046" y="28824"/>
                    <a:pt x="1438367" y="44085"/>
                    <a:pt x="1438367" y="59997"/>
                  </a:cubicBezTo>
                  <a:lnTo>
                    <a:pt x="1438367" y="2146882"/>
                  </a:lnTo>
                  <a:cubicBezTo>
                    <a:pt x="1438367" y="2180017"/>
                    <a:pt x="1411506" y="2206878"/>
                    <a:pt x="1378370" y="2206878"/>
                  </a:cubicBezTo>
                  <a:lnTo>
                    <a:pt x="59997" y="2206878"/>
                  </a:lnTo>
                  <a:cubicBezTo>
                    <a:pt x="26861" y="2206878"/>
                    <a:pt x="0" y="2180017"/>
                    <a:pt x="0" y="2146882"/>
                  </a:cubicBezTo>
                  <a:lnTo>
                    <a:pt x="0" y="59997"/>
                  </a:lnTo>
                  <a:cubicBezTo>
                    <a:pt x="0" y="26861"/>
                    <a:pt x="26861" y="0"/>
                    <a:pt x="5999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AEEA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438367" cy="22449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82936" y="3047909"/>
            <a:ext cx="3373000" cy="3373000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19263" t="-28186" r="-30952" b="-21999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4892418" y="2770497"/>
            <a:ext cx="4000213" cy="6137505"/>
            <a:chOff x="0" y="0"/>
            <a:chExt cx="1438367" cy="220687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438367" cy="2206878"/>
            </a:xfrm>
            <a:custGeom>
              <a:avLst/>
              <a:gdLst/>
              <a:ahLst/>
              <a:cxnLst/>
              <a:rect r="r" b="b" t="t" l="l"/>
              <a:pathLst>
                <a:path h="2206878" w="1438367">
                  <a:moveTo>
                    <a:pt x="59997" y="0"/>
                  </a:moveTo>
                  <a:lnTo>
                    <a:pt x="1378370" y="0"/>
                  </a:lnTo>
                  <a:cubicBezTo>
                    <a:pt x="1394282" y="0"/>
                    <a:pt x="1409543" y="6321"/>
                    <a:pt x="1420794" y="17573"/>
                  </a:cubicBezTo>
                  <a:cubicBezTo>
                    <a:pt x="1432046" y="28824"/>
                    <a:pt x="1438367" y="44085"/>
                    <a:pt x="1438367" y="59997"/>
                  </a:cubicBezTo>
                  <a:lnTo>
                    <a:pt x="1438367" y="2146882"/>
                  </a:lnTo>
                  <a:cubicBezTo>
                    <a:pt x="1438367" y="2180017"/>
                    <a:pt x="1411506" y="2206878"/>
                    <a:pt x="1378370" y="2206878"/>
                  </a:cubicBezTo>
                  <a:lnTo>
                    <a:pt x="59997" y="2206878"/>
                  </a:lnTo>
                  <a:cubicBezTo>
                    <a:pt x="26861" y="2206878"/>
                    <a:pt x="0" y="2180017"/>
                    <a:pt x="0" y="2146882"/>
                  </a:cubicBezTo>
                  <a:lnTo>
                    <a:pt x="0" y="59997"/>
                  </a:lnTo>
                  <a:cubicBezTo>
                    <a:pt x="0" y="26861"/>
                    <a:pt x="26861" y="0"/>
                    <a:pt x="5999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AEEA00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438367" cy="22449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207353" y="3047909"/>
            <a:ext cx="3373000" cy="3373000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9806" t="-32540" r="-20638" b="-17874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9386153" y="2770497"/>
            <a:ext cx="4000213" cy="6137505"/>
            <a:chOff x="0" y="0"/>
            <a:chExt cx="1438367" cy="220687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438367" cy="2206878"/>
            </a:xfrm>
            <a:custGeom>
              <a:avLst/>
              <a:gdLst/>
              <a:ahLst/>
              <a:cxnLst/>
              <a:rect r="r" b="b" t="t" l="l"/>
              <a:pathLst>
                <a:path h="2206878" w="1438367">
                  <a:moveTo>
                    <a:pt x="59997" y="0"/>
                  </a:moveTo>
                  <a:lnTo>
                    <a:pt x="1378370" y="0"/>
                  </a:lnTo>
                  <a:cubicBezTo>
                    <a:pt x="1394282" y="0"/>
                    <a:pt x="1409543" y="6321"/>
                    <a:pt x="1420794" y="17573"/>
                  </a:cubicBezTo>
                  <a:cubicBezTo>
                    <a:pt x="1432046" y="28824"/>
                    <a:pt x="1438367" y="44085"/>
                    <a:pt x="1438367" y="59997"/>
                  </a:cubicBezTo>
                  <a:lnTo>
                    <a:pt x="1438367" y="2146882"/>
                  </a:lnTo>
                  <a:cubicBezTo>
                    <a:pt x="1438367" y="2180017"/>
                    <a:pt x="1411506" y="2206878"/>
                    <a:pt x="1378370" y="2206878"/>
                  </a:cubicBezTo>
                  <a:lnTo>
                    <a:pt x="59997" y="2206878"/>
                  </a:lnTo>
                  <a:cubicBezTo>
                    <a:pt x="26861" y="2206878"/>
                    <a:pt x="0" y="2180017"/>
                    <a:pt x="0" y="2146882"/>
                  </a:cubicBezTo>
                  <a:lnTo>
                    <a:pt x="0" y="59997"/>
                  </a:lnTo>
                  <a:cubicBezTo>
                    <a:pt x="0" y="26861"/>
                    <a:pt x="26861" y="0"/>
                    <a:pt x="5999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AEEA00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438367" cy="22449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667749" y="3047909"/>
            <a:ext cx="3373000" cy="3373000"/>
            <a:chOff x="0" y="0"/>
            <a:chExt cx="6350000" cy="63500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lose/>
                </a:path>
              </a:pathLst>
            </a:custGeom>
            <a:blipFill>
              <a:blip r:embed="rId5"/>
              <a:stretch>
                <a:fillRect l="-17825" t="-31382" r="-14007" b="-424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5465956" y="6197123"/>
            <a:ext cx="2756335" cy="447573"/>
            <a:chOff x="0" y="0"/>
            <a:chExt cx="1937268" cy="31457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937268" cy="314573"/>
            </a:xfrm>
            <a:custGeom>
              <a:avLst/>
              <a:gdLst/>
              <a:ahLst/>
              <a:cxnLst/>
              <a:rect r="r" b="b" t="t" l="l"/>
              <a:pathLst>
                <a:path h="314573" w="1937268">
                  <a:moveTo>
                    <a:pt x="115160" y="0"/>
                  </a:moveTo>
                  <a:lnTo>
                    <a:pt x="1822108" y="0"/>
                  </a:lnTo>
                  <a:cubicBezTo>
                    <a:pt x="1885709" y="0"/>
                    <a:pt x="1937268" y="51559"/>
                    <a:pt x="1937268" y="115160"/>
                  </a:cubicBezTo>
                  <a:lnTo>
                    <a:pt x="1937268" y="199413"/>
                  </a:lnTo>
                  <a:cubicBezTo>
                    <a:pt x="1937268" y="229955"/>
                    <a:pt x="1925135" y="259247"/>
                    <a:pt x="1903538" y="280843"/>
                  </a:cubicBezTo>
                  <a:cubicBezTo>
                    <a:pt x="1881942" y="302440"/>
                    <a:pt x="1852650" y="314573"/>
                    <a:pt x="1822108" y="314573"/>
                  </a:cubicBezTo>
                  <a:lnTo>
                    <a:pt x="115160" y="314573"/>
                  </a:lnTo>
                  <a:cubicBezTo>
                    <a:pt x="51559" y="314573"/>
                    <a:pt x="0" y="263014"/>
                    <a:pt x="0" y="199413"/>
                  </a:cubicBezTo>
                  <a:lnTo>
                    <a:pt x="0" y="115160"/>
                  </a:lnTo>
                  <a:cubicBezTo>
                    <a:pt x="0" y="51559"/>
                    <a:pt x="51559" y="0"/>
                    <a:pt x="115160" y="0"/>
                  </a:cubicBezTo>
                  <a:close/>
                </a:path>
              </a:pathLst>
            </a:custGeom>
            <a:solidFill>
              <a:srgbClr val="106861"/>
            </a:solidFill>
            <a:ln cap="rnd">
              <a:noFill/>
              <a:prstDash val="solid"/>
              <a:round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2484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Мероприятия</a:t>
              </a: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469876" y="923925"/>
            <a:ext cx="10612014" cy="104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64"/>
              </a:lnSpc>
              <a:spcBef>
                <a:spcPct val="0"/>
              </a:spcBef>
            </a:pPr>
            <a:r>
              <a:rPr lang="en-US" b="true" sz="620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Наши мероприятия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50156" y="6902794"/>
            <a:ext cx="3405780" cy="1647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92"/>
              </a:lnSpc>
            </a:pPr>
            <a:r>
              <a:rPr lang="en-US" sz="1512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"Психологические тренинги в нашем центре помогают развивать личные навыки, управлять стрессом и находить новые пути для эмоциональной поддержки и роста."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141234" y="6680478"/>
            <a:ext cx="3405780" cy="2053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37"/>
              </a:lnSpc>
            </a:pPr>
            <a:r>
              <a:rPr lang="en-US" sz="1612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"Наши праздничные мероприятия создают атмосферу радости и единства, обеспечивая возможность для общения и укрепления социальной связи среди участников."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634969" y="6680478"/>
            <a:ext cx="3405780" cy="2053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37"/>
              </a:lnSpc>
            </a:pPr>
            <a:r>
              <a:rPr lang="en-US" sz="1612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"Курсы компьютерной грамотности, английского и казахского языков помогут освоить новые навыки, улучшить квалификацию и уверенно использовать современные технологии."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3880472" y="2770497"/>
            <a:ext cx="4000213" cy="6137505"/>
            <a:chOff x="0" y="0"/>
            <a:chExt cx="1438367" cy="2206879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438367" cy="2206878"/>
            </a:xfrm>
            <a:custGeom>
              <a:avLst/>
              <a:gdLst/>
              <a:ahLst/>
              <a:cxnLst/>
              <a:rect r="r" b="b" t="t" l="l"/>
              <a:pathLst>
                <a:path h="2206878" w="1438367">
                  <a:moveTo>
                    <a:pt x="59997" y="0"/>
                  </a:moveTo>
                  <a:lnTo>
                    <a:pt x="1378370" y="0"/>
                  </a:lnTo>
                  <a:cubicBezTo>
                    <a:pt x="1394282" y="0"/>
                    <a:pt x="1409543" y="6321"/>
                    <a:pt x="1420794" y="17573"/>
                  </a:cubicBezTo>
                  <a:cubicBezTo>
                    <a:pt x="1432046" y="28824"/>
                    <a:pt x="1438367" y="44085"/>
                    <a:pt x="1438367" y="59997"/>
                  </a:cubicBezTo>
                  <a:lnTo>
                    <a:pt x="1438367" y="2146882"/>
                  </a:lnTo>
                  <a:cubicBezTo>
                    <a:pt x="1438367" y="2180017"/>
                    <a:pt x="1411506" y="2206878"/>
                    <a:pt x="1378370" y="2206878"/>
                  </a:cubicBezTo>
                  <a:lnTo>
                    <a:pt x="59997" y="2206878"/>
                  </a:lnTo>
                  <a:cubicBezTo>
                    <a:pt x="26861" y="2206878"/>
                    <a:pt x="0" y="2180017"/>
                    <a:pt x="0" y="2146882"/>
                  </a:cubicBezTo>
                  <a:lnTo>
                    <a:pt x="0" y="59997"/>
                  </a:lnTo>
                  <a:cubicBezTo>
                    <a:pt x="0" y="26861"/>
                    <a:pt x="26861" y="0"/>
                    <a:pt x="5999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AEEA00"/>
              </a:solidFill>
              <a:prstDash val="solid"/>
              <a:round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1438367" cy="22449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4162068" y="3047909"/>
            <a:ext cx="3373000" cy="3373000"/>
            <a:chOff x="0" y="0"/>
            <a:chExt cx="6350000" cy="63500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lose/>
                </a:path>
              </a:pathLst>
            </a:custGeom>
            <a:blipFill>
              <a:blip r:embed="rId6"/>
              <a:stretch>
                <a:fillRect l="0" t="-16653" r="0" b="-16653"/>
              </a:stretch>
            </a:blip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14129288" y="6680478"/>
            <a:ext cx="3405780" cy="2053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37"/>
              </a:lnSpc>
            </a:pPr>
            <a:r>
              <a:rPr lang="en-US" sz="1612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"Клубы по интересам объединяют людей с общими увлечениями, предоставляя пространство для обмена опытом, развития хобби и формирования дружеских связей."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795685" y="6197123"/>
            <a:ext cx="3147502" cy="674142"/>
            <a:chOff x="0" y="0"/>
            <a:chExt cx="2212197" cy="473815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212197" cy="473815"/>
            </a:xfrm>
            <a:custGeom>
              <a:avLst/>
              <a:gdLst/>
              <a:ahLst/>
              <a:cxnLst/>
              <a:rect r="r" b="b" t="t" l="l"/>
              <a:pathLst>
                <a:path h="473815" w="2212197">
                  <a:moveTo>
                    <a:pt x="100848" y="0"/>
                  </a:moveTo>
                  <a:lnTo>
                    <a:pt x="2111349" y="0"/>
                  </a:lnTo>
                  <a:cubicBezTo>
                    <a:pt x="2167046" y="0"/>
                    <a:pt x="2212197" y="45151"/>
                    <a:pt x="2212197" y="100848"/>
                  </a:cubicBezTo>
                  <a:lnTo>
                    <a:pt x="2212197" y="372967"/>
                  </a:lnTo>
                  <a:cubicBezTo>
                    <a:pt x="2212197" y="399714"/>
                    <a:pt x="2201572" y="425365"/>
                    <a:pt x="2182659" y="444277"/>
                  </a:cubicBezTo>
                  <a:cubicBezTo>
                    <a:pt x="2163746" y="463190"/>
                    <a:pt x="2138095" y="473815"/>
                    <a:pt x="2111349" y="473815"/>
                  </a:cubicBezTo>
                  <a:lnTo>
                    <a:pt x="100848" y="473815"/>
                  </a:lnTo>
                  <a:cubicBezTo>
                    <a:pt x="74101" y="473815"/>
                    <a:pt x="48450" y="463190"/>
                    <a:pt x="29538" y="444277"/>
                  </a:cubicBezTo>
                  <a:cubicBezTo>
                    <a:pt x="10625" y="425365"/>
                    <a:pt x="0" y="399714"/>
                    <a:pt x="0" y="372967"/>
                  </a:cubicBezTo>
                  <a:lnTo>
                    <a:pt x="0" y="100848"/>
                  </a:lnTo>
                  <a:cubicBezTo>
                    <a:pt x="0" y="74101"/>
                    <a:pt x="10625" y="48450"/>
                    <a:pt x="29538" y="29538"/>
                  </a:cubicBezTo>
                  <a:cubicBezTo>
                    <a:pt x="48450" y="10625"/>
                    <a:pt x="74101" y="0"/>
                    <a:pt x="100848" y="0"/>
                  </a:cubicBezTo>
                  <a:close/>
                </a:path>
              </a:pathLst>
            </a:custGeom>
            <a:solidFill>
              <a:srgbClr val="106861"/>
            </a:solidFill>
            <a:ln cap="rnd">
              <a:noFill/>
              <a:prstDash val="solid"/>
              <a:round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28575"/>
              <a:ext cx="2212197" cy="50239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2484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Психологические тренинги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4454010" y="6197123"/>
            <a:ext cx="2756335" cy="447573"/>
            <a:chOff x="0" y="0"/>
            <a:chExt cx="1937268" cy="314573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937268" cy="314573"/>
            </a:xfrm>
            <a:custGeom>
              <a:avLst/>
              <a:gdLst/>
              <a:ahLst/>
              <a:cxnLst/>
              <a:rect r="r" b="b" t="t" l="l"/>
              <a:pathLst>
                <a:path h="314573" w="1937268">
                  <a:moveTo>
                    <a:pt x="115160" y="0"/>
                  </a:moveTo>
                  <a:lnTo>
                    <a:pt x="1822108" y="0"/>
                  </a:lnTo>
                  <a:cubicBezTo>
                    <a:pt x="1885709" y="0"/>
                    <a:pt x="1937268" y="51559"/>
                    <a:pt x="1937268" y="115160"/>
                  </a:cubicBezTo>
                  <a:lnTo>
                    <a:pt x="1937268" y="199413"/>
                  </a:lnTo>
                  <a:cubicBezTo>
                    <a:pt x="1937268" y="229955"/>
                    <a:pt x="1925135" y="259247"/>
                    <a:pt x="1903538" y="280843"/>
                  </a:cubicBezTo>
                  <a:cubicBezTo>
                    <a:pt x="1881942" y="302440"/>
                    <a:pt x="1852650" y="314573"/>
                    <a:pt x="1822108" y="314573"/>
                  </a:cubicBezTo>
                  <a:lnTo>
                    <a:pt x="115160" y="314573"/>
                  </a:lnTo>
                  <a:cubicBezTo>
                    <a:pt x="51559" y="314573"/>
                    <a:pt x="0" y="263014"/>
                    <a:pt x="0" y="199413"/>
                  </a:cubicBezTo>
                  <a:lnTo>
                    <a:pt x="0" y="115160"/>
                  </a:lnTo>
                  <a:cubicBezTo>
                    <a:pt x="0" y="51559"/>
                    <a:pt x="51559" y="0"/>
                    <a:pt x="115160" y="0"/>
                  </a:cubicBezTo>
                  <a:close/>
                </a:path>
              </a:pathLst>
            </a:custGeom>
            <a:solidFill>
              <a:srgbClr val="106861"/>
            </a:solidFill>
            <a:ln cap="rnd">
              <a:noFill/>
              <a:prstDash val="solid"/>
              <a:round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2484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Клубы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0014663" y="6197123"/>
            <a:ext cx="2756335" cy="447573"/>
            <a:chOff x="0" y="0"/>
            <a:chExt cx="1937268" cy="314573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937268" cy="314573"/>
            </a:xfrm>
            <a:custGeom>
              <a:avLst/>
              <a:gdLst/>
              <a:ahLst/>
              <a:cxnLst/>
              <a:rect r="r" b="b" t="t" l="l"/>
              <a:pathLst>
                <a:path h="314573" w="1937268">
                  <a:moveTo>
                    <a:pt x="115160" y="0"/>
                  </a:moveTo>
                  <a:lnTo>
                    <a:pt x="1822108" y="0"/>
                  </a:lnTo>
                  <a:cubicBezTo>
                    <a:pt x="1885709" y="0"/>
                    <a:pt x="1937268" y="51559"/>
                    <a:pt x="1937268" y="115160"/>
                  </a:cubicBezTo>
                  <a:lnTo>
                    <a:pt x="1937268" y="199413"/>
                  </a:lnTo>
                  <a:cubicBezTo>
                    <a:pt x="1937268" y="229955"/>
                    <a:pt x="1925135" y="259247"/>
                    <a:pt x="1903538" y="280843"/>
                  </a:cubicBezTo>
                  <a:cubicBezTo>
                    <a:pt x="1881942" y="302440"/>
                    <a:pt x="1852650" y="314573"/>
                    <a:pt x="1822108" y="314573"/>
                  </a:cubicBezTo>
                  <a:lnTo>
                    <a:pt x="115160" y="314573"/>
                  </a:lnTo>
                  <a:cubicBezTo>
                    <a:pt x="51559" y="314573"/>
                    <a:pt x="0" y="263014"/>
                    <a:pt x="0" y="199413"/>
                  </a:cubicBezTo>
                  <a:lnTo>
                    <a:pt x="0" y="115160"/>
                  </a:lnTo>
                  <a:cubicBezTo>
                    <a:pt x="0" y="51559"/>
                    <a:pt x="51559" y="0"/>
                    <a:pt x="115160" y="0"/>
                  </a:cubicBezTo>
                  <a:close/>
                </a:path>
              </a:pathLst>
            </a:custGeom>
            <a:solidFill>
              <a:srgbClr val="106861"/>
            </a:solidFill>
            <a:ln cap="rnd">
              <a:noFill/>
              <a:prstDash val="solid"/>
              <a:round/>
            </a:ln>
          </p:spPr>
        </p:sp>
        <p:sp>
          <p:nvSpPr>
            <p:cNvPr name="TextBox 48" id="48"/>
            <p:cNvSpPr txBox="true"/>
            <p:nvPr/>
          </p:nvSpPr>
          <p:spPr>
            <a:xfrm>
              <a:off x="0" y="-28575"/>
              <a:ext cx="1937268" cy="34314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2484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Курсы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14917787" y="-3041985"/>
            <a:ext cx="5578401" cy="5578401"/>
            <a:chOff x="0" y="0"/>
            <a:chExt cx="812800" cy="8128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FDFBFB">
                  <a:alpha val="29804"/>
                </a:srgbClr>
              </a:solidFill>
              <a:prstDash val="solid"/>
              <a:miter/>
            </a:ln>
          </p:spPr>
        </p:sp>
        <p:sp>
          <p:nvSpPr>
            <p:cNvPr name="TextBox 51" id="5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DAGQoXg2qr4</dc:identifier>
  <dcterms:modified xsi:type="dcterms:W3CDTF">2011-08-01T06:04:30Z</dcterms:modified>
  <cp:revision>1</cp:revision>
  <dc:title>КАРАГАНДИНСКИЙ ЦЕНТР СОЦИАЛЬНОЙ АДАПТАЦИИ ЛИЦ С ИНВАЛИДНОСТЬЮ «TEN QOGAM»</dc:title>
</cp:coreProperties>
</file>