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4"/>
  </p:notesMasterIdLst>
  <p:sldIdLst>
    <p:sldId id="334" r:id="rId2"/>
    <p:sldId id="337" r:id="rId3"/>
    <p:sldId id="347" r:id="rId4"/>
    <p:sldId id="357" r:id="rId5"/>
    <p:sldId id="345" r:id="rId6"/>
    <p:sldId id="381" r:id="rId7"/>
    <p:sldId id="383" r:id="rId8"/>
    <p:sldId id="359" r:id="rId9"/>
    <p:sldId id="360" r:id="rId10"/>
    <p:sldId id="361" r:id="rId11"/>
    <p:sldId id="362" r:id="rId12"/>
    <p:sldId id="382" r:id="rId13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1C4096"/>
    <a:srgbClr val="3761A1"/>
    <a:srgbClr val="002060"/>
    <a:srgbClr val="5B9BD5"/>
    <a:srgbClr val="DAE3F3"/>
    <a:srgbClr val="303760"/>
    <a:srgbClr val="E2F0D9"/>
    <a:srgbClr val="1F497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2691" autoAdjust="0"/>
  </p:normalViewPr>
  <p:slideViewPr>
    <p:cSldViewPr snapToGrid="0">
      <p:cViewPr>
        <p:scale>
          <a:sx n="58" d="100"/>
          <a:sy n="58" d="100"/>
        </p:scale>
        <p:origin x="-1541" y="-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63DBA-B9E0-43E2-A86D-993F2E13500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F524E7-784D-4EB7-B6DF-D3FCE62BFAB0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>
              <a:solidFill>
                <a:schemeClr val="bg1"/>
              </a:solidFill>
            </a:rPr>
            <a:t>Расширение мощности инфраструктуры СЭЗ «Сарыарка»</a:t>
          </a:r>
          <a:endParaRPr lang="ru-RU" dirty="0"/>
        </a:p>
      </dgm:t>
    </dgm:pt>
    <dgm:pt modelId="{44B400B6-5377-442E-AA32-EA11ACFA5A5C}" type="parTrans" cxnId="{8BE1F9D7-F53B-4550-A2D0-9CB3D07D5FEB}">
      <dgm:prSet/>
      <dgm:spPr/>
      <dgm:t>
        <a:bodyPr/>
        <a:lstStyle/>
        <a:p>
          <a:endParaRPr lang="ru-RU"/>
        </a:p>
      </dgm:t>
    </dgm:pt>
    <dgm:pt modelId="{A6AADBAC-03A8-4113-938E-76F63321D1F9}" type="sibTrans" cxnId="{8BE1F9D7-F53B-4550-A2D0-9CB3D07D5FEB}">
      <dgm:prSet/>
      <dgm:spPr/>
      <dgm:t>
        <a:bodyPr/>
        <a:lstStyle/>
        <a:p>
          <a:endParaRPr lang="ru-RU"/>
        </a:p>
      </dgm:t>
    </dgm:pt>
    <dgm:pt modelId="{8BDD5A10-E440-4C52-951F-A5F4B0B6C2A9}">
      <dgm:prSet phldrT="[Текст]"/>
      <dgm:spPr/>
      <dgm:t>
        <a:bodyPr/>
        <a:lstStyle/>
        <a:p>
          <a:r>
            <a:rPr lang="ru-RU" dirty="0"/>
            <a:t>строительство новой ветки электроснабжения и увеличение мощности ПС до 770 МВт </a:t>
          </a:r>
          <a:r>
            <a:rPr lang="ru-RU" i="1" dirty="0"/>
            <a:t>(</a:t>
          </a:r>
          <a:r>
            <a:rPr lang="en-US" i="1" dirty="0"/>
            <a:t>~</a:t>
          </a:r>
          <a:r>
            <a:rPr lang="ru-RU" i="1" dirty="0"/>
            <a:t>1,2 млрд тенге)</a:t>
          </a:r>
          <a:r>
            <a:rPr lang="ru-RU" dirty="0"/>
            <a:t>;</a:t>
          </a:r>
        </a:p>
      </dgm:t>
    </dgm:pt>
    <dgm:pt modelId="{0C8CCF8A-5362-4223-9B30-6B7962BC8416}" type="parTrans" cxnId="{FE740D7B-17C1-409A-9FD5-32EE8CE279D7}">
      <dgm:prSet/>
      <dgm:spPr/>
      <dgm:t>
        <a:bodyPr/>
        <a:lstStyle/>
        <a:p>
          <a:endParaRPr lang="ru-RU"/>
        </a:p>
      </dgm:t>
    </dgm:pt>
    <dgm:pt modelId="{E8BE6651-4054-472A-AD59-16CF6442D660}" type="sibTrans" cxnId="{FE740D7B-17C1-409A-9FD5-32EE8CE279D7}">
      <dgm:prSet/>
      <dgm:spPr/>
      <dgm:t>
        <a:bodyPr/>
        <a:lstStyle/>
        <a:p>
          <a:endParaRPr lang="ru-RU"/>
        </a:p>
      </dgm:t>
    </dgm:pt>
    <dgm:pt modelId="{2796D9D1-417B-42E0-BD2D-DB4AC2932C84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Создание </a:t>
          </a:r>
          <a:r>
            <a:rPr lang="ru-RU" b="1" dirty="0" err="1">
              <a:solidFill>
                <a:schemeClr val="bg1"/>
              </a:solidFill>
            </a:rPr>
            <a:t>аэрокарго</a:t>
          </a:r>
          <a:r>
            <a:rPr lang="ru-RU" b="1" dirty="0">
              <a:solidFill>
                <a:schemeClr val="bg1"/>
              </a:solidFill>
            </a:rPr>
            <a:t> </a:t>
          </a:r>
          <a:r>
            <a:rPr lang="ru-RU" b="1" dirty="0" err="1">
              <a:solidFill>
                <a:schemeClr val="bg1"/>
              </a:solidFill>
            </a:rPr>
            <a:t>хаба</a:t>
          </a:r>
          <a:r>
            <a:rPr lang="ru-RU" b="1" dirty="0">
              <a:solidFill>
                <a:schemeClr val="bg1"/>
              </a:solidFill>
            </a:rPr>
            <a:t> в г. Караганды</a:t>
          </a:r>
          <a:endParaRPr lang="ru-RU" dirty="0"/>
        </a:p>
      </dgm:t>
    </dgm:pt>
    <dgm:pt modelId="{FBA4D4AE-38E4-4096-B885-A2F2999F5B04}" type="parTrans" cxnId="{5339D368-B0C9-4E98-8112-7DF5E4000B69}">
      <dgm:prSet/>
      <dgm:spPr/>
      <dgm:t>
        <a:bodyPr/>
        <a:lstStyle/>
        <a:p>
          <a:endParaRPr lang="ru-RU"/>
        </a:p>
      </dgm:t>
    </dgm:pt>
    <dgm:pt modelId="{771B96E9-37BD-4BA9-9A8E-AFD5B9A65794}" type="sibTrans" cxnId="{5339D368-B0C9-4E98-8112-7DF5E4000B69}">
      <dgm:prSet/>
      <dgm:spPr/>
      <dgm:t>
        <a:bodyPr/>
        <a:lstStyle/>
        <a:p>
          <a:endParaRPr lang="ru-RU"/>
        </a:p>
      </dgm:t>
    </dgm:pt>
    <dgm:pt modelId="{DB06071D-3AEF-43AD-BB01-C7BBDC609A02}">
      <dgm:prSet phldrT="[Текст]"/>
      <dgm:spPr/>
      <dgm:t>
        <a:bodyPr/>
        <a:lstStyle/>
        <a:p>
          <a:r>
            <a:rPr lang="ru-RU" dirty="0"/>
            <a:t>расширение территории </a:t>
          </a:r>
          <a:r>
            <a:rPr lang="ru-RU" dirty="0" err="1"/>
            <a:t>субзоны</a:t>
          </a:r>
          <a:r>
            <a:rPr lang="ru-RU" dirty="0"/>
            <a:t> аэропорта до 683,55 га </a:t>
          </a:r>
          <a:r>
            <a:rPr lang="ru-RU" i="1" dirty="0"/>
            <a:t>(увеличение на 371 га)</a:t>
          </a:r>
          <a:r>
            <a:rPr lang="ru-RU" dirty="0"/>
            <a:t>;</a:t>
          </a:r>
        </a:p>
      </dgm:t>
    </dgm:pt>
    <dgm:pt modelId="{789F02A8-4333-4C8E-8BC6-66DF19E713A4}" type="parTrans" cxnId="{9AB8BB2A-5B7C-4B72-ACFD-8F90E6BE62C0}">
      <dgm:prSet/>
      <dgm:spPr/>
      <dgm:t>
        <a:bodyPr/>
        <a:lstStyle/>
        <a:p>
          <a:endParaRPr lang="ru-RU"/>
        </a:p>
      </dgm:t>
    </dgm:pt>
    <dgm:pt modelId="{7FC06BEC-5D72-432D-98B8-A9472F381491}" type="sibTrans" cxnId="{9AB8BB2A-5B7C-4B72-ACFD-8F90E6BE62C0}">
      <dgm:prSet/>
      <dgm:spPr/>
      <dgm:t>
        <a:bodyPr/>
        <a:lstStyle/>
        <a:p>
          <a:endParaRPr lang="ru-RU"/>
        </a:p>
      </dgm:t>
    </dgm:pt>
    <dgm:pt modelId="{1F8AE9A9-E4BB-4CA0-9BF9-4BFC7BA7913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Привлечение инвесторов к реализации проектов на территории СЭЗ в рамках осуществления вспомогательной и непрофильной деятельности:</a:t>
          </a:r>
          <a:endParaRPr lang="ru-RU" dirty="0">
            <a:solidFill>
              <a:schemeClr val="bg1"/>
            </a:solidFill>
          </a:endParaRPr>
        </a:p>
      </dgm:t>
    </dgm:pt>
    <dgm:pt modelId="{00DBA4AA-D1F9-41FC-B2EE-FF96ED6B5393}" type="parTrans" cxnId="{9D7C8DB5-1769-4C8A-882A-8F4A6BF91A47}">
      <dgm:prSet/>
      <dgm:spPr/>
      <dgm:t>
        <a:bodyPr/>
        <a:lstStyle/>
        <a:p>
          <a:endParaRPr lang="ru-RU"/>
        </a:p>
      </dgm:t>
    </dgm:pt>
    <dgm:pt modelId="{7E0306B6-0776-468F-9220-DADEBEDA7D94}" type="sibTrans" cxnId="{9D7C8DB5-1769-4C8A-882A-8F4A6BF91A47}">
      <dgm:prSet/>
      <dgm:spPr/>
      <dgm:t>
        <a:bodyPr/>
        <a:lstStyle/>
        <a:p>
          <a:endParaRPr lang="ru-RU"/>
        </a:p>
      </dgm:t>
    </dgm:pt>
    <dgm:pt modelId="{25C27E2D-E168-4205-BEAE-9F29249B6DE8}">
      <dgm:prSet phldrT="[Текст]"/>
      <dgm:spPr/>
      <dgm:t>
        <a:bodyPr/>
        <a:lstStyle/>
        <a:p>
          <a:r>
            <a:rPr lang="ru-RU" dirty="0"/>
            <a:t>строительство объектов социальной инфраструктуры </a:t>
          </a:r>
          <a:r>
            <a:rPr lang="ru-RU" i="1" dirty="0"/>
            <a:t>(объекты образования, здравоохранения, спорта, культуры, торговли и т.д.)</a:t>
          </a:r>
          <a:r>
            <a:rPr lang="ru-RU" dirty="0"/>
            <a:t>;</a:t>
          </a:r>
        </a:p>
      </dgm:t>
    </dgm:pt>
    <dgm:pt modelId="{FAE15639-3C43-451B-95A4-B9C81E8D40D4}" type="parTrans" cxnId="{C2403FE5-AD74-49D5-8DF2-3F021AB131B5}">
      <dgm:prSet/>
      <dgm:spPr/>
      <dgm:t>
        <a:bodyPr/>
        <a:lstStyle/>
        <a:p>
          <a:endParaRPr lang="ru-RU"/>
        </a:p>
      </dgm:t>
    </dgm:pt>
    <dgm:pt modelId="{2C430B72-EFC0-43D7-959F-67B100B6F717}" type="sibTrans" cxnId="{C2403FE5-AD74-49D5-8DF2-3F021AB131B5}">
      <dgm:prSet/>
      <dgm:spPr/>
      <dgm:t>
        <a:bodyPr/>
        <a:lstStyle/>
        <a:p>
          <a:endParaRPr lang="ru-RU"/>
        </a:p>
      </dgm:t>
    </dgm:pt>
    <dgm:pt modelId="{3BAD6EB9-7E15-418F-9D59-2F7BCBE5BF23}">
      <dgm:prSet/>
      <dgm:spPr/>
      <dgm:t>
        <a:bodyPr/>
        <a:lstStyle/>
        <a:p>
          <a:r>
            <a:rPr lang="ru-RU" dirty="0"/>
            <a:t>завершение строительства железнодорожных путей </a:t>
          </a:r>
          <a:r>
            <a:rPr lang="ru-RU" i="1" dirty="0"/>
            <a:t>(</a:t>
          </a:r>
          <a:r>
            <a:rPr lang="en-US" i="1" dirty="0"/>
            <a:t>~ </a:t>
          </a:r>
          <a:r>
            <a:rPr lang="ru-RU" i="1" dirty="0"/>
            <a:t>900 млн тенге)</a:t>
          </a:r>
          <a:r>
            <a:rPr lang="ru-RU" dirty="0"/>
            <a:t>;</a:t>
          </a:r>
          <a:endParaRPr lang="ru-RU" i="1" dirty="0"/>
        </a:p>
      </dgm:t>
    </dgm:pt>
    <dgm:pt modelId="{949D7AB3-BF9F-40C8-A112-5A3E8C187EFF}" type="parTrans" cxnId="{843FA762-BA6E-476B-9D98-D5ACA597524B}">
      <dgm:prSet/>
      <dgm:spPr/>
      <dgm:t>
        <a:bodyPr/>
        <a:lstStyle/>
        <a:p>
          <a:endParaRPr lang="ru-RU"/>
        </a:p>
      </dgm:t>
    </dgm:pt>
    <dgm:pt modelId="{8FD7065F-1026-4196-AB70-FCBB5470F430}" type="sibTrans" cxnId="{843FA762-BA6E-476B-9D98-D5ACA597524B}">
      <dgm:prSet/>
      <dgm:spPr/>
      <dgm:t>
        <a:bodyPr/>
        <a:lstStyle/>
        <a:p>
          <a:endParaRPr lang="ru-RU"/>
        </a:p>
      </dgm:t>
    </dgm:pt>
    <dgm:pt modelId="{56367B00-02F8-4C31-A8CB-9A313C71A5CD}">
      <dgm:prSet/>
      <dgm:spPr/>
      <dgm:t>
        <a:bodyPr/>
        <a:lstStyle/>
        <a:p>
          <a:r>
            <a:rPr lang="ru-RU" dirty="0"/>
            <a:t>проведение реконструкции систем водоснабжения, водоотведения и канализации </a:t>
          </a:r>
          <a:r>
            <a:rPr lang="ru-RU" i="1" dirty="0"/>
            <a:t>(</a:t>
          </a:r>
          <a:r>
            <a:rPr lang="en-US" i="1" dirty="0"/>
            <a:t>~</a:t>
          </a:r>
          <a:r>
            <a:rPr lang="ru-RU" i="1" dirty="0"/>
            <a:t>700 млн тенге)</a:t>
          </a:r>
          <a:r>
            <a:rPr lang="ru-RU" dirty="0"/>
            <a:t>.</a:t>
          </a:r>
        </a:p>
      </dgm:t>
    </dgm:pt>
    <dgm:pt modelId="{8EAA42C1-408B-46A4-83E9-5C8D14B7AD89}" type="parTrans" cxnId="{78F82638-3CC2-4D20-886E-8016D0508040}">
      <dgm:prSet/>
      <dgm:spPr/>
      <dgm:t>
        <a:bodyPr/>
        <a:lstStyle/>
        <a:p>
          <a:endParaRPr lang="ru-RU"/>
        </a:p>
      </dgm:t>
    </dgm:pt>
    <dgm:pt modelId="{959A0689-09FE-49DA-AF59-DD763162130C}" type="sibTrans" cxnId="{78F82638-3CC2-4D20-886E-8016D0508040}">
      <dgm:prSet/>
      <dgm:spPr/>
      <dgm:t>
        <a:bodyPr/>
        <a:lstStyle/>
        <a:p>
          <a:endParaRPr lang="ru-RU"/>
        </a:p>
      </dgm:t>
    </dgm:pt>
    <dgm:pt modelId="{02402C10-A38A-4C89-B74F-667D40E17D82}">
      <dgm:prSet/>
      <dgm:spPr/>
      <dgm:t>
        <a:bodyPr/>
        <a:lstStyle/>
        <a:p>
          <a:r>
            <a:rPr lang="ru-RU"/>
            <a:t>привлечение инвесторов </a:t>
          </a:r>
          <a:r>
            <a:rPr lang="ru-RU" i="1"/>
            <a:t>(крупных транспортно-логистических компаний)</a:t>
          </a:r>
          <a:r>
            <a:rPr lang="ru-RU"/>
            <a:t>;</a:t>
          </a:r>
          <a:endParaRPr lang="ru-RU" dirty="0"/>
        </a:p>
      </dgm:t>
    </dgm:pt>
    <dgm:pt modelId="{30A4808E-065E-4DE2-BDFC-2965AEA01C53}" type="parTrans" cxnId="{0C442FB4-885D-4E94-80F1-904E87DC25C7}">
      <dgm:prSet/>
      <dgm:spPr/>
      <dgm:t>
        <a:bodyPr/>
        <a:lstStyle/>
        <a:p>
          <a:endParaRPr lang="ru-RU"/>
        </a:p>
      </dgm:t>
    </dgm:pt>
    <dgm:pt modelId="{70649149-8C35-4AED-9E5D-20B439A377B0}" type="sibTrans" cxnId="{0C442FB4-885D-4E94-80F1-904E87DC25C7}">
      <dgm:prSet/>
      <dgm:spPr/>
      <dgm:t>
        <a:bodyPr/>
        <a:lstStyle/>
        <a:p>
          <a:endParaRPr lang="ru-RU"/>
        </a:p>
      </dgm:t>
    </dgm:pt>
    <dgm:pt modelId="{EFD26CF3-956A-419F-BC6A-CDAD69CDAD64}">
      <dgm:prSet/>
      <dgm:spPr/>
      <dgm:t>
        <a:bodyPr/>
        <a:lstStyle/>
        <a:p>
          <a:r>
            <a:rPr lang="ru-RU" dirty="0"/>
            <a:t>строительство подводящей ИКИ </a:t>
          </a:r>
          <a:r>
            <a:rPr lang="ru-RU" i="1" dirty="0"/>
            <a:t>(электро-, водо-, газоснабжение, ж/д и авто дороги)</a:t>
          </a:r>
          <a:r>
            <a:rPr lang="ru-RU" dirty="0"/>
            <a:t>.</a:t>
          </a:r>
        </a:p>
      </dgm:t>
    </dgm:pt>
    <dgm:pt modelId="{4DF75BB3-5DF4-4051-8D60-56B3407035B1}" type="parTrans" cxnId="{5B4D24CA-8F5C-4A41-B3AD-F3B0382B4370}">
      <dgm:prSet/>
      <dgm:spPr/>
      <dgm:t>
        <a:bodyPr/>
        <a:lstStyle/>
        <a:p>
          <a:endParaRPr lang="ru-RU"/>
        </a:p>
      </dgm:t>
    </dgm:pt>
    <dgm:pt modelId="{511EAE98-BFFD-41C0-8BF7-257E19DB8D4F}" type="sibTrans" cxnId="{5B4D24CA-8F5C-4A41-B3AD-F3B0382B4370}">
      <dgm:prSet/>
      <dgm:spPr/>
      <dgm:t>
        <a:bodyPr/>
        <a:lstStyle/>
        <a:p>
          <a:endParaRPr lang="ru-RU"/>
        </a:p>
      </dgm:t>
    </dgm:pt>
    <dgm:pt modelId="{82DBE1C9-FD0A-4625-A4CF-9A8090BD3E0C}">
      <dgm:prSet/>
      <dgm:spPr/>
      <dgm:t>
        <a:bodyPr/>
        <a:lstStyle/>
        <a:p>
          <a:r>
            <a:rPr lang="ru-RU" dirty="0"/>
            <a:t>создание вспомогательных производств </a:t>
          </a:r>
          <a:r>
            <a:rPr lang="ru-RU" i="1" dirty="0"/>
            <a:t>(перечень вспомогательных производств определяется участниками)</a:t>
          </a:r>
          <a:r>
            <a:rPr lang="ru-RU" dirty="0"/>
            <a:t>;</a:t>
          </a:r>
        </a:p>
      </dgm:t>
    </dgm:pt>
    <dgm:pt modelId="{41D807EB-1917-47A8-AED7-EE90E29D2A68}" type="parTrans" cxnId="{221E3E1A-F671-4BE1-AE46-55ACAA1CFADE}">
      <dgm:prSet/>
      <dgm:spPr/>
      <dgm:t>
        <a:bodyPr/>
        <a:lstStyle/>
        <a:p>
          <a:endParaRPr lang="ru-RU"/>
        </a:p>
      </dgm:t>
    </dgm:pt>
    <dgm:pt modelId="{E2078DBA-91CD-4994-81E8-73EB1732DA33}" type="sibTrans" cxnId="{221E3E1A-F671-4BE1-AE46-55ACAA1CFADE}">
      <dgm:prSet/>
      <dgm:spPr/>
      <dgm:t>
        <a:bodyPr/>
        <a:lstStyle/>
        <a:p>
          <a:endParaRPr lang="ru-RU"/>
        </a:p>
      </dgm:t>
    </dgm:pt>
    <dgm:pt modelId="{5196756E-B704-4C10-A835-CEF5B8B60854}" type="pres">
      <dgm:prSet presAssocID="{A3563DBA-B9E0-43E2-A86D-993F2E135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6B5410-E3ED-40EA-BC63-70EAFF67DD9E}" type="pres">
      <dgm:prSet presAssocID="{AFF524E7-784D-4EB7-B6DF-D3FCE62BFAB0}" presName="composite" presStyleCnt="0"/>
      <dgm:spPr/>
    </dgm:pt>
    <dgm:pt modelId="{7251A7A8-E5B0-487E-A9FF-47D7E125AC94}" type="pres">
      <dgm:prSet presAssocID="{AFF524E7-784D-4EB7-B6DF-D3FCE62BFAB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3E73D-5AE8-4833-8EF2-D4BEF1F4182B}" type="pres">
      <dgm:prSet presAssocID="{AFF524E7-784D-4EB7-B6DF-D3FCE62BFAB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F94EF-6678-49C4-84A5-5A5C9CF39127}" type="pres">
      <dgm:prSet presAssocID="{A6AADBAC-03A8-4113-938E-76F63321D1F9}" presName="space" presStyleCnt="0"/>
      <dgm:spPr/>
    </dgm:pt>
    <dgm:pt modelId="{EB3A9D62-11CF-42A2-895A-398152A85086}" type="pres">
      <dgm:prSet presAssocID="{2796D9D1-417B-42E0-BD2D-DB4AC2932C84}" presName="composite" presStyleCnt="0"/>
      <dgm:spPr/>
    </dgm:pt>
    <dgm:pt modelId="{36E60917-EF9D-48DD-9C79-8D790CAABBE7}" type="pres">
      <dgm:prSet presAssocID="{2796D9D1-417B-42E0-BD2D-DB4AC2932C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2F0B8-3531-4255-BE35-0D035EDC8BF8}" type="pres">
      <dgm:prSet presAssocID="{2796D9D1-417B-42E0-BD2D-DB4AC2932C8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6C14E-8056-46E6-AFBE-F57FEC59ED17}" type="pres">
      <dgm:prSet presAssocID="{771B96E9-37BD-4BA9-9A8E-AFD5B9A65794}" presName="space" presStyleCnt="0"/>
      <dgm:spPr/>
    </dgm:pt>
    <dgm:pt modelId="{559A9FDF-C6DF-4A86-9FA3-2790CE246029}" type="pres">
      <dgm:prSet presAssocID="{1F8AE9A9-E4BB-4CA0-9BF9-4BFC7BA79139}" presName="composite" presStyleCnt="0"/>
      <dgm:spPr/>
    </dgm:pt>
    <dgm:pt modelId="{BFDDEE01-BE34-459B-AAFF-8DC5F11B868B}" type="pres">
      <dgm:prSet presAssocID="{1F8AE9A9-E4BB-4CA0-9BF9-4BFC7BA791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1AEC5-2614-43A2-BE79-099B00892E44}" type="pres">
      <dgm:prSet presAssocID="{1F8AE9A9-E4BB-4CA0-9BF9-4BFC7BA7913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A2A58-E184-4988-9C5A-59BF39EC066B}" type="presOf" srcId="{AFF524E7-784D-4EB7-B6DF-D3FCE62BFAB0}" destId="{7251A7A8-E5B0-487E-A9FF-47D7E125AC94}" srcOrd="0" destOrd="0" presId="urn:microsoft.com/office/officeart/2005/8/layout/hList1"/>
    <dgm:cxn modelId="{0C442FB4-885D-4E94-80F1-904E87DC25C7}" srcId="{2796D9D1-417B-42E0-BD2D-DB4AC2932C84}" destId="{02402C10-A38A-4C89-B74F-667D40E17D82}" srcOrd="1" destOrd="0" parTransId="{30A4808E-065E-4DE2-BDFC-2965AEA01C53}" sibTransId="{70649149-8C35-4AED-9E5D-20B439A377B0}"/>
    <dgm:cxn modelId="{221E3E1A-F671-4BE1-AE46-55ACAA1CFADE}" srcId="{1F8AE9A9-E4BB-4CA0-9BF9-4BFC7BA79139}" destId="{82DBE1C9-FD0A-4625-A4CF-9A8090BD3E0C}" srcOrd="1" destOrd="0" parTransId="{41D807EB-1917-47A8-AED7-EE90E29D2A68}" sibTransId="{E2078DBA-91CD-4994-81E8-73EB1732DA33}"/>
    <dgm:cxn modelId="{C2403FE5-AD74-49D5-8DF2-3F021AB131B5}" srcId="{1F8AE9A9-E4BB-4CA0-9BF9-4BFC7BA79139}" destId="{25C27E2D-E168-4205-BEAE-9F29249B6DE8}" srcOrd="0" destOrd="0" parTransId="{FAE15639-3C43-451B-95A4-B9C81E8D40D4}" sibTransId="{2C430B72-EFC0-43D7-959F-67B100B6F717}"/>
    <dgm:cxn modelId="{5B4D24CA-8F5C-4A41-B3AD-F3B0382B4370}" srcId="{2796D9D1-417B-42E0-BD2D-DB4AC2932C84}" destId="{EFD26CF3-956A-419F-BC6A-CDAD69CDAD64}" srcOrd="2" destOrd="0" parTransId="{4DF75BB3-5DF4-4051-8D60-56B3407035B1}" sibTransId="{511EAE98-BFFD-41C0-8BF7-257E19DB8D4F}"/>
    <dgm:cxn modelId="{78F82638-3CC2-4D20-886E-8016D0508040}" srcId="{AFF524E7-784D-4EB7-B6DF-D3FCE62BFAB0}" destId="{56367B00-02F8-4C31-A8CB-9A313C71A5CD}" srcOrd="2" destOrd="0" parTransId="{8EAA42C1-408B-46A4-83E9-5C8D14B7AD89}" sibTransId="{959A0689-09FE-49DA-AF59-DD763162130C}"/>
    <dgm:cxn modelId="{C84345EE-8C5B-4F9D-8AFF-928F44EA7874}" type="presOf" srcId="{56367B00-02F8-4C31-A8CB-9A313C71A5CD}" destId="{B223E73D-5AE8-4833-8EF2-D4BEF1F4182B}" srcOrd="0" destOrd="2" presId="urn:microsoft.com/office/officeart/2005/8/layout/hList1"/>
    <dgm:cxn modelId="{9A196D79-2F06-460A-9B24-F6E2D457A13F}" type="presOf" srcId="{25C27E2D-E168-4205-BEAE-9F29249B6DE8}" destId="{E9F1AEC5-2614-43A2-BE79-099B00892E44}" srcOrd="0" destOrd="0" presId="urn:microsoft.com/office/officeart/2005/8/layout/hList1"/>
    <dgm:cxn modelId="{8FF53C01-A0CA-444A-B48B-768414A1488B}" type="presOf" srcId="{3BAD6EB9-7E15-418F-9D59-2F7BCBE5BF23}" destId="{B223E73D-5AE8-4833-8EF2-D4BEF1F4182B}" srcOrd="0" destOrd="1" presId="urn:microsoft.com/office/officeart/2005/8/layout/hList1"/>
    <dgm:cxn modelId="{5339D368-B0C9-4E98-8112-7DF5E4000B69}" srcId="{A3563DBA-B9E0-43E2-A86D-993F2E13500A}" destId="{2796D9D1-417B-42E0-BD2D-DB4AC2932C84}" srcOrd="1" destOrd="0" parTransId="{FBA4D4AE-38E4-4096-B885-A2F2999F5B04}" sibTransId="{771B96E9-37BD-4BA9-9A8E-AFD5B9A65794}"/>
    <dgm:cxn modelId="{8BE1F9D7-F53B-4550-A2D0-9CB3D07D5FEB}" srcId="{A3563DBA-B9E0-43E2-A86D-993F2E13500A}" destId="{AFF524E7-784D-4EB7-B6DF-D3FCE62BFAB0}" srcOrd="0" destOrd="0" parTransId="{44B400B6-5377-442E-AA32-EA11ACFA5A5C}" sibTransId="{A6AADBAC-03A8-4113-938E-76F63321D1F9}"/>
    <dgm:cxn modelId="{CD0DB57C-944D-4667-8B23-D33D3727F996}" type="presOf" srcId="{EFD26CF3-956A-419F-BC6A-CDAD69CDAD64}" destId="{9E12F0B8-3531-4255-BE35-0D035EDC8BF8}" srcOrd="0" destOrd="2" presId="urn:microsoft.com/office/officeart/2005/8/layout/hList1"/>
    <dgm:cxn modelId="{7F395279-4880-41C9-943B-02A0A20C8C62}" type="presOf" srcId="{1F8AE9A9-E4BB-4CA0-9BF9-4BFC7BA79139}" destId="{BFDDEE01-BE34-459B-AAFF-8DC5F11B868B}" srcOrd="0" destOrd="0" presId="urn:microsoft.com/office/officeart/2005/8/layout/hList1"/>
    <dgm:cxn modelId="{70358C5B-48B2-4836-AECD-FB38A9B2909D}" type="presOf" srcId="{DB06071D-3AEF-43AD-BB01-C7BBDC609A02}" destId="{9E12F0B8-3531-4255-BE35-0D035EDC8BF8}" srcOrd="0" destOrd="0" presId="urn:microsoft.com/office/officeart/2005/8/layout/hList1"/>
    <dgm:cxn modelId="{9AB8BB2A-5B7C-4B72-ACFD-8F90E6BE62C0}" srcId="{2796D9D1-417B-42E0-BD2D-DB4AC2932C84}" destId="{DB06071D-3AEF-43AD-BB01-C7BBDC609A02}" srcOrd="0" destOrd="0" parTransId="{789F02A8-4333-4C8E-8BC6-66DF19E713A4}" sibTransId="{7FC06BEC-5D72-432D-98B8-A9472F381491}"/>
    <dgm:cxn modelId="{FE740D7B-17C1-409A-9FD5-32EE8CE279D7}" srcId="{AFF524E7-784D-4EB7-B6DF-D3FCE62BFAB0}" destId="{8BDD5A10-E440-4C52-951F-A5F4B0B6C2A9}" srcOrd="0" destOrd="0" parTransId="{0C8CCF8A-5362-4223-9B30-6B7962BC8416}" sibTransId="{E8BE6651-4054-472A-AD59-16CF6442D660}"/>
    <dgm:cxn modelId="{72A97FB4-6F10-452B-BACB-64B607E281D7}" type="presOf" srcId="{82DBE1C9-FD0A-4625-A4CF-9A8090BD3E0C}" destId="{E9F1AEC5-2614-43A2-BE79-099B00892E44}" srcOrd="0" destOrd="1" presId="urn:microsoft.com/office/officeart/2005/8/layout/hList1"/>
    <dgm:cxn modelId="{843FA762-BA6E-476B-9D98-D5ACA597524B}" srcId="{AFF524E7-784D-4EB7-B6DF-D3FCE62BFAB0}" destId="{3BAD6EB9-7E15-418F-9D59-2F7BCBE5BF23}" srcOrd="1" destOrd="0" parTransId="{949D7AB3-BF9F-40C8-A112-5A3E8C187EFF}" sibTransId="{8FD7065F-1026-4196-AB70-FCBB5470F430}"/>
    <dgm:cxn modelId="{770F533E-CDAB-4F9C-9F11-3E0BDF3D3E00}" type="presOf" srcId="{A3563DBA-B9E0-43E2-A86D-993F2E13500A}" destId="{5196756E-B704-4C10-A835-CEF5B8B60854}" srcOrd="0" destOrd="0" presId="urn:microsoft.com/office/officeart/2005/8/layout/hList1"/>
    <dgm:cxn modelId="{17CF66C6-E135-4A50-AEC5-814745A9507D}" type="presOf" srcId="{2796D9D1-417B-42E0-BD2D-DB4AC2932C84}" destId="{36E60917-EF9D-48DD-9C79-8D790CAABBE7}" srcOrd="0" destOrd="0" presId="urn:microsoft.com/office/officeart/2005/8/layout/hList1"/>
    <dgm:cxn modelId="{A9871244-8A65-45F6-90D1-2B56952EEBE3}" type="presOf" srcId="{8BDD5A10-E440-4C52-951F-A5F4B0B6C2A9}" destId="{B223E73D-5AE8-4833-8EF2-D4BEF1F4182B}" srcOrd="0" destOrd="0" presId="urn:microsoft.com/office/officeart/2005/8/layout/hList1"/>
    <dgm:cxn modelId="{CE9ECAD6-9CF1-4717-9D52-9ED7B2B0FA4D}" type="presOf" srcId="{02402C10-A38A-4C89-B74F-667D40E17D82}" destId="{9E12F0B8-3531-4255-BE35-0D035EDC8BF8}" srcOrd="0" destOrd="1" presId="urn:microsoft.com/office/officeart/2005/8/layout/hList1"/>
    <dgm:cxn modelId="{9D7C8DB5-1769-4C8A-882A-8F4A6BF91A47}" srcId="{A3563DBA-B9E0-43E2-A86D-993F2E13500A}" destId="{1F8AE9A9-E4BB-4CA0-9BF9-4BFC7BA79139}" srcOrd="2" destOrd="0" parTransId="{00DBA4AA-D1F9-41FC-B2EE-FF96ED6B5393}" sibTransId="{7E0306B6-0776-468F-9220-DADEBEDA7D94}"/>
    <dgm:cxn modelId="{E2B23343-63A2-4BA7-B1AF-15B1BF204770}" type="presParOf" srcId="{5196756E-B704-4C10-A835-CEF5B8B60854}" destId="{276B5410-E3ED-40EA-BC63-70EAFF67DD9E}" srcOrd="0" destOrd="0" presId="urn:microsoft.com/office/officeart/2005/8/layout/hList1"/>
    <dgm:cxn modelId="{D48ED575-00AF-4D81-9616-F7C4BFBF05D1}" type="presParOf" srcId="{276B5410-E3ED-40EA-BC63-70EAFF67DD9E}" destId="{7251A7A8-E5B0-487E-A9FF-47D7E125AC94}" srcOrd="0" destOrd="0" presId="urn:microsoft.com/office/officeart/2005/8/layout/hList1"/>
    <dgm:cxn modelId="{10017189-DE24-4AB2-8E07-7E40AE866A02}" type="presParOf" srcId="{276B5410-E3ED-40EA-BC63-70EAFF67DD9E}" destId="{B223E73D-5AE8-4833-8EF2-D4BEF1F4182B}" srcOrd="1" destOrd="0" presId="urn:microsoft.com/office/officeart/2005/8/layout/hList1"/>
    <dgm:cxn modelId="{F743D687-C489-4934-804A-CCEEF6A4FF0D}" type="presParOf" srcId="{5196756E-B704-4C10-A835-CEF5B8B60854}" destId="{AEAF94EF-6678-49C4-84A5-5A5C9CF39127}" srcOrd="1" destOrd="0" presId="urn:microsoft.com/office/officeart/2005/8/layout/hList1"/>
    <dgm:cxn modelId="{22F8D424-CF1A-42C8-80EB-89D681EEC7C4}" type="presParOf" srcId="{5196756E-B704-4C10-A835-CEF5B8B60854}" destId="{EB3A9D62-11CF-42A2-895A-398152A85086}" srcOrd="2" destOrd="0" presId="urn:microsoft.com/office/officeart/2005/8/layout/hList1"/>
    <dgm:cxn modelId="{93403BB6-47CF-4F79-A081-439F77A461A7}" type="presParOf" srcId="{EB3A9D62-11CF-42A2-895A-398152A85086}" destId="{36E60917-EF9D-48DD-9C79-8D790CAABBE7}" srcOrd="0" destOrd="0" presId="urn:microsoft.com/office/officeart/2005/8/layout/hList1"/>
    <dgm:cxn modelId="{999585C3-B5FB-468B-B94E-8952672BDA71}" type="presParOf" srcId="{EB3A9D62-11CF-42A2-895A-398152A85086}" destId="{9E12F0B8-3531-4255-BE35-0D035EDC8BF8}" srcOrd="1" destOrd="0" presId="urn:microsoft.com/office/officeart/2005/8/layout/hList1"/>
    <dgm:cxn modelId="{AC1A7697-7173-4367-A162-0F681081E240}" type="presParOf" srcId="{5196756E-B704-4C10-A835-CEF5B8B60854}" destId="{BF66C14E-8056-46E6-AFBE-F57FEC59ED17}" srcOrd="3" destOrd="0" presId="urn:microsoft.com/office/officeart/2005/8/layout/hList1"/>
    <dgm:cxn modelId="{1B35BD3C-2365-4517-A7CA-BF8F3360CDD4}" type="presParOf" srcId="{5196756E-B704-4C10-A835-CEF5B8B60854}" destId="{559A9FDF-C6DF-4A86-9FA3-2790CE246029}" srcOrd="4" destOrd="0" presId="urn:microsoft.com/office/officeart/2005/8/layout/hList1"/>
    <dgm:cxn modelId="{1F5770E0-032C-45B3-B9AF-BB5DF5ABBC26}" type="presParOf" srcId="{559A9FDF-C6DF-4A86-9FA3-2790CE246029}" destId="{BFDDEE01-BE34-459B-AAFF-8DC5F11B868B}" srcOrd="0" destOrd="0" presId="urn:microsoft.com/office/officeart/2005/8/layout/hList1"/>
    <dgm:cxn modelId="{718D554B-5FD7-4FF6-8233-D30133856022}" type="presParOf" srcId="{559A9FDF-C6DF-4A86-9FA3-2790CE246029}" destId="{E9F1AEC5-2614-43A2-BE79-099B00892E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019BD-0108-4F70-8381-A7553CC07C5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8A3B9F-752E-444A-B768-FC9EF8E1BB3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</dgm:t>
    </dgm:pt>
    <dgm:pt modelId="{617309E9-3D25-4B6B-8123-766707FD3459}" type="parTrans" cxnId="{818372DB-673D-45DE-9A95-9CFDD74E3C9B}">
      <dgm:prSet/>
      <dgm:spPr/>
      <dgm:t>
        <a:bodyPr/>
        <a:lstStyle/>
        <a:p>
          <a:endParaRPr lang="ru-RU"/>
        </a:p>
      </dgm:t>
    </dgm:pt>
    <dgm:pt modelId="{1F324E8F-9FC2-4105-94B4-5002D7EA40F4}" type="sibTrans" cxnId="{818372DB-673D-45DE-9A95-9CFDD74E3C9B}">
      <dgm:prSet/>
      <dgm:spPr/>
      <dgm:t>
        <a:bodyPr/>
        <a:lstStyle/>
        <a:p>
          <a:endParaRPr lang="ru-RU"/>
        </a:p>
      </dgm:t>
    </dgm:pt>
    <dgm:pt modelId="{84E9905A-7553-496F-BAF8-783EFA8B7B67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Передача</a:t>
          </a:r>
          <a:r>
            <a:rPr lang="ru-RU" sz="1100" b="0" i="0" u="none" baseline="0" dirty="0">
              <a:latin typeface="Arial" panose="020B0604020202020204" pitchFamily="34" charset="0"/>
              <a:cs typeface="Arial" panose="020B0604020202020204" pitchFamily="34" charset="0"/>
            </a:rPr>
            <a:t> Караганды Су в доверительное управление в связи с наличием у них квалицированного персонала, повышение зарплаты на требуемых должностях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4B8BF-C1A7-4EA9-9F1C-5A157074D19D}" type="parTrans" cxnId="{582F867D-042A-4877-97C2-84C808E33F21}">
      <dgm:prSet/>
      <dgm:spPr/>
      <dgm:t>
        <a:bodyPr/>
        <a:lstStyle/>
        <a:p>
          <a:endParaRPr lang="ru-RU"/>
        </a:p>
      </dgm:t>
    </dgm:pt>
    <dgm:pt modelId="{D60720D2-835C-412A-A9A7-EBC5BF1BE4DF}" type="sibTrans" cxnId="{582F867D-042A-4877-97C2-84C808E33F21}">
      <dgm:prSet/>
      <dgm:spPr/>
      <dgm:t>
        <a:bodyPr/>
        <a:lstStyle/>
        <a:p>
          <a:endParaRPr lang="ru-RU"/>
        </a:p>
      </dgm:t>
    </dgm:pt>
    <dgm:pt modelId="{E40523CA-C136-4FBE-9564-C57A6F75367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</dgm:t>
    </dgm:pt>
    <dgm:pt modelId="{82124114-1F25-46F4-BAB1-2782B3D473F8}" type="parTrans" cxnId="{B7FEF54A-BDC3-4A0C-9D46-106D09B70445}">
      <dgm:prSet/>
      <dgm:spPr/>
      <dgm:t>
        <a:bodyPr/>
        <a:lstStyle/>
        <a:p>
          <a:endParaRPr lang="ru-RU"/>
        </a:p>
      </dgm:t>
    </dgm:pt>
    <dgm:pt modelId="{1AF92938-2456-45C4-B56A-9324242E73AC}" type="sibTrans" cxnId="{B7FEF54A-BDC3-4A0C-9D46-106D09B70445}">
      <dgm:prSet/>
      <dgm:spPr/>
      <dgm:t>
        <a:bodyPr/>
        <a:lstStyle/>
        <a:p>
          <a:endParaRPr lang="ru-RU"/>
        </a:p>
      </dgm:t>
    </dgm:pt>
    <dgm:pt modelId="{2A1603B9-34B9-46D3-86F2-A53B8E7D8B4D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Для возобновления работы Электрической централизации необходимо осуществлять текущее содержание этих устройств. 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D97DB-91D3-409F-B20A-E4253C766978}" type="parTrans" cxnId="{7F76AB76-59C4-4839-A708-1DF7B4EAA2AC}">
      <dgm:prSet/>
      <dgm:spPr/>
      <dgm:t>
        <a:bodyPr/>
        <a:lstStyle/>
        <a:p>
          <a:endParaRPr lang="ru-RU"/>
        </a:p>
      </dgm:t>
    </dgm:pt>
    <dgm:pt modelId="{D93024F1-8745-4A71-9F4E-80390AD4232E}" type="sibTrans" cxnId="{7F76AB76-59C4-4839-A708-1DF7B4EAA2AC}">
      <dgm:prSet/>
      <dgm:spPr/>
      <dgm:t>
        <a:bodyPr/>
        <a:lstStyle/>
        <a:p>
          <a:endParaRPr lang="ru-RU"/>
        </a:p>
      </dgm:t>
    </dgm:pt>
    <dgm:pt modelId="{CE31E99C-9A64-4C65-8818-FD7722CB726A}">
      <dgm:prSet custT="1"/>
      <dgm:spPr/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Повышение заработной платы не менее чем на 70% с последующей ежегодной индексацией</a:t>
          </a:r>
        </a:p>
      </dgm:t>
    </dgm:pt>
    <dgm:pt modelId="{05FC48FD-FB70-4040-8681-9C7E9C01ABFD}" type="parTrans" cxnId="{FC4C3880-7C1C-40B1-8B78-3961DB46FFE9}">
      <dgm:prSet/>
      <dgm:spPr/>
      <dgm:t>
        <a:bodyPr/>
        <a:lstStyle/>
        <a:p>
          <a:endParaRPr lang="ru-RU"/>
        </a:p>
      </dgm:t>
    </dgm:pt>
    <dgm:pt modelId="{0FD2ADAA-7737-453E-AFEF-ED91863B50C7}" type="sibTrans" cxnId="{FC4C3880-7C1C-40B1-8B78-3961DB46FFE9}">
      <dgm:prSet/>
      <dgm:spPr/>
      <dgm:t>
        <a:bodyPr/>
        <a:lstStyle/>
        <a:p>
          <a:endParaRPr lang="ru-RU"/>
        </a:p>
      </dgm:t>
    </dgm:pt>
    <dgm:pt modelId="{A74669EA-7877-47D4-9F86-51D3128B666E}">
      <dgm:prSet custT="1"/>
      <dgm:spPr/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Прочистили 630м, ведутся работы по прочистке участка 450 м</a:t>
          </a:r>
        </a:p>
      </dgm:t>
    </dgm:pt>
    <dgm:pt modelId="{384582D2-0FA9-474E-AADC-ACF25AAC2598}" type="parTrans" cxnId="{9088195D-2DD2-46E2-B0E0-0A29E5E7B034}">
      <dgm:prSet/>
      <dgm:spPr/>
      <dgm:t>
        <a:bodyPr/>
        <a:lstStyle/>
        <a:p>
          <a:endParaRPr lang="ru-RU"/>
        </a:p>
      </dgm:t>
    </dgm:pt>
    <dgm:pt modelId="{7F1D4175-6DC0-46EB-81EC-EA6B0C1DC58E}" type="sibTrans" cxnId="{9088195D-2DD2-46E2-B0E0-0A29E5E7B034}">
      <dgm:prSet/>
      <dgm:spPr/>
      <dgm:t>
        <a:bodyPr/>
        <a:lstStyle/>
        <a:p>
          <a:endParaRPr lang="ru-RU"/>
        </a:p>
      </dgm:t>
    </dgm:pt>
    <dgm:pt modelId="{3834B5AC-A4B3-4F10-8B28-9773AD867877}">
      <dgm:prSet custT="1"/>
      <dgm:spPr/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Закуп</a:t>
          </a:r>
          <a:r>
            <a:rPr lang="ru-RU" sz="1100" b="0" i="0" u="none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новой запорной арматуры и проведение ремонтных работ силами подрядной организации.</a:t>
          </a:r>
        </a:p>
      </dgm:t>
    </dgm:pt>
    <dgm:pt modelId="{05B5A20E-5E59-428C-9D7F-BB0A740931E7}" type="parTrans" cxnId="{41AC0FAF-4D80-4354-920C-B152189BBBE6}">
      <dgm:prSet/>
      <dgm:spPr/>
      <dgm:t>
        <a:bodyPr/>
        <a:lstStyle/>
        <a:p>
          <a:endParaRPr lang="ru-RU"/>
        </a:p>
      </dgm:t>
    </dgm:pt>
    <dgm:pt modelId="{23948E5B-A7A5-4FFE-88B5-15A160A8E492}" type="sibTrans" cxnId="{41AC0FAF-4D80-4354-920C-B152189BBBE6}">
      <dgm:prSet/>
      <dgm:spPr/>
      <dgm:t>
        <a:bodyPr/>
        <a:lstStyle/>
        <a:p>
          <a:endParaRPr lang="ru-RU"/>
        </a:p>
      </dgm:t>
    </dgm:pt>
    <dgm:pt modelId="{0E713B76-1AF6-4609-95D4-18825D8DD492}">
      <dgm:prSet custT="1"/>
      <dgm:spPr/>
      <dgm:t>
        <a:bodyPr/>
        <a:lstStyle/>
        <a:p>
          <a:pPr rtl="0"/>
          <a:endParaRPr lang="ru-RU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F9056-9AF8-4FDB-86E1-5B1C09836085}" type="parTrans" cxnId="{1BAC6C6B-5EB4-491E-ACEE-B854BD88712E}">
      <dgm:prSet/>
      <dgm:spPr/>
      <dgm:t>
        <a:bodyPr/>
        <a:lstStyle/>
        <a:p>
          <a:endParaRPr lang="ru-RU"/>
        </a:p>
      </dgm:t>
    </dgm:pt>
    <dgm:pt modelId="{9CE80929-A96B-4F92-806B-41FDE2D21A12}" type="sibTrans" cxnId="{1BAC6C6B-5EB4-491E-ACEE-B854BD88712E}">
      <dgm:prSet/>
      <dgm:spPr/>
      <dgm:t>
        <a:bodyPr/>
        <a:lstStyle/>
        <a:p>
          <a:endParaRPr lang="ru-RU"/>
        </a:p>
      </dgm:t>
    </dgm:pt>
    <dgm:pt modelId="{6D6E18FA-CCBB-4A7A-8BD2-EB72E4F2C928}">
      <dgm:prSet custT="1"/>
      <dgm:spPr/>
      <dgm:t>
        <a:bodyPr/>
        <a:lstStyle/>
        <a:p>
          <a:pPr rtl="0"/>
          <a:endParaRPr lang="ru-RU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4507C-1626-4A43-971C-7D209D3B4F30}" type="parTrans" cxnId="{276C9462-7968-410D-ADB8-EE506A7C98AD}">
      <dgm:prSet/>
      <dgm:spPr/>
      <dgm:t>
        <a:bodyPr/>
        <a:lstStyle/>
        <a:p>
          <a:endParaRPr lang="ru-RU"/>
        </a:p>
      </dgm:t>
    </dgm:pt>
    <dgm:pt modelId="{BCBB290C-5DDC-458D-BBBC-3CF01C1DC0AD}" type="sibTrans" cxnId="{276C9462-7968-410D-ADB8-EE506A7C98AD}">
      <dgm:prSet/>
      <dgm:spPr/>
      <dgm:t>
        <a:bodyPr/>
        <a:lstStyle/>
        <a:p>
          <a:endParaRPr lang="ru-RU"/>
        </a:p>
      </dgm:t>
    </dgm:pt>
    <dgm:pt modelId="{942C6D3E-1CCD-4603-BCD3-73A5EC1803B2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b="0" i="0" u="none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</dgm:t>
    </dgm:pt>
    <dgm:pt modelId="{5C910038-6207-4E77-8880-D37BB0C82F66}" type="parTrans" cxnId="{55BB9FB8-0108-4066-89D0-D50DC3DDC46E}">
      <dgm:prSet/>
      <dgm:spPr/>
      <dgm:t>
        <a:bodyPr/>
        <a:lstStyle/>
        <a:p>
          <a:endParaRPr lang="ru-RU"/>
        </a:p>
      </dgm:t>
    </dgm:pt>
    <dgm:pt modelId="{69C44836-2E59-4731-A843-54DB39C1FAA8}" type="sibTrans" cxnId="{55BB9FB8-0108-4066-89D0-D50DC3DDC46E}">
      <dgm:prSet/>
      <dgm:spPr/>
      <dgm:t>
        <a:bodyPr/>
        <a:lstStyle/>
        <a:p>
          <a:endParaRPr lang="ru-RU"/>
        </a:p>
      </dgm:t>
    </dgm:pt>
    <dgm:pt modelId="{6C58DAA9-3C5B-439A-A55E-6E7384B277E9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Замена трансформаторов, расширение</a:t>
          </a:r>
          <a:r>
            <a:rPr lang="ru-RU" sz="1100" b="0" i="0" u="none" baseline="0" dirty="0">
              <a:latin typeface="Arial" panose="020B0604020202020204" pitchFamily="34" charset="0"/>
              <a:cs typeface="Arial" panose="020B0604020202020204" pitchFamily="34" charset="0"/>
            </a:rPr>
            <a:t> ПС</a:t>
          </a:r>
          <a:endParaRPr lang="ru-RU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A5602-4C31-42F2-9671-E0A3F8B58791}" type="parTrans" cxnId="{1A12A920-5D9F-42C3-B22D-5887D3369BF1}">
      <dgm:prSet/>
      <dgm:spPr/>
      <dgm:t>
        <a:bodyPr/>
        <a:lstStyle/>
        <a:p>
          <a:endParaRPr lang="ru-RU"/>
        </a:p>
      </dgm:t>
    </dgm:pt>
    <dgm:pt modelId="{D8005EA2-B992-4865-9D03-C2B502967502}" type="sibTrans" cxnId="{1A12A920-5D9F-42C3-B22D-5887D3369BF1}">
      <dgm:prSet/>
      <dgm:spPr/>
      <dgm:t>
        <a:bodyPr/>
        <a:lstStyle/>
        <a:p>
          <a:endParaRPr lang="ru-RU"/>
        </a:p>
      </dgm:t>
    </dgm:pt>
    <dgm:pt modelId="{8598D70B-53BF-4C28-8457-E3EE04A18D31}">
      <dgm:prSet custT="1"/>
      <dgm:spPr/>
      <dgm:t>
        <a:bodyPr/>
        <a:lstStyle/>
        <a:p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F5887-9EC1-4464-A3A4-01E8C8AD16FA}" type="parTrans" cxnId="{9D66B32D-18EA-484C-B85D-00E25145CA62}">
      <dgm:prSet/>
      <dgm:spPr/>
      <dgm:t>
        <a:bodyPr/>
        <a:lstStyle/>
        <a:p>
          <a:endParaRPr lang="ru-RU"/>
        </a:p>
      </dgm:t>
    </dgm:pt>
    <dgm:pt modelId="{3E0D0FF9-2DB3-40A5-8E38-D1460F6A39EE}" type="sibTrans" cxnId="{9D66B32D-18EA-484C-B85D-00E25145CA62}">
      <dgm:prSet/>
      <dgm:spPr/>
      <dgm:t>
        <a:bodyPr/>
        <a:lstStyle/>
        <a:p>
          <a:endParaRPr lang="ru-RU"/>
        </a:p>
      </dgm:t>
    </dgm:pt>
    <dgm:pt modelId="{1FC5197D-54EA-4411-88B1-DE4F9E899643}">
      <dgm:prSet custT="1"/>
      <dgm:spPr/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Повышение заработной платы</a:t>
          </a:r>
        </a:p>
      </dgm:t>
    </dgm:pt>
    <dgm:pt modelId="{419554D9-6CF0-4B2C-8236-6767F036A45E}" type="parTrans" cxnId="{41FD85F4-B62C-4F5C-BC2C-CC7FBF9256CA}">
      <dgm:prSet/>
      <dgm:spPr/>
      <dgm:t>
        <a:bodyPr/>
        <a:lstStyle/>
        <a:p>
          <a:endParaRPr lang="ru-RU"/>
        </a:p>
      </dgm:t>
    </dgm:pt>
    <dgm:pt modelId="{4295F44D-F604-417D-BD33-B179105BE5B0}" type="sibTrans" cxnId="{41FD85F4-B62C-4F5C-BC2C-CC7FBF9256CA}">
      <dgm:prSet/>
      <dgm:spPr/>
      <dgm:t>
        <a:bodyPr/>
        <a:lstStyle/>
        <a:p>
          <a:endParaRPr lang="ru-RU"/>
        </a:p>
      </dgm:t>
    </dgm:pt>
    <dgm:pt modelId="{674B1BE8-1134-47F3-8BD2-C99B5CE1B009}">
      <dgm:prSet custT="1"/>
      <dgm:spPr/>
      <dgm:t>
        <a:bodyPr/>
        <a:lstStyle/>
        <a:p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C397A-4D3C-42FD-9B2D-46DC187CD209}" type="parTrans" cxnId="{C606BBBE-8604-4087-84BA-0EBDC0F3BA61}">
      <dgm:prSet/>
      <dgm:spPr/>
      <dgm:t>
        <a:bodyPr/>
        <a:lstStyle/>
        <a:p>
          <a:endParaRPr lang="ru-RU"/>
        </a:p>
      </dgm:t>
    </dgm:pt>
    <dgm:pt modelId="{94387A9B-042A-45F3-AC7D-9AF5D91FA630}" type="sibTrans" cxnId="{C606BBBE-8604-4087-84BA-0EBDC0F3BA61}">
      <dgm:prSet/>
      <dgm:spPr/>
      <dgm:t>
        <a:bodyPr/>
        <a:lstStyle/>
        <a:p>
          <a:endParaRPr lang="ru-RU"/>
        </a:p>
      </dgm:t>
    </dgm:pt>
    <dgm:pt modelId="{2759CE8D-4046-4876-B3A6-6D4E8829B0CB}">
      <dgm:prSet custT="1"/>
      <dgm:spPr/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Обновление инфраструктуры,</a:t>
          </a:r>
          <a:r>
            <a:rPr lang="ru-RU" sz="1100" b="0" i="0" u="none" baseline="0" dirty="0">
              <a:latin typeface="Arial" panose="020B0604020202020204" pitchFamily="34" charset="0"/>
              <a:cs typeface="Arial" panose="020B0604020202020204" pitchFamily="34" charset="0"/>
            </a:rPr>
            <a:t> внедрение необходимых систем</a:t>
          </a:r>
          <a:endParaRPr lang="ru-RU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D85A5-F1FE-4E84-8FFB-599CE7D79572}" type="parTrans" cxnId="{281A5DCF-4077-4012-946B-33FD850CC778}">
      <dgm:prSet/>
      <dgm:spPr/>
      <dgm:t>
        <a:bodyPr/>
        <a:lstStyle/>
        <a:p>
          <a:endParaRPr lang="ru-RU"/>
        </a:p>
      </dgm:t>
    </dgm:pt>
    <dgm:pt modelId="{769891DB-5DA3-4C8A-AB07-0CC7FA0178DD}" type="sibTrans" cxnId="{281A5DCF-4077-4012-946B-33FD850CC778}">
      <dgm:prSet/>
      <dgm:spPr/>
      <dgm:t>
        <a:bodyPr/>
        <a:lstStyle/>
        <a:p>
          <a:endParaRPr lang="ru-RU"/>
        </a:p>
      </dgm:t>
    </dgm:pt>
    <dgm:pt modelId="{2DB908A9-B58B-4E52-9B95-E663E64F66F4}">
      <dgm:prSet custT="1"/>
      <dgm:spPr/>
      <dgm:t>
        <a:bodyPr/>
        <a:lstStyle/>
        <a:p>
          <a:pPr rtl="0"/>
          <a:endParaRPr lang="ru-RU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F3423-8908-4B9A-8222-0DA36AFCA6A5}" type="parTrans" cxnId="{BD7BEA5D-4670-457F-AB97-7CAAD80132B8}">
      <dgm:prSet/>
      <dgm:spPr/>
      <dgm:t>
        <a:bodyPr/>
        <a:lstStyle/>
        <a:p>
          <a:endParaRPr lang="ru-RU"/>
        </a:p>
      </dgm:t>
    </dgm:pt>
    <dgm:pt modelId="{F55710C3-EB39-4404-9142-06BCEEEA7342}" type="sibTrans" cxnId="{BD7BEA5D-4670-457F-AB97-7CAAD80132B8}">
      <dgm:prSet/>
      <dgm:spPr/>
      <dgm:t>
        <a:bodyPr/>
        <a:lstStyle/>
        <a:p>
          <a:endParaRPr lang="ru-RU"/>
        </a:p>
      </dgm:t>
    </dgm:pt>
    <dgm:pt modelId="{4FF66024-8B3A-476A-9E69-6AC91127A92E}" type="pres">
      <dgm:prSet presAssocID="{5D2019BD-0108-4F70-8381-A7553CC07C5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36B839-83A2-4A99-86C0-3038F91E0958}" type="pres">
      <dgm:prSet presAssocID="{BE8A3B9F-752E-444A-B768-FC9EF8E1BB3F}" presName="comp" presStyleCnt="0"/>
      <dgm:spPr/>
    </dgm:pt>
    <dgm:pt modelId="{7257DE63-1FFD-4612-893E-FD0AC088D758}" type="pres">
      <dgm:prSet presAssocID="{BE8A3B9F-752E-444A-B768-FC9EF8E1BB3F}" presName="box" presStyleLbl="node1" presStyleIdx="0" presStyleCnt="3" custScaleY="119548" custLinFactNeighborX="-669"/>
      <dgm:spPr/>
      <dgm:t>
        <a:bodyPr/>
        <a:lstStyle/>
        <a:p>
          <a:endParaRPr lang="ru-RU"/>
        </a:p>
      </dgm:t>
    </dgm:pt>
    <dgm:pt modelId="{DFDC6C56-8D35-45E5-8E10-A5C76D35CE15}" type="pres">
      <dgm:prSet presAssocID="{BE8A3B9F-752E-444A-B768-FC9EF8E1BB3F}" presName="img" presStyleLbl="fgImgPlace1" presStyleIdx="0" presStyleCnt="3"/>
      <dgm:spPr/>
    </dgm:pt>
    <dgm:pt modelId="{39CDA944-655E-49DB-A0F6-E27073D63124}" type="pres">
      <dgm:prSet presAssocID="{BE8A3B9F-752E-444A-B768-FC9EF8E1BB3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DCD7B-5509-4592-83EA-DF330D54F518}" type="pres">
      <dgm:prSet presAssocID="{1F324E8F-9FC2-4105-94B4-5002D7EA40F4}" presName="spacer" presStyleCnt="0"/>
      <dgm:spPr/>
    </dgm:pt>
    <dgm:pt modelId="{F71A3502-F49C-4C0C-ADD5-DFBDB8E72490}" type="pres">
      <dgm:prSet presAssocID="{E40523CA-C136-4FBE-9564-C57A6F75367C}" presName="comp" presStyleCnt="0"/>
      <dgm:spPr/>
    </dgm:pt>
    <dgm:pt modelId="{C802CC8F-1DC5-4141-A2DA-95022EFADCEA}" type="pres">
      <dgm:prSet presAssocID="{E40523CA-C136-4FBE-9564-C57A6F75367C}" presName="box" presStyleLbl="node1" presStyleIdx="1" presStyleCnt="3" custLinFactNeighborX="-8630" custLinFactNeighborY="51"/>
      <dgm:spPr/>
      <dgm:t>
        <a:bodyPr/>
        <a:lstStyle/>
        <a:p>
          <a:endParaRPr lang="ru-RU"/>
        </a:p>
      </dgm:t>
    </dgm:pt>
    <dgm:pt modelId="{CADD1047-1D97-41FF-A060-C16E46B8519D}" type="pres">
      <dgm:prSet presAssocID="{E40523CA-C136-4FBE-9564-C57A6F75367C}" presName="img" presStyleLbl="fgImgPlace1" presStyleIdx="1" presStyleCnt="3"/>
      <dgm:spPr/>
    </dgm:pt>
    <dgm:pt modelId="{F1FCECA1-AB88-43F2-B2DD-75523F60D4F7}" type="pres">
      <dgm:prSet presAssocID="{E40523CA-C136-4FBE-9564-C57A6F75367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A4610-E508-4D33-B7E6-B855B298E33C}" type="pres">
      <dgm:prSet presAssocID="{1AF92938-2456-45C4-B56A-9324242E73AC}" presName="spacer" presStyleCnt="0"/>
      <dgm:spPr/>
    </dgm:pt>
    <dgm:pt modelId="{F8FA124D-ADAF-4467-B710-CE0DD1F3B081}" type="pres">
      <dgm:prSet presAssocID="{942C6D3E-1CCD-4603-BCD3-73A5EC1803B2}" presName="comp" presStyleCnt="0"/>
      <dgm:spPr/>
    </dgm:pt>
    <dgm:pt modelId="{DAED4A05-9695-47BC-9E93-8BF5181C30F7}" type="pres">
      <dgm:prSet presAssocID="{942C6D3E-1CCD-4603-BCD3-73A5EC1803B2}" presName="box" presStyleLbl="node1" presStyleIdx="2" presStyleCnt="3"/>
      <dgm:spPr/>
      <dgm:t>
        <a:bodyPr/>
        <a:lstStyle/>
        <a:p>
          <a:endParaRPr lang="ru-RU"/>
        </a:p>
      </dgm:t>
    </dgm:pt>
    <dgm:pt modelId="{43A549DD-DD1A-45C5-901C-43A7FD392246}" type="pres">
      <dgm:prSet presAssocID="{942C6D3E-1CCD-4603-BCD3-73A5EC1803B2}" presName="img" presStyleLbl="fgImgPlace1" presStyleIdx="2" presStyleCnt="3"/>
      <dgm:spPr/>
    </dgm:pt>
    <dgm:pt modelId="{BB2699B9-C88D-4CC4-8EAC-4E056DE331A6}" type="pres">
      <dgm:prSet presAssocID="{942C6D3E-1CCD-4603-BCD3-73A5EC1803B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7D922-9BB5-48BF-916C-0AEE2E962DE6}" type="presOf" srcId="{6D6E18FA-CCBB-4A7A-8BD2-EB72E4F2C928}" destId="{7257DE63-1FFD-4612-893E-FD0AC088D758}" srcOrd="0" destOrd="5" presId="urn:microsoft.com/office/officeart/2005/8/layout/vList4"/>
    <dgm:cxn modelId="{281A5DCF-4077-4012-946B-33FD850CC778}" srcId="{942C6D3E-1CCD-4603-BCD3-73A5EC1803B2}" destId="{2759CE8D-4046-4876-B3A6-6D4E8829B0CB}" srcOrd="4" destOrd="0" parTransId="{A72D85A5-F1FE-4E84-8FFB-599CE7D79572}" sibTransId="{769891DB-5DA3-4C8A-AB07-0CC7FA0178DD}"/>
    <dgm:cxn modelId="{2DE902E3-1DC5-4BF7-975B-319EB082537C}" type="presOf" srcId="{E40523CA-C136-4FBE-9564-C57A6F75367C}" destId="{F1FCECA1-AB88-43F2-B2DD-75523F60D4F7}" srcOrd="1" destOrd="0" presId="urn:microsoft.com/office/officeart/2005/8/layout/vList4"/>
    <dgm:cxn modelId="{C53B16E9-C13F-437B-AB75-D42832FA03E8}" type="presOf" srcId="{8598D70B-53BF-4C28-8457-E3EE04A18D31}" destId="{BB2699B9-C88D-4CC4-8EAC-4E056DE331A6}" srcOrd="1" destOrd="2" presId="urn:microsoft.com/office/officeart/2005/8/layout/vList4"/>
    <dgm:cxn modelId="{818372DB-673D-45DE-9A95-9CFDD74E3C9B}" srcId="{5D2019BD-0108-4F70-8381-A7553CC07C59}" destId="{BE8A3B9F-752E-444A-B768-FC9EF8E1BB3F}" srcOrd="0" destOrd="0" parTransId="{617309E9-3D25-4B6B-8123-766707FD3459}" sibTransId="{1F324E8F-9FC2-4105-94B4-5002D7EA40F4}"/>
    <dgm:cxn modelId="{3165007E-C2C6-4122-AD24-0B2FA8F45BFE}" type="presOf" srcId="{6D6E18FA-CCBB-4A7A-8BD2-EB72E4F2C928}" destId="{39CDA944-655E-49DB-A0F6-E27073D63124}" srcOrd="1" destOrd="5" presId="urn:microsoft.com/office/officeart/2005/8/layout/vList4"/>
    <dgm:cxn modelId="{88653EE3-45D2-4CD7-8047-05C8F711C9D4}" type="presOf" srcId="{2A1603B9-34B9-46D3-86F2-A53B8E7D8B4D}" destId="{F1FCECA1-AB88-43F2-B2DD-75523F60D4F7}" srcOrd="1" destOrd="1" presId="urn:microsoft.com/office/officeart/2005/8/layout/vList4"/>
    <dgm:cxn modelId="{983E28DC-2780-44FD-9964-482E380E0AFD}" type="presOf" srcId="{3834B5AC-A4B3-4F10-8B28-9773AD867877}" destId="{39CDA944-655E-49DB-A0F6-E27073D63124}" srcOrd="1" destOrd="6" presId="urn:microsoft.com/office/officeart/2005/8/layout/vList4"/>
    <dgm:cxn modelId="{B206216A-2392-41D3-BAFE-E8CD30B17823}" type="presOf" srcId="{2DB908A9-B58B-4E52-9B95-E663E64F66F4}" destId="{7257DE63-1FFD-4612-893E-FD0AC088D758}" srcOrd="0" destOrd="2" presId="urn:microsoft.com/office/officeart/2005/8/layout/vList4"/>
    <dgm:cxn modelId="{2086393F-25E8-49E7-AA29-E5CA855AC40C}" type="presOf" srcId="{674B1BE8-1134-47F3-8BD2-C99B5CE1B009}" destId="{BB2699B9-C88D-4CC4-8EAC-4E056DE331A6}" srcOrd="1" destOrd="4" presId="urn:microsoft.com/office/officeart/2005/8/layout/vList4"/>
    <dgm:cxn modelId="{55BB9FB8-0108-4066-89D0-D50DC3DDC46E}" srcId="{5D2019BD-0108-4F70-8381-A7553CC07C59}" destId="{942C6D3E-1CCD-4603-BCD3-73A5EC1803B2}" srcOrd="2" destOrd="0" parTransId="{5C910038-6207-4E77-8880-D37BB0C82F66}" sibTransId="{69C44836-2E59-4731-A843-54DB39C1FAA8}"/>
    <dgm:cxn modelId="{1BAC6C6B-5EB4-491E-ACEE-B854BD88712E}" srcId="{BE8A3B9F-752E-444A-B768-FC9EF8E1BB3F}" destId="{0E713B76-1AF6-4609-95D4-18825D8DD492}" srcOrd="3" destOrd="0" parTransId="{0BBF9056-9AF8-4FDB-86E1-5B1C09836085}" sibTransId="{9CE80929-A96B-4F92-806B-41FDE2D21A12}"/>
    <dgm:cxn modelId="{D96B808D-9866-422D-A4DA-2A84B4B66FA8}" type="presOf" srcId="{942C6D3E-1CCD-4603-BCD3-73A5EC1803B2}" destId="{BB2699B9-C88D-4CC4-8EAC-4E056DE331A6}" srcOrd="1" destOrd="0" presId="urn:microsoft.com/office/officeart/2005/8/layout/vList4"/>
    <dgm:cxn modelId="{4BE5EC67-E01B-4858-AB19-C7D63127161C}" type="presOf" srcId="{A74669EA-7877-47D4-9F86-51D3128B666E}" destId="{39CDA944-655E-49DB-A0F6-E27073D63124}" srcOrd="1" destOrd="3" presId="urn:microsoft.com/office/officeart/2005/8/layout/vList4"/>
    <dgm:cxn modelId="{6847BDD0-D18B-4294-9595-C1FCF05C2977}" type="presOf" srcId="{2DB908A9-B58B-4E52-9B95-E663E64F66F4}" destId="{39CDA944-655E-49DB-A0F6-E27073D63124}" srcOrd="1" destOrd="2" presId="urn:microsoft.com/office/officeart/2005/8/layout/vList4"/>
    <dgm:cxn modelId="{4384CFBF-01D4-4C97-8269-B4B36FECA15C}" type="presOf" srcId="{84E9905A-7553-496F-BAF8-783EFA8B7B67}" destId="{7257DE63-1FFD-4612-893E-FD0AC088D758}" srcOrd="0" destOrd="1" presId="urn:microsoft.com/office/officeart/2005/8/layout/vList4"/>
    <dgm:cxn modelId="{7780AA81-47DE-4857-BB6C-162F6E120F74}" type="presOf" srcId="{8598D70B-53BF-4C28-8457-E3EE04A18D31}" destId="{DAED4A05-9695-47BC-9E93-8BF5181C30F7}" srcOrd="0" destOrd="2" presId="urn:microsoft.com/office/officeart/2005/8/layout/vList4"/>
    <dgm:cxn modelId="{276C9462-7968-410D-ADB8-EE506A7C98AD}" srcId="{BE8A3B9F-752E-444A-B768-FC9EF8E1BB3F}" destId="{6D6E18FA-CCBB-4A7A-8BD2-EB72E4F2C928}" srcOrd="4" destOrd="0" parTransId="{4984507C-1626-4A43-971C-7D209D3B4F30}" sibTransId="{BCBB290C-5DDC-458D-BBBC-3CF01C1DC0AD}"/>
    <dgm:cxn modelId="{11F82697-D27D-4574-9589-2183520E1BFE}" type="presOf" srcId="{2759CE8D-4046-4876-B3A6-6D4E8829B0CB}" destId="{DAED4A05-9695-47BC-9E93-8BF5181C30F7}" srcOrd="0" destOrd="5" presId="urn:microsoft.com/office/officeart/2005/8/layout/vList4"/>
    <dgm:cxn modelId="{2D488D5F-8905-4419-8168-B2F9F9216DB2}" type="presOf" srcId="{CE31E99C-9A64-4C65-8818-FD7722CB726A}" destId="{C802CC8F-1DC5-4141-A2DA-95022EFADCEA}" srcOrd="0" destOrd="2" presId="urn:microsoft.com/office/officeart/2005/8/layout/vList4"/>
    <dgm:cxn modelId="{BD98A655-54EA-452C-9490-ED7B664F48D6}" type="presOf" srcId="{5D2019BD-0108-4F70-8381-A7553CC07C59}" destId="{4FF66024-8B3A-476A-9E69-6AC91127A92E}" srcOrd="0" destOrd="0" presId="urn:microsoft.com/office/officeart/2005/8/layout/vList4"/>
    <dgm:cxn modelId="{D83C4F34-899D-43E0-AC64-0D40CACBAD1B}" type="presOf" srcId="{2759CE8D-4046-4876-B3A6-6D4E8829B0CB}" destId="{BB2699B9-C88D-4CC4-8EAC-4E056DE331A6}" srcOrd="1" destOrd="5" presId="urn:microsoft.com/office/officeart/2005/8/layout/vList4"/>
    <dgm:cxn modelId="{3652E706-EDCA-4C45-B518-9170CAE352E8}" type="presOf" srcId="{A74669EA-7877-47D4-9F86-51D3128B666E}" destId="{7257DE63-1FFD-4612-893E-FD0AC088D758}" srcOrd="0" destOrd="3" presId="urn:microsoft.com/office/officeart/2005/8/layout/vList4"/>
    <dgm:cxn modelId="{9D66B32D-18EA-484C-B85D-00E25145CA62}" srcId="{942C6D3E-1CCD-4603-BCD3-73A5EC1803B2}" destId="{8598D70B-53BF-4C28-8457-E3EE04A18D31}" srcOrd="1" destOrd="0" parTransId="{ED3F5887-9EC1-4464-A3A4-01E8C8AD16FA}" sibTransId="{3E0D0FF9-2DB3-40A5-8E38-D1460F6A39EE}"/>
    <dgm:cxn modelId="{F14FA13F-7640-4392-ADC2-D8EF9A927194}" type="presOf" srcId="{1FC5197D-54EA-4411-88B1-DE4F9E899643}" destId="{BB2699B9-C88D-4CC4-8EAC-4E056DE331A6}" srcOrd="1" destOrd="3" presId="urn:microsoft.com/office/officeart/2005/8/layout/vList4"/>
    <dgm:cxn modelId="{BD7BEA5D-4670-457F-AB97-7CAAD80132B8}" srcId="{BE8A3B9F-752E-444A-B768-FC9EF8E1BB3F}" destId="{2DB908A9-B58B-4E52-9B95-E663E64F66F4}" srcOrd="1" destOrd="0" parTransId="{6EEF3423-8908-4B9A-8222-0DA36AFCA6A5}" sibTransId="{F55710C3-EB39-4404-9142-06BCEEEA7342}"/>
    <dgm:cxn modelId="{F00EE323-96AA-4B8E-ACB1-5E2EE35CD056}" type="presOf" srcId="{2A1603B9-34B9-46D3-86F2-A53B8E7D8B4D}" destId="{C802CC8F-1DC5-4141-A2DA-95022EFADCEA}" srcOrd="0" destOrd="1" presId="urn:microsoft.com/office/officeart/2005/8/layout/vList4"/>
    <dgm:cxn modelId="{05228FB1-CBD0-4B4F-9CF6-439EF1C75B4D}" type="presOf" srcId="{0E713B76-1AF6-4609-95D4-18825D8DD492}" destId="{39CDA944-655E-49DB-A0F6-E27073D63124}" srcOrd="1" destOrd="4" presId="urn:microsoft.com/office/officeart/2005/8/layout/vList4"/>
    <dgm:cxn modelId="{B7FEF54A-BDC3-4A0C-9D46-106D09B70445}" srcId="{5D2019BD-0108-4F70-8381-A7553CC07C59}" destId="{E40523CA-C136-4FBE-9564-C57A6F75367C}" srcOrd="1" destOrd="0" parTransId="{82124114-1F25-46F4-BAB1-2782B3D473F8}" sibTransId="{1AF92938-2456-45C4-B56A-9324242E73AC}"/>
    <dgm:cxn modelId="{87C49A3E-6223-4CC4-A3FF-8E49B5E1D473}" type="presOf" srcId="{BE8A3B9F-752E-444A-B768-FC9EF8E1BB3F}" destId="{7257DE63-1FFD-4612-893E-FD0AC088D758}" srcOrd="0" destOrd="0" presId="urn:microsoft.com/office/officeart/2005/8/layout/vList4"/>
    <dgm:cxn modelId="{06B4B4E6-973E-4642-8267-27ED0EAD0194}" type="presOf" srcId="{3834B5AC-A4B3-4F10-8B28-9773AD867877}" destId="{7257DE63-1FFD-4612-893E-FD0AC088D758}" srcOrd="0" destOrd="6" presId="urn:microsoft.com/office/officeart/2005/8/layout/vList4"/>
    <dgm:cxn modelId="{8AEAB260-7CF8-4A35-9B45-2B4041A63445}" type="presOf" srcId="{0E713B76-1AF6-4609-95D4-18825D8DD492}" destId="{7257DE63-1FFD-4612-893E-FD0AC088D758}" srcOrd="0" destOrd="4" presId="urn:microsoft.com/office/officeart/2005/8/layout/vList4"/>
    <dgm:cxn modelId="{41FD85F4-B62C-4F5C-BC2C-CC7FBF9256CA}" srcId="{942C6D3E-1CCD-4603-BCD3-73A5EC1803B2}" destId="{1FC5197D-54EA-4411-88B1-DE4F9E899643}" srcOrd="2" destOrd="0" parTransId="{419554D9-6CF0-4B2C-8236-6767F036A45E}" sibTransId="{4295F44D-F604-417D-BD33-B179105BE5B0}"/>
    <dgm:cxn modelId="{FC4C3880-7C1C-40B1-8B78-3961DB46FFE9}" srcId="{E40523CA-C136-4FBE-9564-C57A6F75367C}" destId="{CE31E99C-9A64-4C65-8818-FD7722CB726A}" srcOrd="1" destOrd="0" parTransId="{05FC48FD-FB70-4040-8681-9C7E9C01ABFD}" sibTransId="{0FD2ADAA-7737-453E-AFEF-ED91863B50C7}"/>
    <dgm:cxn modelId="{EC3886F7-0367-4EFB-8B50-EC6D38EC458C}" type="presOf" srcId="{CE31E99C-9A64-4C65-8818-FD7722CB726A}" destId="{F1FCECA1-AB88-43F2-B2DD-75523F60D4F7}" srcOrd="1" destOrd="2" presId="urn:microsoft.com/office/officeart/2005/8/layout/vList4"/>
    <dgm:cxn modelId="{582F867D-042A-4877-97C2-84C808E33F21}" srcId="{BE8A3B9F-752E-444A-B768-FC9EF8E1BB3F}" destId="{84E9905A-7553-496F-BAF8-783EFA8B7B67}" srcOrd="0" destOrd="0" parTransId="{A294B8BF-C1A7-4EA9-9F1C-5A157074D19D}" sibTransId="{D60720D2-835C-412A-A9A7-EBC5BF1BE4DF}"/>
    <dgm:cxn modelId="{AF4F3F19-CCB1-4D78-B4D1-FA8214451D85}" type="presOf" srcId="{6C58DAA9-3C5B-439A-A55E-6E7384B277E9}" destId="{BB2699B9-C88D-4CC4-8EAC-4E056DE331A6}" srcOrd="1" destOrd="1" presId="urn:microsoft.com/office/officeart/2005/8/layout/vList4"/>
    <dgm:cxn modelId="{1A12A920-5D9F-42C3-B22D-5887D3369BF1}" srcId="{942C6D3E-1CCD-4603-BCD3-73A5EC1803B2}" destId="{6C58DAA9-3C5B-439A-A55E-6E7384B277E9}" srcOrd="0" destOrd="0" parTransId="{515A5602-4C31-42F2-9671-E0A3F8B58791}" sibTransId="{D8005EA2-B992-4865-9D03-C2B502967502}"/>
    <dgm:cxn modelId="{9088195D-2DD2-46E2-B0E0-0A29E5E7B034}" srcId="{BE8A3B9F-752E-444A-B768-FC9EF8E1BB3F}" destId="{A74669EA-7877-47D4-9F86-51D3128B666E}" srcOrd="2" destOrd="0" parTransId="{384582D2-0FA9-474E-AADC-ACF25AAC2598}" sibTransId="{7F1D4175-6DC0-46EB-81EC-EA6B0C1DC58E}"/>
    <dgm:cxn modelId="{F8AE6CB1-7B55-408A-8D99-C795748046F3}" type="presOf" srcId="{84E9905A-7553-496F-BAF8-783EFA8B7B67}" destId="{39CDA944-655E-49DB-A0F6-E27073D63124}" srcOrd="1" destOrd="1" presId="urn:microsoft.com/office/officeart/2005/8/layout/vList4"/>
    <dgm:cxn modelId="{41D339EC-C4F1-4281-AB93-9C276CEFEB86}" type="presOf" srcId="{E40523CA-C136-4FBE-9564-C57A6F75367C}" destId="{C802CC8F-1DC5-4141-A2DA-95022EFADCEA}" srcOrd="0" destOrd="0" presId="urn:microsoft.com/office/officeart/2005/8/layout/vList4"/>
    <dgm:cxn modelId="{44F41D6A-454D-484D-A95F-DC61E823D2F0}" type="presOf" srcId="{1FC5197D-54EA-4411-88B1-DE4F9E899643}" destId="{DAED4A05-9695-47BC-9E93-8BF5181C30F7}" srcOrd="0" destOrd="3" presId="urn:microsoft.com/office/officeart/2005/8/layout/vList4"/>
    <dgm:cxn modelId="{E2D9A09E-F4AB-4BAD-8B7A-2BAF7CA5497F}" type="presOf" srcId="{674B1BE8-1134-47F3-8BD2-C99B5CE1B009}" destId="{DAED4A05-9695-47BC-9E93-8BF5181C30F7}" srcOrd="0" destOrd="4" presId="urn:microsoft.com/office/officeart/2005/8/layout/vList4"/>
    <dgm:cxn modelId="{41AC0FAF-4D80-4354-920C-B152189BBBE6}" srcId="{BE8A3B9F-752E-444A-B768-FC9EF8E1BB3F}" destId="{3834B5AC-A4B3-4F10-8B28-9773AD867877}" srcOrd="5" destOrd="0" parTransId="{05B5A20E-5E59-428C-9D7F-BB0A740931E7}" sibTransId="{23948E5B-A7A5-4FFE-88B5-15A160A8E492}"/>
    <dgm:cxn modelId="{C606BBBE-8604-4087-84BA-0EBDC0F3BA61}" srcId="{942C6D3E-1CCD-4603-BCD3-73A5EC1803B2}" destId="{674B1BE8-1134-47F3-8BD2-C99B5CE1B009}" srcOrd="3" destOrd="0" parTransId="{C9EC397A-4D3C-42FD-9B2D-46DC187CD209}" sibTransId="{94387A9B-042A-45F3-AC7D-9AF5D91FA630}"/>
    <dgm:cxn modelId="{7F76AB76-59C4-4839-A708-1DF7B4EAA2AC}" srcId="{E40523CA-C136-4FBE-9564-C57A6F75367C}" destId="{2A1603B9-34B9-46D3-86F2-A53B8E7D8B4D}" srcOrd="0" destOrd="0" parTransId="{463D97DB-91D3-409F-B20A-E4253C766978}" sibTransId="{D93024F1-8745-4A71-9F4E-80390AD4232E}"/>
    <dgm:cxn modelId="{8DCD1448-CDD5-42EC-BB2D-FCD8DAF04720}" type="presOf" srcId="{BE8A3B9F-752E-444A-B768-FC9EF8E1BB3F}" destId="{39CDA944-655E-49DB-A0F6-E27073D63124}" srcOrd="1" destOrd="0" presId="urn:microsoft.com/office/officeart/2005/8/layout/vList4"/>
    <dgm:cxn modelId="{A6B96180-E4FF-45CA-A65E-AC6C827D4F18}" type="presOf" srcId="{6C58DAA9-3C5B-439A-A55E-6E7384B277E9}" destId="{DAED4A05-9695-47BC-9E93-8BF5181C30F7}" srcOrd="0" destOrd="1" presId="urn:microsoft.com/office/officeart/2005/8/layout/vList4"/>
    <dgm:cxn modelId="{E8F308ED-733B-4024-8DCE-8FF1304ACA25}" type="presOf" srcId="{942C6D3E-1CCD-4603-BCD3-73A5EC1803B2}" destId="{DAED4A05-9695-47BC-9E93-8BF5181C30F7}" srcOrd="0" destOrd="0" presId="urn:microsoft.com/office/officeart/2005/8/layout/vList4"/>
    <dgm:cxn modelId="{F33A072B-7848-4B01-A661-26197C6CD11C}" type="presParOf" srcId="{4FF66024-8B3A-476A-9E69-6AC91127A92E}" destId="{7936B839-83A2-4A99-86C0-3038F91E0958}" srcOrd="0" destOrd="0" presId="urn:microsoft.com/office/officeart/2005/8/layout/vList4"/>
    <dgm:cxn modelId="{2AF0CB4E-21BB-47AD-877D-98DE211B3745}" type="presParOf" srcId="{7936B839-83A2-4A99-86C0-3038F91E0958}" destId="{7257DE63-1FFD-4612-893E-FD0AC088D758}" srcOrd="0" destOrd="0" presId="urn:microsoft.com/office/officeart/2005/8/layout/vList4"/>
    <dgm:cxn modelId="{F196B57C-2A97-47C4-9C84-450895F3A8B7}" type="presParOf" srcId="{7936B839-83A2-4A99-86C0-3038F91E0958}" destId="{DFDC6C56-8D35-45E5-8E10-A5C76D35CE15}" srcOrd="1" destOrd="0" presId="urn:microsoft.com/office/officeart/2005/8/layout/vList4"/>
    <dgm:cxn modelId="{29D3F87A-15E4-4417-BC0F-EDB35F5E6A4D}" type="presParOf" srcId="{7936B839-83A2-4A99-86C0-3038F91E0958}" destId="{39CDA944-655E-49DB-A0F6-E27073D63124}" srcOrd="2" destOrd="0" presId="urn:microsoft.com/office/officeart/2005/8/layout/vList4"/>
    <dgm:cxn modelId="{EA349BEB-FFB2-42E2-AD0A-2074322D295C}" type="presParOf" srcId="{4FF66024-8B3A-476A-9E69-6AC91127A92E}" destId="{B3FDCD7B-5509-4592-83EA-DF330D54F518}" srcOrd="1" destOrd="0" presId="urn:microsoft.com/office/officeart/2005/8/layout/vList4"/>
    <dgm:cxn modelId="{984DBAA2-10DF-4044-9D80-1FDD1B63CE9F}" type="presParOf" srcId="{4FF66024-8B3A-476A-9E69-6AC91127A92E}" destId="{F71A3502-F49C-4C0C-ADD5-DFBDB8E72490}" srcOrd="2" destOrd="0" presId="urn:microsoft.com/office/officeart/2005/8/layout/vList4"/>
    <dgm:cxn modelId="{3533D0A0-364E-4AFA-AAD3-BFF072CB2BDD}" type="presParOf" srcId="{F71A3502-F49C-4C0C-ADD5-DFBDB8E72490}" destId="{C802CC8F-1DC5-4141-A2DA-95022EFADCEA}" srcOrd="0" destOrd="0" presId="urn:microsoft.com/office/officeart/2005/8/layout/vList4"/>
    <dgm:cxn modelId="{65E026FE-98FC-48BF-8DDC-A1E6B1ADFE6D}" type="presParOf" srcId="{F71A3502-F49C-4C0C-ADD5-DFBDB8E72490}" destId="{CADD1047-1D97-41FF-A060-C16E46B8519D}" srcOrd="1" destOrd="0" presId="urn:microsoft.com/office/officeart/2005/8/layout/vList4"/>
    <dgm:cxn modelId="{48C33EBE-6B88-444A-A623-F5E784275B66}" type="presParOf" srcId="{F71A3502-F49C-4C0C-ADD5-DFBDB8E72490}" destId="{F1FCECA1-AB88-43F2-B2DD-75523F60D4F7}" srcOrd="2" destOrd="0" presId="urn:microsoft.com/office/officeart/2005/8/layout/vList4"/>
    <dgm:cxn modelId="{C4EDD4A2-1E33-4BEE-909B-1C05E9D4E7D8}" type="presParOf" srcId="{4FF66024-8B3A-476A-9E69-6AC91127A92E}" destId="{F4BA4610-E508-4D33-B7E6-B855B298E33C}" srcOrd="3" destOrd="0" presId="urn:microsoft.com/office/officeart/2005/8/layout/vList4"/>
    <dgm:cxn modelId="{E900CB73-4304-449B-9B13-8E922ED5D520}" type="presParOf" srcId="{4FF66024-8B3A-476A-9E69-6AC91127A92E}" destId="{F8FA124D-ADAF-4467-B710-CE0DD1F3B081}" srcOrd="4" destOrd="0" presId="urn:microsoft.com/office/officeart/2005/8/layout/vList4"/>
    <dgm:cxn modelId="{BA71DD09-A1C5-4989-AFEA-81FA685EFDC6}" type="presParOf" srcId="{F8FA124D-ADAF-4467-B710-CE0DD1F3B081}" destId="{DAED4A05-9695-47BC-9E93-8BF5181C30F7}" srcOrd="0" destOrd="0" presId="urn:microsoft.com/office/officeart/2005/8/layout/vList4"/>
    <dgm:cxn modelId="{4A276EE2-E3BB-4771-9C22-1033E0BF6C0E}" type="presParOf" srcId="{F8FA124D-ADAF-4467-B710-CE0DD1F3B081}" destId="{43A549DD-DD1A-45C5-901C-43A7FD392246}" srcOrd="1" destOrd="0" presId="urn:microsoft.com/office/officeart/2005/8/layout/vList4"/>
    <dgm:cxn modelId="{91C1C98E-9DEA-4E84-8E61-F49CF2A73498}" type="presParOf" srcId="{F8FA124D-ADAF-4467-B710-CE0DD1F3B081}" destId="{BB2699B9-C88D-4CC4-8EAC-4E056DE331A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5C3F3-6D52-4DD8-B01F-DD35CE2537B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53E641-CA41-438F-8D0D-9AF52BF3D51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Водоснабжение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BDBEA-C681-41A2-9159-441263B30322}" type="parTrans" cxnId="{2DB4208C-BCFB-4FE6-A83E-999AA717AF7F}">
      <dgm:prSet/>
      <dgm:spPr/>
      <dgm:t>
        <a:bodyPr/>
        <a:lstStyle/>
        <a:p>
          <a:endParaRPr lang="ru-RU"/>
        </a:p>
      </dgm:t>
    </dgm:pt>
    <dgm:pt modelId="{B883DD46-A4DA-46E3-9051-3F609F3B624E}" type="sibTrans" cxnId="{2DB4208C-BCFB-4FE6-A83E-999AA717AF7F}">
      <dgm:prSet/>
      <dgm:spPr/>
      <dgm:t>
        <a:bodyPr/>
        <a:lstStyle/>
        <a:p>
          <a:endParaRPr lang="ru-RU"/>
        </a:p>
      </dgm:t>
    </dgm:pt>
    <dgm:pt modelId="{21006B90-0934-4B91-98E9-A82562D281E8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b="1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Железная дорога</a:t>
          </a:r>
          <a:endParaRPr lang="ru-RU" sz="1400" b="1" dirty="0"/>
        </a:p>
      </dgm:t>
    </dgm:pt>
    <dgm:pt modelId="{7482F179-FF45-4A77-8C16-ECC49907254F}" type="parTrans" cxnId="{B50C4131-2CFA-459D-8054-7D27B8CED732}">
      <dgm:prSet/>
      <dgm:spPr/>
      <dgm:t>
        <a:bodyPr/>
        <a:lstStyle/>
        <a:p>
          <a:endParaRPr lang="ru-RU"/>
        </a:p>
      </dgm:t>
    </dgm:pt>
    <dgm:pt modelId="{D8874132-F90F-48BB-A903-FEDC07171A8E}" type="sibTrans" cxnId="{B50C4131-2CFA-459D-8054-7D27B8CED732}">
      <dgm:prSet/>
      <dgm:spPr/>
      <dgm:t>
        <a:bodyPr/>
        <a:lstStyle/>
        <a:p>
          <a:endParaRPr lang="ru-RU"/>
        </a:p>
      </dgm:t>
    </dgm:pt>
    <dgm:pt modelId="{E86F2A9A-92C2-4A9D-9990-DEF5417A432E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Актуален вопрос возобновления  работы  железнодорожной  автоматики  на  станции  Индустриальная 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E1A70-7760-4AEF-A5EF-986D9FAFC92C}" type="parTrans" cxnId="{BEB50550-DB53-4BB7-BB34-0D55AA5B30BF}">
      <dgm:prSet/>
      <dgm:spPr/>
      <dgm:t>
        <a:bodyPr/>
        <a:lstStyle/>
        <a:p>
          <a:endParaRPr lang="ru-RU"/>
        </a:p>
      </dgm:t>
    </dgm:pt>
    <dgm:pt modelId="{6E0987A7-47BD-433F-B834-055763BEFD2E}" type="sibTrans" cxnId="{BEB50550-DB53-4BB7-BB34-0D55AA5B30BF}">
      <dgm:prSet/>
      <dgm:spPr/>
      <dgm:t>
        <a:bodyPr/>
        <a:lstStyle/>
        <a:p>
          <a:endParaRPr lang="ru-RU"/>
        </a:p>
      </dgm:t>
    </dgm:pt>
    <dgm:pt modelId="{59DB322A-5CEC-4467-BA4D-63DB5CD1D670}">
      <dgm:prSet custT="1"/>
      <dgm:spPr>
        <a:solidFill>
          <a:srgbClr val="002060"/>
        </a:solidFill>
      </dgm:spPr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Трудность найма</a:t>
          </a:r>
          <a:r>
            <a:rPr lang="en-US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достаточного количества квалифицированного персонала после завершения строительства</a:t>
          </a:r>
          <a:r>
            <a:rPr lang="en-US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из-за низкой зарплаты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6B628-ADBD-46F8-85AF-CF839C60FDE8}" type="parTrans" cxnId="{B27EAB91-2793-4C88-B233-1FBD5B31A92E}">
      <dgm:prSet/>
      <dgm:spPr/>
      <dgm:t>
        <a:bodyPr/>
        <a:lstStyle/>
        <a:p>
          <a:endParaRPr lang="ru-RU"/>
        </a:p>
      </dgm:t>
    </dgm:pt>
    <dgm:pt modelId="{FF549CEC-A53C-47E5-A57A-4D0A0BBB3E75}" type="sibTrans" cxnId="{B27EAB91-2793-4C88-B233-1FBD5B31A92E}">
      <dgm:prSet/>
      <dgm:spPr/>
      <dgm:t>
        <a:bodyPr/>
        <a:lstStyle/>
        <a:p>
          <a:endParaRPr lang="ru-RU"/>
        </a:p>
      </dgm:t>
    </dgm:pt>
    <dgm:pt modelId="{E50C32E8-9863-4882-B46F-EA8572CCB0B2}">
      <dgm:prSet custT="1"/>
      <dgm:spPr>
        <a:solidFill>
          <a:srgbClr val="002060"/>
        </a:solidFill>
      </dgm:spPr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Низкая зарплата (≈160-170 тыс. </a:t>
          </a:r>
          <a:r>
            <a:rPr lang="ru-RU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тг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) делает вакансии непривлекательными для квалифицированных специалистов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23155-0DF6-41CA-961F-F6BC03D00660}" type="parTrans" cxnId="{ED2B0B7D-AD9B-4CC5-AF39-BEE01D93F51B}">
      <dgm:prSet/>
      <dgm:spPr/>
      <dgm:t>
        <a:bodyPr/>
        <a:lstStyle/>
        <a:p>
          <a:endParaRPr lang="ru-RU"/>
        </a:p>
      </dgm:t>
    </dgm:pt>
    <dgm:pt modelId="{222FC52A-7F4D-4D53-B4C1-FA3C5889E09F}" type="sibTrans" cxnId="{ED2B0B7D-AD9B-4CC5-AF39-BEE01D93F51B}">
      <dgm:prSet/>
      <dgm:spPr/>
      <dgm:t>
        <a:bodyPr/>
        <a:lstStyle/>
        <a:p>
          <a:endParaRPr lang="ru-RU"/>
        </a:p>
      </dgm:t>
    </dgm:pt>
    <dgm:pt modelId="{18BF5FEB-077D-4196-AE5D-9823082B042F}">
      <dgm:prSet custT="1"/>
      <dgm:spPr/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Канализация К-1 неработоспособна</a:t>
          </a:r>
          <a:r>
            <a:rPr lang="ru-RU" sz="1100" b="0" i="0" u="none" baseline="0" dirty="0">
              <a:latin typeface="Arial" panose="020B0604020202020204" pitchFamily="34" charset="0"/>
              <a:cs typeface="Arial" panose="020B0604020202020204" pitchFamily="34" charset="0"/>
            </a:rPr>
            <a:t> более 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12 лет из-за недостроенных очистных сооружений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54B6E-DBEB-45D5-A451-708A500FB6B3}" type="parTrans" cxnId="{6EC3B69C-7977-4D80-B7F2-3B74D4AF0052}">
      <dgm:prSet/>
      <dgm:spPr/>
      <dgm:t>
        <a:bodyPr/>
        <a:lstStyle/>
        <a:p>
          <a:endParaRPr lang="ru-RU"/>
        </a:p>
      </dgm:t>
    </dgm:pt>
    <dgm:pt modelId="{C86F5DF0-CA97-4FB8-A6EB-BBE5057880D9}" type="sibTrans" cxnId="{6EC3B69C-7977-4D80-B7F2-3B74D4AF0052}">
      <dgm:prSet/>
      <dgm:spPr/>
      <dgm:t>
        <a:bodyPr/>
        <a:lstStyle/>
        <a:p>
          <a:endParaRPr lang="ru-RU"/>
        </a:p>
      </dgm:t>
    </dgm:pt>
    <dgm:pt modelId="{C946BCA4-1148-4EA8-B717-6ED92CFB580C}">
      <dgm:prSet custT="1"/>
      <dgm:spPr/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Пожарно-технический водопровод В-3 не запитан технической водой</a:t>
          </a:r>
          <a:r>
            <a:rPr lang="ru-RU" sz="1100" b="0" i="0" u="none" baseline="0" dirty="0">
              <a:latin typeface="Arial" panose="020B0604020202020204" pitchFamily="34" charset="0"/>
              <a:cs typeface="Arial" panose="020B0604020202020204" pitchFamily="34" charset="0"/>
            </a:rPr>
            <a:t> и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 не соответствует нормам пожарной безопасности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8E010-8A7C-45CF-9FE7-09C60C7CC057}" type="parTrans" cxnId="{121A72C1-3218-42F2-9474-F58A2B974523}">
      <dgm:prSet/>
      <dgm:spPr/>
      <dgm:t>
        <a:bodyPr/>
        <a:lstStyle/>
        <a:p>
          <a:endParaRPr lang="ru-RU"/>
        </a:p>
      </dgm:t>
    </dgm:pt>
    <dgm:pt modelId="{2CACFD04-3E20-400E-8CA3-0EA877C984B2}" type="sibTrans" cxnId="{121A72C1-3218-42F2-9474-F58A2B974523}">
      <dgm:prSet/>
      <dgm:spPr/>
      <dgm:t>
        <a:bodyPr/>
        <a:lstStyle/>
        <a:p>
          <a:endParaRPr lang="ru-RU"/>
        </a:p>
      </dgm:t>
    </dgm:pt>
    <dgm:pt modelId="{4DC7B8FD-8D9D-46AA-B642-A7F2FD118B95}">
      <dgm:prSet custT="1"/>
      <dgm:spPr/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Аварийное состояние запорной арматуры </a:t>
          </a:r>
          <a:r>
            <a:rPr lang="ru-RU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хозяйтсвенно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-питьевого водопровода из-за подтопления и отсутствия ТО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DF4C9-72ED-45AA-B925-2E89176E8AA1}" type="sibTrans" cxnId="{C5F5703D-9804-49DE-9F71-6CAAF97B6873}">
      <dgm:prSet/>
      <dgm:spPr/>
      <dgm:t>
        <a:bodyPr/>
        <a:lstStyle/>
        <a:p>
          <a:endParaRPr lang="ru-RU"/>
        </a:p>
      </dgm:t>
    </dgm:pt>
    <dgm:pt modelId="{1146ADDC-EB3B-4308-84DA-B63B3830BFC6}" type="parTrans" cxnId="{C5F5703D-9804-49DE-9F71-6CAAF97B6873}">
      <dgm:prSet/>
      <dgm:spPr/>
      <dgm:t>
        <a:bodyPr/>
        <a:lstStyle/>
        <a:p>
          <a:endParaRPr lang="ru-RU"/>
        </a:p>
      </dgm:t>
    </dgm:pt>
    <dgm:pt modelId="{B186124A-FF4A-4B2A-A729-AAD9D5901A88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b="1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Электричество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82F6E7-3241-4541-8180-B6F3ACED9EB9}" type="parTrans" cxnId="{EBA54440-86F0-4EB2-8D7C-5268374F9139}">
      <dgm:prSet/>
      <dgm:spPr/>
      <dgm:t>
        <a:bodyPr/>
        <a:lstStyle/>
        <a:p>
          <a:endParaRPr lang="ru-RU"/>
        </a:p>
      </dgm:t>
    </dgm:pt>
    <dgm:pt modelId="{9541F364-821C-4EE3-B387-08102076001D}" type="sibTrans" cxnId="{EBA54440-86F0-4EB2-8D7C-5268374F9139}">
      <dgm:prSet/>
      <dgm:spPr/>
      <dgm:t>
        <a:bodyPr/>
        <a:lstStyle/>
        <a:p>
          <a:endParaRPr lang="ru-RU"/>
        </a:p>
      </dgm:t>
    </dgm:pt>
    <dgm:pt modelId="{117711DE-7325-4F49-85B0-5E08D9CB0194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Превышение проектной нагрузки, малая мощность трансформаторов. Риск сбоев и ограничение подключений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F6E40-4545-4914-B86C-DA7249C2B41F}" type="sibTrans" cxnId="{B7E59C47-695B-4AB2-B7FC-32004177CFD7}">
      <dgm:prSet/>
      <dgm:spPr/>
      <dgm:t>
        <a:bodyPr/>
        <a:lstStyle/>
        <a:p>
          <a:endParaRPr lang="ru-RU"/>
        </a:p>
      </dgm:t>
    </dgm:pt>
    <dgm:pt modelId="{0EDE9C5B-F3AC-4A9E-923A-F03D24EF3ED0}" type="parTrans" cxnId="{B7E59C47-695B-4AB2-B7FC-32004177CFD7}">
      <dgm:prSet/>
      <dgm:spPr/>
      <dgm:t>
        <a:bodyPr/>
        <a:lstStyle/>
        <a:p>
          <a:endParaRPr lang="ru-RU"/>
        </a:p>
      </dgm:t>
    </dgm:pt>
    <dgm:pt modelId="{BECA1F4F-792C-4026-AE15-2A139AD307EF}">
      <dgm:prSet custT="1"/>
      <dgm:spPr/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Отсутствие</a:t>
          </a:r>
          <a:r>
            <a:rPr lang="ru-RU" sz="1100" b="0" i="0" u="none" baseline="0" dirty="0">
              <a:latin typeface="Arial" panose="020B0604020202020204" pitchFamily="34" charset="0"/>
              <a:cs typeface="Arial" panose="020B0604020202020204" pitchFamily="34" charset="0"/>
            </a:rPr>
            <a:t> необходимого количества персонала, включая 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службы эксплуатации и обслуживания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C5842-FF1E-4C6C-8415-076A52A470ED}" type="sibTrans" cxnId="{9F97DFDB-4136-4B6E-B650-9940204563C4}">
      <dgm:prSet/>
      <dgm:spPr/>
      <dgm:t>
        <a:bodyPr/>
        <a:lstStyle/>
        <a:p>
          <a:endParaRPr lang="ru-RU"/>
        </a:p>
      </dgm:t>
    </dgm:pt>
    <dgm:pt modelId="{FAC3DC87-1453-4C5A-B439-A9C438D5ADB2}" type="parTrans" cxnId="{9F97DFDB-4136-4B6E-B650-9940204563C4}">
      <dgm:prSet/>
      <dgm:spPr/>
      <dgm:t>
        <a:bodyPr/>
        <a:lstStyle/>
        <a:p>
          <a:endParaRPr lang="ru-RU"/>
        </a:p>
      </dgm:t>
    </dgm:pt>
    <dgm:pt modelId="{0B0DB19E-2C1A-42BC-AF01-AB15587428D6}">
      <dgm:prSet custT="1"/>
      <dgm:spPr/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Отсутствие диспетчеризации, АСКУЭ, дистанционного управления. Устаревшее ПО и серверное оборудование.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36780-8E61-4E49-B010-DFE6FCADD1D2}" type="sibTrans" cxnId="{9ACF0ECC-A893-44A2-9710-AC9FE6225920}">
      <dgm:prSet/>
      <dgm:spPr/>
      <dgm:t>
        <a:bodyPr/>
        <a:lstStyle/>
        <a:p>
          <a:endParaRPr lang="ru-RU"/>
        </a:p>
      </dgm:t>
    </dgm:pt>
    <dgm:pt modelId="{C035CBB6-9B3B-48E0-BC57-EC784457FBA1}" type="parTrans" cxnId="{9ACF0ECC-A893-44A2-9710-AC9FE6225920}">
      <dgm:prSet/>
      <dgm:spPr/>
      <dgm:t>
        <a:bodyPr/>
        <a:lstStyle/>
        <a:p>
          <a:endParaRPr lang="ru-RU"/>
        </a:p>
      </dgm:t>
    </dgm:pt>
    <dgm:pt modelId="{D613F375-2A0A-40E9-A2B6-81FD24CD1038}" type="pres">
      <dgm:prSet presAssocID="{4A35C3F3-6D52-4DD8-B01F-DD35CE2537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1CA25-22D7-4C06-962C-BE0849A51ECB}" type="pres">
      <dgm:prSet presAssocID="{1C53E641-CA41-438F-8D0D-9AF52BF3D510}" presName="comp" presStyleCnt="0"/>
      <dgm:spPr/>
    </dgm:pt>
    <dgm:pt modelId="{E8451E28-D609-4D9A-9079-E5D80A053092}" type="pres">
      <dgm:prSet presAssocID="{1C53E641-CA41-438F-8D0D-9AF52BF3D510}" presName="box" presStyleLbl="node1" presStyleIdx="0" presStyleCnt="3" custScaleY="120629"/>
      <dgm:spPr/>
      <dgm:t>
        <a:bodyPr/>
        <a:lstStyle/>
        <a:p>
          <a:endParaRPr lang="ru-RU"/>
        </a:p>
      </dgm:t>
    </dgm:pt>
    <dgm:pt modelId="{435AEAF9-6F6B-4771-86E8-D142ED4E60BA}" type="pres">
      <dgm:prSet presAssocID="{1C53E641-CA41-438F-8D0D-9AF52BF3D510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6730E21E-C0AE-4767-8B1E-3108C20B4E78}" type="pres">
      <dgm:prSet presAssocID="{1C53E641-CA41-438F-8D0D-9AF52BF3D51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43C67-2C83-4440-9AA7-AB361C5E308F}" type="pres">
      <dgm:prSet presAssocID="{B883DD46-A4DA-46E3-9051-3F609F3B624E}" presName="spacer" presStyleCnt="0"/>
      <dgm:spPr/>
    </dgm:pt>
    <dgm:pt modelId="{63E408AD-B36D-4018-8E11-B726C0FE57F0}" type="pres">
      <dgm:prSet presAssocID="{21006B90-0934-4B91-98E9-A82562D281E8}" presName="comp" presStyleCnt="0"/>
      <dgm:spPr/>
    </dgm:pt>
    <dgm:pt modelId="{E20BA820-0470-4162-BDA1-304EA8970E5B}" type="pres">
      <dgm:prSet presAssocID="{21006B90-0934-4B91-98E9-A82562D281E8}" presName="box" presStyleLbl="node1" presStyleIdx="1" presStyleCnt="3"/>
      <dgm:spPr/>
      <dgm:t>
        <a:bodyPr/>
        <a:lstStyle/>
        <a:p>
          <a:endParaRPr lang="ru-RU"/>
        </a:p>
      </dgm:t>
    </dgm:pt>
    <dgm:pt modelId="{51F5C032-032C-4D80-93B9-81263CB67EAC}" type="pres">
      <dgm:prSet presAssocID="{21006B90-0934-4B91-98E9-A82562D281E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0F17F01-D1C6-4EB6-89A8-5A5AB8306CA4}" type="pres">
      <dgm:prSet presAssocID="{21006B90-0934-4B91-98E9-A82562D281E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E94A6-9183-4B40-B230-FB1C49EB4DAA}" type="pres">
      <dgm:prSet presAssocID="{D8874132-F90F-48BB-A903-FEDC07171A8E}" presName="spacer" presStyleCnt="0"/>
      <dgm:spPr/>
    </dgm:pt>
    <dgm:pt modelId="{744B65CF-27CB-452F-8051-11D338EA42E7}" type="pres">
      <dgm:prSet presAssocID="{B186124A-FF4A-4B2A-A729-AAD9D5901A88}" presName="comp" presStyleCnt="0"/>
      <dgm:spPr/>
    </dgm:pt>
    <dgm:pt modelId="{3AE494F1-EA78-47B5-9B98-072E92CCE354}" type="pres">
      <dgm:prSet presAssocID="{B186124A-FF4A-4B2A-A729-AAD9D5901A88}" presName="box" presStyleLbl="node1" presStyleIdx="2" presStyleCnt="3"/>
      <dgm:spPr/>
      <dgm:t>
        <a:bodyPr/>
        <a:lstStyle/>
        <a:p>
          <a:endParaRPr lang="ru-RU"/>
        </a:p>
      </dgm:t>
    </dgm:pt>
    <dgm:pt modelId="{7B2C2A0C-8007-453B-9A95-E7C18CC17A77}" type="pres">
      <dgm:prSet presAssocID="{B186124A-FF4A-4B2A-A729-AAD9D5901A88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99FA499F-400D-44D1-8150-26A64B46882B}" type="pres">
      <dgm:prSet presAssocID="{B186124A-FF4A-4B2A-A729-AAD9D5901A8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08F24A-06C2-4A69-9480-1CCC1A842156}" type="presOf" srcId="{117711DE-7325-4F49-85B0-5E08D9CB0194}" destId="{99FA499F-400D-44D1-8150-26A64B46882B}" srcOrd="1" destOrd="1" presId="urn:microsoft.com/office/officeart/2005/8/layout/vList4"/>
    <dgm:cxn modelId="{BEB50550-DB53-4BB7-BB34-0D55AA5B30BF}" srcId="{21006B90-0934-4B91-98E9-A82562D281E8}" destId="{E86F2A9A-92C2-4A9D-9990-DEF5417A432E}" srcOrd="0" destOrd="0" parTransId="{360E1A70-7760-4AEF-A5EF-986D9FAFC92C}" sibTransId="{6E0987A7-47BD-433F-B834-055763BEFD2E}"/>
    <dgm:cxn modelId="{EBA54440-86F0-4EB2-8D7C-5268374F9139}" srcId="{4A35C3F3-6D52-4DD8-B01F-DD35CE2537B3}" destId="{B186124A-FF4A-4B2A-A729-AAD9D5901A88}" srcOrd="2" destOrd="0" parTransId="{8D82F6E7-3241-4541-8180-B6F3ACED9EB9}" sibTransId="{9541F364-821C-4EE3-B387-08102076001D}"/>
    <dgm:cxn modelId="{2FDC15BB-AC2B-4256-8974-2235E9C32F58}" type="presOf" srcId="{21006B90-0934-4B91-98E9-A82562D281E8}" destId="{E0F17F01-D1C6-4EB6-89A8-5A5AB8306CA4}" srcOrd="1" destOrd="0" presId="urn:microsoft.com/office/officeart/2005/8/layout/vList4"/>
    <dgm:cxn modelId="{5552F88D-61BD-4E3D-817E-E25F5DF7446F}" type="presOf" srcId="{4DC7B8FD-8D9D-46AA-B642-A7F2FD118B95}" destId="{6730E21E-C0AE-4767-8B1E-3108C20B4E78}" srcOrd="1" destOrd="4" presId="urn:microsoft.com/office/officeart/2005/8/layout/vList4"/>
    <dgm:cxn modelId="{AC46A531-07DF-4886-BDFE-31BF0C33CCDC}" type="presOf" srcId="{59DB322A-5CEC-4467-BA4D-63DB5CD1D670}" destId="{E8451E28-D609-4D9A-9079-E5D80A053092}" srcOrd="0" destOrd="1" presId="urn:microsoft.com/office/officeart/2005/8/layout/vList4"/>
    <dgm:cxn modelId="{CB19DBB6-32F1-4BC1-ABC2-FACE6DF7B687}" type="presOf" srcId="{59DB322A-5CEC-4467-BA4D-63DB5CD1D670}" destId="{6730E21E-C0AE-4767-8B1E-3108C20B4E78}" srcOrd="1" destOrd="1" presId="urn:microsoft.com/office/officeart/2005/8/layout/vList4"/>
    <dgm:cxn modelId="{424B2BD3-0473-409F-8F1D-CD1F41EBCBB9}" type="presOf" srcId="{E86F2A9A-92C2-4A9D-9990-DEF5417A432E}" destId="{E0F17F01-D1C6-4EB6-89A8-5A5AB8306CA4}" srcOrd="1" destOrd="1" presId="urn:microsoft.com/office/officeart/2005/8/layout/vList4"/>
    <dgm:cxn modelId="{26A02CC0-EAA8-4948-8D9D-687A8C5F1957}" type="presOf" srcId="{BECA1F4F-792C-4026-AE15-2A139AD307EF}" destId="{3AE494F1-EA78-47B5-9B98-072E92CCE354}" srcOrd="0" destOrd="2" presId="urn:microsoft.com/office/officeart/2005/8/layout/vList4"/>
    <dgm:cxn modelId="{3F3CB14D-C40E-4D2E-9C58-8BFC3423A8E5}" type="presOf" srcId="{BECA1F4F-792C-4026-AE15-2A139AD307EF}" destId="{99FA499F-400D-44D1-8150-26A64B46882B}" srcOrd="1" destOrd="2" presId="urn:microsoft.com/office/officeart/2005/8/layout/vList4"/>
    <dgm:cxn modelId="{B27EAB91-2793-4C88-B233-1FBD5B31A92E}" srcId="{1C53E641-CA41-438F-8D0D-9AF52BF3D510}" destId="{59DB322A-5CEC-4467-BA4D-63DB5CD1D670}" srcOrd="0" destOrd="0" parTransId="{6EC6B628-ADBD-46F8-85AF-CF839C60FDE8}" sibTransId="{FF549CEC-A53C-47E5-A57A-4D0A0BBB3E75}"/>
    <dgm:cxn modelId="{F49075DA-785E-4CF9-BA79-9BDAC124EA80}" type="presOf" srcId="{4DC7B8FD-8D9D-46AA-B642-A7F2FD118B95}" destId="{E8451E28-D609-4D9A-9079-E5D80A053092}" srcOrd="0" destOrd="4" presId="urn:microsoft.com/office/officeart/2005/8/layout/vList4"/>
    <dgm:cxn modelId="{1FB389B0-FC32-4F1B-BB10-A532C4C07C2E}" type="presOf" srcId="{1C53E641-CA41-438F-8D0D-9AF52BF3D510}" destId="{6730E21E-C0AE-4767-8B1E-3108C20B4E78}" srcOrd="1" destOrd="0" presId="urn:microsoft.com/office/officeart/2005/8/layout/vList4"/>
    <dgm:cxn modelId="{D4BC4948-056F-4B3A-B732-0F2B28C7575E}" type="presOf" srcId="{1C53E641-CA41-438F-8D0D-9AF52BF3D510}" destId="{E8451E28-D609-4D9A-9079-E5D80A053092}" srcOrd="0" destOrd="0" presId="urn:microsoft.com/office/officeart/2005/8/layout/vList4"/>
    <dgm:cxn modelId="{9F97DFDB-4136-4B6E-B650-9940204563C4}" srcId="{B186124A-FF4A-4B2A-A729-AAD9D5901A88}" destId="{BECA1F4F-792C-4026-AE15-2A139AD307EF}" srcOrd="1" destOrd="0" parTransId="{FAC3DC87-1453-4C5A-B439-A9C438D5ADB2}" sibTransId="{51FC5842-FF1E-4C6C-8415-076A52A470ED}"/>
    <dgm:cxn modelId="{771FD5CD-3A6C-4F94-BA11-1B977D217FE7}" type="presOf" srcId="{117711DE-7325-4F49-85B0-5E08D9CB0194}" destId="{3AE494F1-EA78-47B5-9B98-072E92CCE354}" srcOrd="0" destOrd="1" presId="urn:microsoft.com/office/officeart/2005/8/layout/vList4"/>
    <dgm:cxn modelId="{B50C4131-2CFA-459D-8054-7D27B8CED732}" srcId="{4A35C3F3-6D52-4DD8-B01F-DD35CE2537B3}" destId="{21006B90-0934-4B91-98E9-A82562D281E8}" srcOrd="1" destOrd="0" parTransId="{7482F179-FF45-4A77-8C16-ECC49907254F}" sibTransId="{D8874132-F90F-48BB-A903-FEDC07171A8E}"/>
    <dgm:cxn modelId="{EDEBDACF-05F0-483F-B3FD-E62A2CA4F317}" type="presOf" srcId="{0B0DB19E-2C1A-42BC-AF01-AB15587428D6}" destId="{3AE494F1-EA78-47B5-9B98-072E92CCE354}" srcOrd="0" destOrd="3" presId="urn:microsoft.com/office/officeart/2005/8/layout/vList4"/>
    <dgm:cxn modelId="{6EC3B69C-7977-4D80-B7F2-3B74D4AF0052}" srcId="{1C53E641-CA41-438F-8D0D-9AF52BF3D510}" destId="{18BF5FEB-077D-4196-AE5D-9823082B042F}" srcOrd="1" destOrd="0" parTransId="{99254B6E-DBEB-45D5-A451-708A500FB6B3}" sibTransId="{C86F5DF0-CA97-4FB8-A6EB-BBE5057880D9}"/>
    <dgm:cxn modelId="{A22D6BB2-3250-45BF-9CC7-63A72FD4D2EE}" type="presOf" srcId="{C946BCA4-1148-4EA8-B717-6ED92CFB580C}" destId="{6730E21E-C0AE-4767-8B1E-3108C20B4E78}" srcOrd="1" destOrd="3" presId="urn:microsoft.com/office/officeart/2005/8/layout/vList4"/>
    <dgm:cxn modelId="{121A72C1-3218-42F2-9474-F58A2B974523}" srcId="{1C53E641-CA41-438F-8D0D-9AF52BF3D510}" destId="{C946BCA4-1148-4EA8-B717-6ED92CFB580C}" srcOrd="2" destOrd="0" parTransId="{B4F8E010-8A7C-45CF-9FE7-09C60C7CC057}" sibTransId="{2CACFD04-3E20-400E-8CA3-0EA877C984B2}"/>
    <dgm:cxn modelId="{627E74D2-8E51-4D71-94A5-D4627D773F7C}" type="presOf" srcId="{B186124A-FF4A-4B2A-A729-AAD9D5901A88}" destId="{99FA499F-400D-44D1-8150-26A64B46882B}" srcOrd="1" destOrd="0" presId="urn:microsoft.com/office/officeart/2005/8/layout/vList4"/>
    <dgm:cxn modelId="{9158126D-7F83-45CC-A016-803DF4C21520}" type="presOf" srcId="{C946BCA4-1148-4EA8-B717-6ED92CFB580C}" destId="{E8451E28-D609-4D9A-9079-E5D80A053092}" srcOrd="0" destOrd="3" presId="urn:microsoft.com/office/officeart/2005/8/layout/vList4"/>
    <dgm:cxn modelId="{DC66861F-4A2C-4240-8C09-2E130708C18C}" type="presOf" srcId="{18BF5FEB-077D-4196-AE5D-9823082B042F}" destId="{6730E21E-C0AE-4767-8B1E-3108C20B4E78}" srcOrd="1" destOrd="2" presId="urn:microsoft.com/office/officeart/2005/8/layout/vList4"/>
    <dgm:cxn modelId="{B7A64709-69EE-494D-A67B-FA836DD8BBE2}" type="presOf" srcId="{B186124A-FF4A-4B2A-A729-AAD9D5901A88}" destId="{3AE494F1-EA78-47B5-9B98-072E92CCE354}" srcOrd="0" destOrd="0" presId="urn:microsoft.com/office/officeart/2005/8/layout/vList4"/>
    <dgm:cxn modelId="{B7E59C47-695B-4AB2-B7FC-32004177CFD7}" srcId="{B186124A-FF4A-4B2A-A729-AAD9D5901A88}" destId="{117711DE-7325-4F49-85B0-5E08D9CB0194}" srcOrd="0" destOrd="0" parTransId="{0EDE9C5B-F3AC-4A9E-923A-F03D24EF3ED0}" sibTransId="{F6BF6E40-4545-4914-B86C-DA7249C2B41F}"/>
    <dgm:cxn modelId="{D32434EC-4523-49DD-A3F7-0585B6C84C53}" type="presOf" srcId="{E50C32E8-9863-4882-B46F-EA8572CCB0B2}" destId="{E0F17F01-D1C6-4EB6-89A8-5A5AB8306CA4}" srcOrd="1" destOrd="2" presId="urn:microsoft.com/office/officeart/2005/8/layout/vList4"/>
    <dgm:cxn modelId="{2DB4208C-BCFB-4FE6-A83E-999AA717AF7F}" srcId="{4A35C3F3-6D52-4DD8-B01F-DD35CE2537B3}" destId="{1C53E641-CA41-438F-8D0D-9AF52BF3D510}" srcOrd="0" destOrd="0" parTransId="{FD9BDBEA-C681-41A2-9159-441263B30322}" sibTransId="{B883DD46-A4DA-46E3-9051-3F609F3B624E}"/>
    <dgm:cxn modelId="{5E2E384C-3959-4CD9-9DEB-E6912C967648}" type="presOf" srcId="{0B0DB19E-2C1A-42BC-AF01-AB15587428D6}" destId="{99FA499F-400D-44D1-8150-26A64B46882B}" srcOrd="1" destOrd="3" presId="urn:microsoft.com/office/officeart/2005/8/layout/vList4"/>
    <dgm:cxn modelId="{76F0A6C0-13FD-44B2-AD8D-063C187CBC4C}" type="presOf" srcId="{4A35C3F3-6D52-4DD8-B01F-DD35CE2537B3}" destId="{D613F375-2A0A-40E9-A2B6-81FD24CD1038}" srcOrd="0" destOrd="0" presId="urn:microsoft.com/office/officeart/2005/8/layout/vList4"/>
    <dgm:cxn modelId="{DE78C16A-FA09-499E-8019-3D0838B26CCE}" type="presOf" srcId="{E50C32E8-9863-4882-B46F-EA8572CCB0B2}" destId="{E20BA820-0470-4162-BDA1-304EA8970E5B}" srcOrd="0" destOrd="2" presId="urn:microsoft.com/office/officeart/2005/8/layout/vList4"/>
    <dgm:cxn modelId="{ED2B0B7D-AD9B-4CC5-AF39-BEE01D93F51B}" srcId="{21006B90-0934-4B91-98E9-A82562D281E8}" destId="{E50C32E8-9863-4882-B46F-EA8572CCB0B2}" srcOrd="1" destOrd="0" parTransId="{1FD23155-0DF6-41CA-961F-F6BC03D00660}" sibTransId="{222FC52A-7F4D-4D53-B4C1-FA3C5889E09F}"/>
    <dgm:cxn modelId="{D48D6454-0E17-483F-811A-96727B04A409}" type="presOf" srcId="{E86F2A9A-92C2-4A9D-9990-DEF5417A432E}" destId="{E20BA820-0470-4162-BDA1-304EA8970E5B}" srcOrd="0" destOrd="1" presId="urn:microsoft.com/office/officeart/2005/8/layout/vList4"/>
    <dgm:cxn modelId="{9ACF0ECC-A893-44A2-9710-AC9FE6225920}" srcId="{B186124A-FF4A-4B2A-A729-AAD9D5901A88}" destId="{0B0DB19E-2C1A-42BC-AF01-AB15587428D6}" srcOrd="2" destOrd="0" parTransId="{C035CBB6-9B3B-48E0-BC57-EC784457FBA1}" sibTransId="{7BA36780-8E61-4E49-B010-DFE6FCADD1D2}"/>
    <dgm:cxn modelId="{67C151B7-2A49-4BB4-89F7-EA8044FE2B86}" type="presOf" srcId="{18BF5FEB-077D-4196-AE5D-9823082B042F}" destId="{E8451E28-D609-4D9A-9079-E5D80A053092}" srcOrd="0" destOrd="2" presId="urn:microsoft.com/office/officeart/2005/8/layout/vList4"/>
    <dgm:cxn modelId="{6DA585EF-013A-4F84-BF07-EAAE3E8858A0}" type="presOf" srcId="{21006B90-0934-4B91-98E9-A82562D281E8}" destId="{E20BA820-0470-4162-BDA1-304EA8970E5B}" srcOrd="0" destOrd="0" presId="urn:microsoft.com/office/officeart/2005/8/layout/vList4"/>
    <dgm:cxn modelId="{C5F5703D-9804-49DE-9F71-6CAAF97B6873}" srcId="{1C53E641-CA41-438F-8D0D-9AF52BF3D510}" destId="{4DC7B8FD-8D9D-46AA-B642-A7F2FD118B95}" srcOrd="3" destOrd="0" parTransId="{1146ADDC-EB3B-4308-84DA-B63B3830BFC6}" sibTransId="{0D4DF4C9-72ED-45AA-B925-2E89176E8AA1}"/>
    <dgm:cxn modelId="{DEF70B46-271E-465E-88A9-98A6ABAA1FB8}" type="presParOf" srcId="{D613F375-2A0A-40E9-A2B6-81FD24CD1038}" destId="{02A1CA25-22D7-4C06-962C-BE0849A51ECB}" srcOrd="0" destOrd="0" presId="urn:microsoft.com/office/officeart/2005/8/layout/vList4"/>
    <dgm:cxn modelId="{37062173-CD76-47D6-88C4-4D263132C9E9}" type="presParOf" srcId="{02A1CA25-22D7-4C06-962C-BE0849A51ECB}" destId="{E8451E28-D609-4D9A-9079-E5D80A053092}" srcOrd="0" destOrd="0" presId="urn:microsoft.com/office/officeart/2005/8/layout/vList4"/>
    <dgm:cxn modelId="{2E4D13C9-9E08-4A93-900B-291A3DF3A897}" type="presParOf" srcId="{02A1CA25-22D7-4C06-962C-BE0849A51ECB}" destId="{435AEAF9-6F6B-4771-86E8-D142ED4E60BA}" srcOrd="1" destOrd="0" presId="urn:microsoft.com/office/officeart/2005/8/layout/vList4"/>
    <dgm:cxn modelId="{E06E4F8E-8EA0-4340-9AA8-ECB8BE46FBA6}" type="presParOf" srcId="{02A1CA25-22D7-4C06-962C-BE0849A51ECB}" destId="{6730E21E-C0AE-4767-8B1E-3108C20B4E78}" srcOrd="2" destOrd="0" presId="urn:microsoft.com/office/officeart/2005/8/layout/vList4"/>
    <dgm:cxn modelId="{3F546DB9-774D-4F8C-B7DE-543099006B2E}" type="presParOf" srcId="{D613F375-2A0A-40E9-A2B6-81FD24CD1038}" destId="{ED943C67-2C83-4440-9AA7-AB361C5E308F}" srcOrd="1" destOrd="0" presId="urn:microsoft.com/office/officeart/2005/8/layout/vList4"/>
    <dgm:cxn modelId="{13A1A66F-1A16-4AE5-861A-130ACD8BC972}" type="presParOf" srcId="{D613F375-2A0A-40E9-A2B6-81FD24CD1038}" destId="{63E408AD-B36D-4018-8E11-B726C0FE57F0}" srcOrd="2" destOrd="0" presId="urn:microsoft.com/office/officeart/2005/8/layout/vList4"/>
    <dgm:cxn modelId="{0EA64720-1E6E-4022-8E07-864A483F0693}" type="presParOf" srcId="{63E408AD-B36D-4018-8E11-B726C0FE57F0}" destId="{E20BA820-0470-4162-BDA1-304EA8970E5B}" srcOrd="0" destOrd="0" presId="urn:microsoft.com/office/officeart/2005/8/layout/vList4"/>
    <dgm:cxn modelId="{313C21D4-ACAC-4DE2-BA4B-CD51E373D2F8}" type="presParOf" srcId="{63E408AD-B36D-4018-8E11-B726C0FE57F0}" destId="{51F5C032-032C-4D80-93B9-81263CB67EAC}" srcOrd="1" destOrd="0" presId="urn:microsoft.com/office/officeart/2005/8/layout/vList4"/>
    <dgm:cxn modelId="{20B9C425-3485-4172-A52B-7FAF0563E865}" type="presParOf" srcId="{63E408AD-B36D-4018-8E11-B726C0FE57F0}" destId="{E0F17F01-D1C6-4EB6-89A8-5A5AB8306CA4}" srcOrd="2" destOrd="0" presId="urn:microsoft.com/office/officeart/2005/8/layout/vList4"/>
    <dgm:cxn modelId="{FC7A65A0-611B-4306-9649-DCE57EA64BBC}" type="presParOf" srcId="{D613F375-2A0A-40E9-A2B6-81FD24CD1038}" destId="{6D8E94A6-9183-4B40-B230-FB1C49EB4DAA}" srcOrd="3" destOrd="0" presId="urn:microsoft.com/office/officeart/2005/8/layout/vList4"/>
    <dgm:cxn modelId="{670B9BE8-E502-4EF2-BA91-9E7E169373AE}" type="presParOf" srcId="{D613F375-2A0A-40E9-A2B6-81FD24CD1038}" destId="{744B65CF-27CB-452F-8051-11D338EA42E7}" srcOrd="4" destOrd="0" presId="urn:microsoft.com/office/officeart/2005/8/layout/vList4"/>
    <dgm:cxn modelId="{4276D194-E8EE-4FFB-92EE-EE2963ADFF73}" type="presParOf" srcId="{744B65CF-27CB-452F-8051-11D338EA42E7}" destId="{3AE494F1-EA78-47B5-9B98-072E92CCE354}" srcOrd="0" destOrd="0" presId="urn:microsoft.com/office/officeart/2005/8/layout/vList4"/>
    <dgm:cxn modelId="{8682BD8E-AC89-4612-BF26-6FA398A57240}" type="presParOf" srcId="{744B65CF-27CB-452F-8051-11D338EA42E7}" destId="{7B2C2A0C-8007-453B-9A95-E7C18CC17A77}" srcOrd="1" destOrd="0" presId="urn:microsoft.com/office/officeart/2005/8/layout/vList4"/>
    <dgm:cxn modelId="{FA243892-8D48-4554-935E-6816994A1AF4}" type="presParOf" srcId="{744B65CF-27CB-452F-8051-11D338EA42E7}" destId="{99FA499F-400D-44D1-8150-26A64B46882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2019BD-0108-4F70-8381-A7553CC07C5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8A3B9F-752E-444A-B768-FC9EF8E1BB3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</dgm:t>
    </dgm:pt>
    <dgm:pt modelId="{617309E9-3D25-4B6B-8123-766707FD3459}" type="parTrans" cxnId="{818372DB-673D-45DE-9A95-9CFDD74E3C9B}">
      <dgm:prSet/>
      <dgm:spPr/>
      <dgm:t>
        <a:bodyPr/>
        <a:lstStyle/>
        <a:p>
          <a:endParaRPr lang="ru-RU"/>
        </a:p>
      </dgm:t>
    </dgm:pt>
    <dgm:pt modelId="{1F324E8F-9FC2-4105-94B4-5002D7EA40F4}" type="sibTrans" cxnId="{818372DB-673D-45DE-9A95-9CFDD74E3C9B}">
      <dgm:prSet/>
      <dgm:spPr/>
      <dgm:t>
        <a:bodyPr/>
        <a:lstStyle/>
        <a:p>
          <a:endParaRPr lang="ru-RU"/>
        </a:p>
      </dgm:t>
    </dgm:pt>
    <dgm:pt modelId="{84E9905A-7553-496F-BAF8-783EFA8B7B67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Увеличение заработной платы до уровня Караганды Су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4B8BF-C1A7-4EA9-9F1C-5A157074D19D}" type="parTrans" cxnId="{582F867D-042A-4877-97C2-84C808E33F21}">
      <dgm:prSet/>
      <dgm:spPr/>
      <dgm:t>
        <a:bodyPr/>
        <a:lstStyle/>
        <a:p>
          <a:endParaRPr lang="ru-RU"/>
        </a:p>
      </dgm:t>
    </dgm:pt>
    <dgm:pt modelId="{D60720D2-835C-412A-A9A7-EBC5BF1BE4DF}" type="sibTrans" cxnId="{582F867D-042A-4877-97C2-84C808E33F21}">
      <dgm:prSet/>
      <dgm:spPr/>
      <dgm:t>
        <a:bodyPr/>
        <a:lstStyle/>
        <a:p>
          <a:endParaRPr lang="ru-RU"/>
        </a:p>
      </dgm:t>
    </dgm:pt>
    <dgm:pt modelId="{E40523CA-C136-4FBE-9564-C57A6F75367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</dgm:t>
    </dgm:pt>
    <dgm:pt modelId="{82124114-1F25-46F4-BAB1-2782B3D473F8}" type="parTrans" cxnId="{B7FEF54A-BDC3-4A0C-9D46-106D09B70445}">
      <dgm:prSet/>
      <dgm:spPr/>
      <dgm:t>
        <a:bodyPr/>
        <a:lstStyle/>
        <a:p>
          <a:endParaRPr lang="ru-RU"/>
        </a:p>
      </dgm:t>
    </dgm:pt>
    <dgm:pt modelId="{1AF92938-2456-45C4-B56A-9324242E73AC}" type="sibTrans" cxnId="{B7FEF54A-BDC3-4A0C-9D46-106D09B70445}">
      <dgm:prSet/>
      <dgm:spPr/>
      <dgm:t>
        <a:bodyPr/>
        <a:lstStyle/>
        <a:p>
          <a:endParaRPr lang="ru-RU"/>
        </a:p>
      </dgm:t>
    </dgm:pt>
    <dgm:pt modelId="{7AC6FA13-D1C2-4BFA-97E4-28D43CDF153C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Заключение договора с организацией или частным лицом обладающим компетенцией обслуживания систем автоматики</a:t>
          </a:r>
        </a:p>
      </dgm:t>
    </dgm:pt>
    <dgm:pt modelId="{88EF5F77-4824-42B5-8DDB-B441DB6648F0}" type="parTrans" cxnId="{959C55FF-8A8E-4A40-B81A-A9BA11CB0EEE}">
      <dgm:prSet/>
      <dgm:spPr/>
      <dgm:t>
        <a:bodyPr/>
        <a:lstStyle/>
        <a:p>
          <a:endParaRPr lang="ru-RU"/>
        </a:p>
      </dgm:t>
    </dgm:pt>
    <dgm:pt modelId="{D84D2139-1D99-49C9-A7AD-434DC589A25E}" type="sibTrans" cxnId="{959C55FF-8A8E-4A40-B81A-A9BA11CB0EEE}">
      <dgm:prSet/>
      <dgm:spPr/>
      <dgm:t>
        <a:bodyPr/>
        <a:lstStyle/>
        <a:p>
          <a:endParaRPr lang="ru-RU"/>
        </a:p>
      </dgm:t>
    </dgm:pt>
    <dgm:pt modelId="{038105C4-FA2E-43F6-B326-BA9F7167F4D6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Провести гидродинамическую промывку и чистку промежуточных колодцев</a:t>
          </a:r>
        </a:p>
      </dgm:t>
    </dgm:pt>
    <dgm:pt modelId="{A67F5930-E09E-4697-9713-F1EC1C6EE2EA}" type="parTrans" cxnId="{FCBA3174-C57B-4DFE-8719-20C106C1AF6C}">
      <dgm:prSet/>
      <dgm:spPr/>
      <dgm:t>
        <a:bodyPr/>
        <a:lstStyle/>
        <a:p>
          <a:endParaRPr lang="ru-RU"/>
        </a:p>
      </dgm:t>
    </dgm:pt>
    <dgm:pt modelId="{87056222-389C-4BB4-A777-1F94964AAA73}" type="sibTrans" cxnId="{FCBA3174-C57B-4DFE-8719-20C106C1AF6C}">
      <dgm:prSet/>
      <dgm:spPr/>
      <dgm:t>
        <a:bodyPr/>
        <a:lstStyle/>
        <a:p>
          <a:endParaRPr lang="ru-RU"/>
        </a:p>
      </dgm:t>
    </dgm:pt>
    <dgm:pt modelId="{30E72B89-F17F-4320-8CDE-CDB0B0691CCF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72EE5-9A61-4C33-8457-2A87F45AA6E3}" type="parTrans" cxnId="{258EB27A-F359-4E9D-A891-9BD625C058E0}">
      <dgm:prSet/>
      <dgm:spPr/>
      <dgm:t>
        <a:bodyPr/>
        <a:lstStyle/>
        <a:p>
          <a:endParaRPr lang="ru-RU"/>
        </a:p>
      </dgm:t>
    </dgm:pt>
    <dgm:pt modelId="{B90D4B78-D42A-4B0E-811F-E7CF7907C3A8}" type="sibTrans" cxnId="{258EB27A-F359-4E9D-A891-9BD625C058E0}">
      <dgm:prSet/>
      <dgm:spPr/>
      <dgm:t>
        <a:bodyPr/>
        <a:lstStyle/>
        <a:p>
          <a:endParaRPr lang="ru-RU"/>
        </a:p>
      </dgm:t>
    </dgm:pt>
    <dgm:pt modelId="{05D5B0A1-98FC-4143-A0B4-D293AAA9F1B4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Зона ответственности РГП </a:t>
          </a:r>
          <a:r>
            <a:rPr lang="ru-RU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Саранькоммунсервис</a:t>
          </a:r>
          <a:endParaRPr lang="ru-RU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C60B3-886B-43FD-A114-A69BCE884947}" type="sibTrans" cxnId="{594DAAC8-02BC-4C7C-9A89-DDD001889F9F}">
      <dgm:prSet/>
      <dgm:spPr/>
      <dgm:t>
        <a:bodyPr/>
        <a:lstStyle/>
        <a:p>
          <a:endParaRPr lang="ru-RU"/>
        </a:p>
      </dgm:t>
    </dgm:pt>
    <dgm:pt modelId="{1DA6DD90-B028-45A8-817B-0749DCB49362}" type="parTrans" cxnId="{594DAAC8-02BC-4C7C-9A89-DDD001889F9F}">
      <dgm:prSet/>
      <dgm:spPr/>
      <dgm:t>
        <a:bodyPr/>
        <a:lstStyle/>
        <a:p>
          <a:endParaRPr lang="ru-RU"/>
        </a:p>
      </dgm:t>
    </dgm:pt>
    <dgm:pt modelId="{572566FB-0F19-4B10-BBC6-7CF1FB3162B5}">
      <dgm:prSet custT="1"/>
      <dgm:spPr/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Повышение заработной платы не менее чем на 70% с последующей ежегодной индексацией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F5A02-713F-4CDB-B9C8-B1FBD8F9FE77}" type="sibTrans" cxnId="{0922153A-8B49-4E92-BDEE-35334CA40D95}">
      <dgm:prSet/>
      <dgm:spPr/>
      <dgm:t>
        <a:bodyPr/>
        <a:lstStyle/>
        <a:p>
          <a:endParaRPr lang="ru-RU"/>
        </a:p>
      </dgm:t>
    </dgm:pt>
    <dgm:pt modelId="{B0B30AAE-274E-4E1D-8F0B-2AB65F822D04}" type="parTrans" cxnId="{0922153A-8B49-4E92-BDEE-35334CA40D95}">
      <dgm:prSet/>
      <dgm:spPr/>
      <dgm:t>
        <a:bodyPr/>
        <a:lstStyle/>
        <a:p>
          <a:endParaRPr lang="ru-RU"/>
        </a:p>
      </dgm:t>
    </dgm:pt>
    <dgm:pt modelId="{63A3B87A-E603-4AC7-A30A-381433F7CEEF}">
      <dgm:prSet custT="1"/>
      <dgm:spPr>
        <a:solidFill>
          <a:srgbClr val="002060"/>
        </a:solidFill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</dgm:t>
    </dgm:pt>
    <dgm:pt modelId="{0015939D-35FB-4F21-8FC8-FF2206CE8A50}" type="sibTrans" cxnId="{75EE6334-C8CE-4CDB-90E9-F54AA73F6129}">
      <dgm:prSet/>
      <dgm:spPr/>
      <dgm:t>
        <a:bodyPr/>
        <a:lstStyle/>
        <a:p>
          <a:endParaRPr lang="ru-RU"/>
        </a:p>
      </dgm:t>
    </dgm:pt>
    <dgm:pt modelId="{A9ED9E58-069B-418F-AB1C-714837D75650}" type="parTrans" cxnId="{75EE6334-C8CE-4CDB-90E9-F54AA73F6129}">
      <dgm:prSet/>
      <dgm:spPr/>
      <dgm:t>
        <a:bodyPr/>
        <a:lstStyle/>
        <a:p>
          <a:endParaRPr lang="ru-RU"/>
        </a:p>
      </dgm:t>
    </dgm:pt>
    <dgm:pt modelId="{F9E8B9BA-CA34-48AE-AF04-E20B75383F55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Установка двух одинаковых трансформаторов с системой АВР, строительство новой ПС 220/10/10 </a:t>
          </a:r>
          <a:r>
            <a:rPr lang="ru-RU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кВ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 и подключение вторых вводов к РП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B7044B-111B-489D-8F09-1153EB3EC097}" type="parTrans" cxnId="{4610AE89-57DE-46EA-9FC5-EB4698A7CA41}">
      <dgm:prSet/>
      <dgm:spPr/>
      <dgm:t>
        <a:bodyPr/>
        <a:lstStyle/>
        <a:p>
          <a:endParaRPr lang="ru-RU"/>
        </a:p>
      </dgm:t>
    </dgm:pt>
    <dgm:pt modelId="{1159C7D6-C197-4204-B33E-07D79AF7EA65}" type="sibTrans" cxnId="{4610AE89-57DE-46EA-9FC5-EB4698A7CA41}">
      <dgm:prSet/>
      <dgm:spPr/>
      <dgm:t>
        <a:bodyPr/>
        <a:lstStyle/>
        <a:p>
          <a:endParaRPr lang="ru-RU"/>
        </a:p>
      </dgm:t>
    </dgm:pt>
    <dgm:pt modelId="{19CFF795-E76C-42EC-82F3-DE5BDD674B68}">
      <dgm:prSet custT="1"/>
      <dgm:spPr/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Создание укомплектованной службы эксплуатации с повышением зарплаты, обеспечение транспортом и служебными помещениями</a:t>
          </a:r>
        </a:p>
      </dgm:t>
    </dgm:pt>
    <dgm:pt modelId="{AD10CD98-6C9F-4BCF-8F25-828490CD8DD3}" type="parTrans" cxnId="{FA0171E7-DD3E-47BB-8DB5-451A63B6235C}">
      <dgm:prSet/>
      <dgm:spPr/>
      <dgm:t>
        <a:bodyPr/>
        <a:lstStyle/>
        <a:p>
          <a:endParaRPr lang="ru-RU"/>
        </a:p>
      </dgm:t>
    </dgm:pt>
    <dgm:pt modelId="{E0580108-6AAD-4234-B7E3-5793A0D22DC6}" type="sibTrans" cxnId="{FA0171E7-DD3E-47BB-8DB5-451A63B6235C}">
      <dgm:prSet/>
      <dgm:spPr/>
      <dgm:t>
        <a:bodyPr/>
        <a:lstStyle/>
        <a:p>
          <a:endParaRPr lang="ru-RU"/>
        </a:p>
      </dgm:t>
    </dgm:pt>
    <dgm:pt modelId="{212724F0-0EB3-4A31-8A1D-75D7D7639E7D}">
      <dgm:prSet custT="1"/>
      <dgm:spPr/>
      <dgm:t>
        <a:bodyPr/>
        <a:lstStyle/>
        <a:p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AE074-EB27-4293-A506-7F60C7A14DC6}" type="parTrans" cxnId="{6D532E83-8D05-489F-9289-07A91E1FBC9F}">
      <dgm:prSet/>
      <dgm:spPr/>
      <dgm:t>
        <a:bodyPr/>
        <a:lstStyle/>
        <a:p>
          <a:endParaRPr lang="ru-RU"/>
        </a:p>
      </dgm:t>
    </dgm:pt>
    <dgm:pt modelId="{6F4AC73E-5B18-4234-8B63-919CFBBD1846}" type="sibTrans" cxnId="{6D532E83-8D05-489F-9289-07A91E1FBC9F}">
      <dgm:prSet/>
      <dgm:spPr/>
      <dgm:t>
        <a:bodyPr/>
        <a:lstStyle/>
        <a:p>
          <a:endParaRPr lang="ru-RU"/>
        </a:p>
      </dgm:t>
    </dgm:pt>
    <dgm:pt modelId="{D97422F2-7B4F-45A9-BBC7-676EE4FA395F}">
      <dgm:prSet custT="1"/>
      <dgm:spPr/>
      <dgm:t>
        <a:bodyPr/>
        <a:lstStyle/>
        <a:p>
          <a:pPr rtl="0"/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Монтаж систем АСКУЭ и SCADA для контроля и управления оборудованием</a:t>
          </a:r>
        </a:p>
      </dgm:t>
    </dgm:pt>
    <dgm:pt modelId="{A56C8A79-1B6A-4D01-8AA8-4843351F83B9}" type="parTrans" cxnId="{B5987203-7A86-4A91-A455-FC2DA3BB68AE}">
      <dgm:prSet/>
      <dgm:spPr/>
      <dgm:t>
        <a:bodyPr/>
        <a:lstStyle/>
        <a:p>
          <a:endParaRPr lang="ru-RU"/>
        </a:p>
      </dgm:t>
    </dgm:pt>
    <dgm:pt modelId="{52AAF796-F64E-4373-9310-79F43062D8F3}" type="sibTrans" cxnId="{B5987203-7A86-4A91-A455-FC2DA3BB68AE}">
      <dgm:prSet/>
      <dgm:spPr/>
      <dgm:t>
        <a:bodyPr/>
        <a:lstStyle/>
        <a:p>
          <a:endParaRPr lang="ru-RU"/>
        </a:p>
      </dgm:t>
    </dgm:pt>
    <dgm:pt modelId="{24906B3B-7272-4B35-92B3-856407F967E7}">
      <dgm:prSet custT="1"/>
      <dgm:spPr>
        <a:solidFill>
          <a:srgbClr val="002060"/>
        </a:solidFill>
      </dgm:spPr>
      <dgm:t>
        <a:bodyPr/>
        <a:lstStyle/>
        <a:p>
          <a:pPr rtl="0"/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D3409-508B-4B15-B84C-E38C13C8E3DE}" type="parTrans" cxnId="{BD41D472-0035-42DE-BE62-8F19F16F8E29}">
      <dgm:prSet/>
      <dgm:spPr/>
      <dgm:t>
        <a:bodyPr/>
        <a:lstStyle/>
        <a:p>
          <a:endParaRPr lang="ru-RU"/>
        </a:p>
      </dgm:t>
    </dgm:pt>
    <dgm:pt modelId="{B636BDF1-6FBB-4342-BDBD-730EEE704AD3}" type="sibTrans" cxnId="{BD41D472-0035-42DE-BE62-8F19F16F8E29}">
      <dgm:prSet/>
      <dgm:spPr/>
      <dgm:t>
        <a:bodyPr/>
        <a:lstStyle/>
        <a:p>
          <a:endParaRPr lang="ru-RU"/>
        </a:p>
      </dgm:t>
    </dgm:pt>
    <dgm:pt modelId="{B77E3928-5FB0-413B-B075-23278E0A3CB0}">
      <dgm:prSet custT="1"/>
      <dgm:spPr/>
      <dgm:t>
        <a:bodyPr/>
        <a:lstStyle/>
        <a:p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FE140-073F-406A-B389-8D009C540FAD}" type="parTrans" cxnId="{EF174B85-E47C-4BF1-BABA-CCC94EBD5AA6}">
      <dgm:prSet/>
      <dgm:spPr/>
      <dgm:t>
        <a:bodyPr/>
        <a:lstStyle/>
        <a:p>
          <a:endParaRPr lang="ru-RU"/>
        </a:p>
      </dgm:t>
    </dgm:pt>
    <dgm:pt modelId="{42F351AF-65E3-4BB2-A8B9-FC6CD82CE055}" type="sibTrans" cxnId="{EF174B85-E47C-4BF1-BABA-CCC94EBD5AA6}">
      <dgm:prSet/>
      <dgm:spPr/>
      <dgm:t>
        <a:bodyPr/>
        <a:lstStyle/>
        <a:p>
          <a:endParaRPr lang="ru-RU"/>
        </a:p>
      </dgm:t>
    </dgm:pt>
    <dgm:pt modelId="{4FF66024-8B3A-476A-9E69-6AC91127A92E}" type="pres">
      <dgm:prSet presAssocID="{5D2019BD-0108-4F70-8381-A7553CC07C5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36B839-83A2-4A99-86C0-3038F91E0958}" type="pres">
      <dgm:prSet presAssocID="{BE8A3B9F-752E-444A-B768-FC9EF8E1BB3F}" presName="comp" presStyleCnt="0"/>
      <dgm:spPr/>
    </dgm:pt>
    <dgm:pt modelId="{7257DE63-1FFD-4612-893E-FD0AC088D758}" type="pres">
      <dgm:prSet presAssocID="{BE8A3B9F-752E-444A-B768-FC9EF8E1BB3F}" presName="box" presStyleLbl="node1" presStyleIdx="0" presStyleCnt="3" custScaleY="65508" custLinFactNeighborX="1506" custLinFactNeighborY="914"/>
      <dgm:spPr/>
      <dgm:t>
        <a:bodyPr/>
        <a:lstStyle/>
        <a:p>
          <a:endParaRPr lang="ru-RU"/>
        </a:p>
      </dgm:t>
    </dgm:pt>
    <dgm:pt modelId="{DFDC6C56-8D35-45E5-8E10-A5C76D35CE15}" type="pres">
      <dgm:prSet presAssocID="{BE8A3B9F-752E-444A-B768-FC9EF8E1BB3F}" presName="img" presStyleLbl="fgImgPlace1" presStyleIdx="0" presStyleCnt="3" custFlipVert="1" custScaleY="20709"/>
      <dgm:spPr/>
    </dgm:pt>
    <dgm:pt modelId="{39CDA944-655E-49DB-A0F6-E27073D63124}" type="pres">
      <dgm:prSet presAssocID="{BE8A3B9F-752E-444A-B768-FC9EF8E1BB3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DCD7B-5509-4592-83EA-DF330D54F518}" type="pres">
      <dgm:prSet presAssocID="{1F324E8F-9FC2-4105-94B4-5002D7EA40F4}" presName="spacer" presStyleCnt="0"/>
      <dgm:spPr/>
    </dgm:pt>
    <dgm:pt modelId="{F71A3502-F49C-4C0C-ADD5-DFBDB8E72490}" type="pres">
      <dgm:prSet presAssocID="{E40523CA-C136-4FBE-9564-C57A6F75367C}" presName="comp" presStyleCnt="0"/>
      <dgm:spPr/>
    </dgm:pt>
    <dgm:pt modelId="{C802CC8F-1DC5-4141-A2DA-95022EFADCEA}" type="pres">
      <dgm:prSet presAssocID="{E40523CA-C136-4FBE-9564-C57A6F75367C}" presName="box" presStyleLbl="node1" presStyleIdx="1" presStyleCnt="3" custScaleY="45885" custLinFactNeighborX="12579" custLinFactNeighborY="-384"/>
      <dgm:spPr/>
      <dgm:t>
        <a:bodyPr/>
        <a:lstStyle/>
        <a:p>
          <a:endParaRPr lang="ru-RU"/>
        </a:p>
      </dgm:t>
    </dgm:pt>
    <dgm:pt modelId="{CADD1047-1D97-41FF-A060-C16E46B8519D}" type="pres">
      <dgm:prSet presAssocID="{E40523CA-C136-4FBE-9564-C57A6F75367C}" presName="img" presStyleLbl="fgImgPlace1" presStyleIdx="1" presStyleCnt="3" custScaleY="18757"/>
      <dgm:spPr/>
    </dgm:pt>
    <dgm:pt modelId="{F1FCECA1-AB88-43F2-B2DD-75523F60D4F7}" type="pres">
      <dgm:prSet presAssocID="{E40523CA-C136-4FBE-9564-C57A6F75367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A4610-E508-4D33-B7E6-B855B298E33C}" type="pres">
      <dgm:prSet presAssocID="{1AF92938-2456-45C4-B56A-9324242E73AC}" presName="spacer" presStyleCnt="0"/>
      <dgm:spPr/>
    </dgm:pt>
    <dgm:pt modelId="{D1E6C6B7-021B-4F6E-9BBB-1AE77C00592D}" type="pres">
      <dgm:prSet presAssocID="{63A3B87A-E603-4AC7-A30A-381433F7CEEF}" presName="comp" presStyleCnt="0"/>
      <dgm:spPr/>
    </dgm:pt>
    <dgm:pt modelId="{5F8200F5-47B0-4835-BD7D-A9FA9A1FFB61}" type="pres">
      <dgm:prSet presAssocID="{63A3B87A-E603-4AC7-A30A-381433F7CEEF}" presName="box" presStyleLbl="node1" presStyleIdx="2" presStyleCnt="3" custScaleY="84830" custLinFactNeighborX="-1902" custLinFactNeighborY="517"/>
      <dgm:spPr/>
      <dgm:t>
        <a:bodyPr/>
        <a:lstStyle/>
        <a:p>
          <a:endParaRPr lang="ru-RU"/>
        </a:p>
      </dgm:t>
    </dgm:pt>
    <dgm:pt modelId="{CA988C16-DC17-47DA-8E5C-EF1E9217FB15}" type="pres">
      <dgm:prSet presAssocID="{63A3B87A-E603-4AC7-A30A-381433F7CEEF}" presName="img" presStyleLbl="fgImgPlace1" presStyleIdx="2" presStyleCnt="3" custFlipVert="1" custScaleY="10645"/>
      <dgm:spPr/>
    </dgm:pt>
    <dgm:pt modelId="{D37B148B-F4E8-4AEF-A5EC-8EFF0FF508C2}" type="pres">
      <dgm:prSet presAssocID="{63A3B87A-E603-4AC7-A30A-381433F7CEE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F4F4D-C1FD-46E0-996C-816FC97C50C7}" type="presOf" srcId="{63A3B87A-E603-4AC7-A30A-381433F7CEEF}" destId="{5F8200F5-47B0-4835-BD7D-A9FA9A1FFB61}" srcOrd="0" destOrd="0" presId="urn:microsoft.com/office/officeart/2005/8/layout/vList4"/>
    <dgm:cxn modelId="{2DE902E3-1DC5-4BF7-975B-319EB082537C}" type="presOf" srcId="{E40523CA-C136-4FBE-9564-C57A6F75367C}" destId="{F1FCECA1-AB88-43F2-B2DD-75523F60D4F7}" srcOrd="1" destOrd="0" presId="urn:microsoft.com/office/officeart/2005/8/layout/vList4"/>
    <dgm:cxn modelId="{FCBA3174-C57B-4DFE-8719-20C106C1AF6C}" srcId="{BE8A3B9F-752E-444A-B768-FC9EF8E1BB3F}" destId="{038105C4-FA2E-43F6-B326-BA9F7167F4D6}" srcOrd="4" destOrd="0" parTransId="{A67F5930-E09E-4697-9713-F1EC1C6EE2EA}" sibTransId="{87056222-389C-4BB4-A777-1F94964AAA73}"/>
    <dgm:cxn modelId="{8BD0CA61-B216-43AD-A817-BFC040E05D97}" type="presOf" srcId="{B77E3928-5FB0-413B-B075-23278E0A3CB0}" destId="{D37B148B-F4E8-4AEF-A5EC-8EFF0FF508C2}" srcOrd="1" destOrd="4" presId="urn:microsoft.com/office/officeart/2005/8/layout/vList4"/>
    <dgm:cxn modelId="{818372DB-673D-45DE-9A95-9CFDD74E3C9B}" srcId="{5D2019BD-0108-4F70-8381-A7553CC07C59}" destId="{BE8A3B9F-752E-444A-B768-FC9EF8E1BB3F}" srcOrd="0" destOrd="0" parTransId="{617309E9-3D25-4B6B-8123-766707FD3459}" sibTransId="{1F324E8F-9FC2-4105-94B4-5002D7EA40F4}"/>
    <dgm:cxn modelId="{7907CDC6-E513-4107-82C2-E76349C459E1}" type="presOf" srcId="{30E72B89-F17F-4320-8CDE-CDB0B0691CCF}" destId="{39CDA944-655E-49DB-A0F6-E27073D63124}" srcOrd="1" destOrd="2" presId="urn:microsoft.com/office/officeart/2005/8/layout/vList4"/>
    <dgm:cxn modelId="{4F5ACAF4-7054-435E-8708-B70B875CB409}" type="presOf" srcId="{7AC6FA13-D1C2-4BFA-97E4-28D43CDF153C}" destId="{7257DE63-1FFD-4612-893E-FD0AC088D758}" srcOrd="0" destOrd="3" presId="urn:microsoft.com/office/officeart/2005/8/layout/vList4"/>
    <dgm:cxn modelId="{98445D7E-0D75-4F6E-BBDC-6040A4E74019}" type="presOf" srcId="{038105C4-FA2E-43F6-B326-BA9F7167F4D6}" destId="{7257DE63-1FFD-4612-893E-FD0AC088D758}" srcOrd="0" destOrd="5" presId="urn:microsoft.com/office/officeart/2005/8/layout/vList4"/>
    <dgm:cxn modelId="{BD41D472-0035-42DE-BE62-8F19F16F8E29}" srcId="{63A3B87A-E603-4AC7-A30A-381433F7CEEF}" destId="{24906B3B-7272-4B35-92B3-856407F967E7}" srcOrd="1" destOrd="0" parTransId="{E45D3409-508B-4B15-B84C-E38C13C8E3DE}" sibTransId="{B636BDF1-6FBB-4342-BDBD-730EEE704AD3}"/>
    <dgm:cxn modelId="{4610AE89-57DE-46EA-9FC5-EB4698A7CA41}" srcId="{63A3B87A-E603-4AC7-A30A-381433F7CEEF}" destId="{F9E8B9BA-CA34-48AE-AF04-E20B75383F55}" srcOrd="0" destOrd="0" parTransId="{23B7044B-111B-489D-8F09-1153EB3EC097}" sibTransId="{1159C7D6-C197-4204-B33E-07D79AF7EA65}"/>
    <dgm:cxn modelId="{9B64F046-EC7D-43FB-9C0A-60FA95068901}" type="presOf" srcId="{05D5B0A1-98FC-4143-A0B4-D293AAA9F1B4}" destId="{39CDA944-655E-49DB-A0F6-E27073D63124}" srcOrd="1" destOrd="4" presId="urn:microsoft.com/office/officeart/2005/8/layout/vList4"/>
    <dgm:cxn modelId="{05B60D71-950A-48F6-A2FB-06C1FA0C6117}" type="presOf" srcId="{572566FB-0F19-4B10-BBC6-7CF1FB3162B5}" destId="{F1FCECA1-AB88-43F2-B2DD-75523F60D4F7}" srcOrd="1" destOrd="1" presId="urn:microsoft.com/office/officeart/2005/8/layout/vList4"/>
    <dgm:cxn modelId="{6D532E83-8D05-489F-9289-07A91E1FBC9F}" srcId="{63A3B87A-E603-4AC7-A30A-381433F7CEEF}" destId="{212724F0-0EB3-4A31-8A1D-75D7D7639E7D}" srcOrd="4" destOrd="0" parTransId="{3BFAE074-EB27-4293-A506-7F60C7A14DC6}" sibTransId="{6F4AC73E-5B18-4234-8B63-919CFBBD1846}"/>
    <dgm:cxn modelId="{EAEE1C96-47BF-49E6-8B0B-AE68BC0C5E91}" type="presOf" srcId="{24906B3B-7272-4B35-92B3-856407F967E7}" destId="{5F8200F5-47B0-4835-BD7D-A9FA9A1FFB61}" srcOrd="0" destOrd="2" presId="urn:microsoft.com/office/officeart/2005/8/layout/vList4"/>
    <dgm:cxn modelId="{57F343F1-3321-4F8B-B8E3-DDD2781AABB2}" type="presOf" srcId="{212724F0-0EB3-4A31-8A1D-75D7D7639E7D}" destId="{5F8200F5-47B0-4835-BD7D-A9FA9A1FFB61}" srcOrd="0" destOrd="5" presId="urn:microsoft.com/office/officeart/2005/8/layout/vList4"/>
    <dgm:cxn modelId="{0922153A-8B49-4E92-BDEE-35334CA40D95}" srcId="{E40523CA-C136-4FBE-9564-C57A6F75367C}" destId="{572566FB-0F19-4B10-BBC6-7CF1FB3162B5}" srcOrd="0" destOrd="0" parTransId="{B0B30AAE-274E-4E1D-8F0B-2AB65F822D04}" sibTransId="{6BCF5A02-713F-4CDB-B9C8-B1FBD8F9FE77}"/>
    <dgm:cxn modelId="{75EE6334-C8CE-4CDB-90E9-F54AA73F6129}" srcId="{5D2019BD-0108-4F70-8381-A7553CC07C59}" destId="{63A3B87A-E603-4AC7-A30A-381433F7CEEF}" srcOrd="2" destOrd="0" parTransId="{A9ED9E58-069B-418F-AB1C-714837D75650}" sibTransId="{0015939D-35FB-4F21-8FC8-FF2206CE8A50}"/>
    <dgm:cxn modelId="{57EB9098-ED8A-48CF-9351-1EB617E20518}" type="presOf" srcId="{19CFF795-E76C-42EC-82F3-DE5BDD674B68}" destId="{5F8200F5-47B0-4835-BD7D-A9FA9A1FFB61}" srcOrd="0" destOrd="3" presId="urn:microsoft.com/office/officeart/2005/8/layout/vList4"/>
    <dgm:cxn modelId="{91719B12-AE9B-4F9C-84B0-23691AED4037}" type="presOf" srcId="{63A3B87A-E603-4AC7-A30A-381433F7CEEF}" destId="{D37B148B-F4E8-4AEF-A5EC-8EFF0FF508C2}" srcOrd="1" destOrd="0" presId="urn:microsoft.com/office/officeart/2005/8/layout/vList4"/>
    <dgm:cxn modelId="{B5987203-7A86-4A91-A455-FC2DA3BB68AE}" srcId="{63A3B87A-E603-4AC7-A30A-381433F7CEEF}" destId="{D97422F2-7B4F-45A9-BBC7-676EE4FA395F}" srcOrd="5" destOrd="0" parTransId="{A56C8A79-1B6A-4D01-8AA8-4843351F83B9}" sibTransId="{52AAF796-F64E-4373-9310-79F43062D8F3}"/>
    <dgm:cxn modelId="{4384CFBF-01D4-4C97-8269-B4B36FECA15C}" type="presOf" srcId="{84E9905A-7553-496F-BAF8-783EFA8B7B67}" destId="{7257DE63-1FFD-4612-893E-FD0AC088D758}" srcOrd="0" destOrd="1" presId="urn:microsoft.com/office/officeart/2005/8/layout/vList4"/>
    <dgm:cxn modelId="{959C55FF-8A8E-4A40-B81A-A9BA11CB0EEE}" srcId="{BE8A3B9F-752E-444A-B768-FC9EF8E1BB3F}" destId="{7AC6FA13-D1C2-4BFA-97E4-28D43CDF153C}" srcOrd="2" destOrd="0" parTransId="{88EF5F77-4824-42B5-8DDB-B441DB6648F0}" sibTransId="{D84D2139-1D99-49C9-A7AD-434DC589A25E}"/>
    <dgm:cxn modelId="{6EE874B3-0215-421E-A6BE-2ADB6F516489}" type="presOf" srcId="{24906B3B-7272-4B35-92B3-856407F967E7}" destId="{D37B148B-F4E8-4AEF-A5EC-8EFF0FF508C2}" srcOrd="1" destOrd="2" presId="urn:microsoft.com/office/officeart/2005/8/layout/vList4"/>
    <dgm:cxn modelId="{EF174B85-E47C-4BF1-BABA-CCC94EBD5AA6}" srcId="{63A3B87A-E603-4AC7-A30A-381433F7CEEF}" destId="{B77E3928-5FB0-413B-B075-23278E0A3CB0}" srcOrd="3" destOrd="0" parTransId="{0A2FE140-073F-406A-B389-8D009C540FAD}" sibTransId="{42F351AF-65E3-4BB2-A8B9-FC6CD82CE055}"/>
    <dgm:cxn modelId="{867B6D3D-E7C1-4EDC-9588-52D7E285D39E}" type="presOf" srcId="{19CFF795-E76C-42EC-82F3-DE5BDD674B68}" destId="{D37B148B-F4E8-4AEF-A5EC-8EFF0FF508C2}" srcOrd="1" destOrd="3" presId="urn:microsoft.com/office/officeart/2005/8/layout/vList4"/>
    <dgm:cxn modelId="{BD98A655-54EA-452C-9490-ED7B664F48D6}" type="presOf" srcId="{5D2019BD-0108-4F70-8381-A7553CC07C59}" destId="{4FF66024-8B3A-476A-9E69-6AC91127A92E}" srcOrd="0" destOrd="0" presId="urn:microsoft.com/office/officeart/2005/8/layout/vList4"/>
    <dgm:cxn modelId="{B7FEF54A-BDC3-4A0C-9D46-106D09B70445}" srcId="{5D2019BD-0108-4F70-8381-A7553CC07C59}" destId="{E40523CA-C136-4FBE-9564-C57A6F75367C}" srcOrd="1" destOrd="0" parTransId="{82124114-1F25-46F4-BAB1-2782B3D473F8}" sibTransId="{1AF92938-2456-45C4-B56A-9324242E73AC}"/>
    <dgm:cxn modelId="{2E07076F-DA31-40B6-8834-3F213F76E530}" type="presOf" srcId="{D97422F2-7B4F-45A9-BBC7-676EE4FA395F}" destId="{5F8200F5-47B0-4835-BD7D-A9FA9A1FFB61}" srcOrd="0" destOrd="6" presId="urn:microsoft.com/office/officeart/2005/8/layout/vList4"/>
    <dgm:cxn modelId="{87C49A3E-6223-4CC4-A3FF-8E49B5E1D473}" type="presOf" srcId="{BE8A3B9F-752E-444A-B768-FC9EF8E1BB3F}" destId="{7257DE63-1FFD-4612-893E-FD0AC088D758}" srcOrd="0" destOrd="0" presId="urn:microsoft.com/office/officeart/2005/8/layout/vList4"/>
    <dgm:cxn modelId="{E0131202-E827-4A74-898C-39EE6F1D032A}" type="presOf" srcId="{038105C4-FA2E-43F6-B326-BA9F7167F4D6}" destId="{39CDA944-655E-49DB-A0F6-E27073D63124}" srcOrd="1" destOrd="5" presId="urn:microsoft.com/office/officeart/2005/8/layout/vList4"/>
    <dgm:cxn modelId="{594DAAC8-02BC-4C7C-9A89-DDD001889F9F}" srcId="{BE8A3B9F-752E-444A-B768-FC9EF8E1BB3F}" destId="{05D5B0A1-98FC-4143-A0B4-D293AAA9F1B4}" srcOrd="3" destOrd="0" parTransId="{1DA6DD90-B028-45A8-817B-0749DCB49362}" sibTransId="{856C60B3-886B-43FD-A114-A69BCE884947}"/>
    <dgm:cxn modelId="{D6768A1A-F5F7-4C90-B4FD-E1B116AB6C9F}" type="presOf" srcId="{05D5B0A1-98FC-4143-A0B4-D293AAA9F1B4}" destId="{7257DE63-1FFD-4612-893E-FD0AC088D758}" srcOrd="0" destOrd="4" presId="urn:microsoft.com/office/officeart/2005/8/layout/vList4"/>
    <dgm:cxn modelId="{258EB27A-F359-4E9D-A891-9BD625C058E0}" srcId="{BE8A3B9F-752E-444A-B768-FC9EF8E1BB3F}" destId="{30E72B89-F17F-4320-8CDE-CDB0B0691CCF}" srcOrd="1" destOrd="0" parTransId="{5B372EE5-9A61-4C33-8457-2A87F45AA6E3}" sibTransId="{B90D4B78-D42A-4B0E-811F-E7CF7907C3A8}"/>
    <dgm:cxn modelId="{0FEF872E-C6D3-473A-9FE5-0A5703A646AB}" type="presOf" srcId="{212724F0-0EB3-4A31-8A1D-75D7D7639E7D}" destId="{D37B148B-F4E8-4AEF-A5EC-8EFF0FF508C2}" srcOrd="1" destOrd="5" presId="urn:microsoft.com/office/officeart/2005/8/layout/vList4"/>
    <dgm:cxn modelId="{6FBC8266-3F35-4DCC-9064-9B1B9234314B}" type="presOf" srcId="{F9E8B9BA-CA34-48AE-AF04-E20B75383F55}" destId="{5F8200F5-47B0-4835-BD7D-A9FA9A1FFB61}" srcOrd="0" destOrd="1" presId="urn:microsoft.com/office/officeart/2005/8/layout/vList4"/>
    <dgm:cxn modelId="{582F867D-042A-4877-97C2-84C808E33F21}" srcId="{BE8A3B9F-752E-444A-B768-FC9EF8E1BB3F}" destId="{84E9905A-7553-496F-BAF8-783EFA8B7B67}" srcOrd="0" destOrd="0" parTransId="{A294B8BF-C1A7-4EA9-9F1C-5A157074D19D}" sibTransId="{D60720D2-835C-412A-A9A7-EBC5BF1BE4DF}"/>
    <dgm:cxn modelId="{F8AE6CB1-7B55-408A-8D99-C795748046F3}" type="presOf" srcId="{84E9905A-7553-496F-BAF8-783EFA8B7B67}" destId="{39CDA944-655E-49DB-A0F6-E27073D63124}" srcOrd="1" destOrd="1" presId="urn:microsoft.com/office/officeart/2005/8/layout/vList4"/>
    <dgm:cxn modelId="{41D339EC-C4F1-4281-AB93-9C276CEFEB86}" type="presOf" srcId="{E40523CA-C136-4FBE-9564-C57A6F75367C}" destId="{C802CC8F-1DC5-4141-A2DA-95022EFADCEA}" srcOrd="0" destOrd="0" presId="urn:microsoft.com/office/officeart/2005/8/layout/vList4"/>
    <dgm:cxn modelId="{EB2EFBD0-7089-4CD8-9955-24E0C0ECF561}" type="presOf" srcId="{7AC6FA13-D1C2-4BFA-97E4-28D43CDF153C}" destId="{39CDA944-655E-49DB-A0F6-E27073D63124}" srcOrd="1" destOrd="3" presId="urn:microsoft.com/office/officeart/2005/8/layout/vList4"/>
    <dgm:cxn modelId="{E190CCF3-77D0-4D7B-8A01-4D2D84817869}" type="presOf" srcId="{F9E8B9BA-CA34-48AE-AF04-E20B75383F55}" destId="{D37B148B-F4E8-4AEF-A5EC-8EFF0FF508C2}" srcOrd="1" destOrd="1" presId="urn:microsoft.com/office/officeart/2005/8/layout/vList4"/>
    <dgm:cxn modelId="{8720B52E-0042-40DE-8449-4A30AA36309D}" type="presOf" srcId="{572566FB-0F19-4B10-BBC6-7CF1FB3162B5}" destId="{C802CC8F-1DC5-4141-A2DA-95022EFADCEA}" srcOrd="0" destOrd="1" presId="urn:microsoft.com/office/officeart/2005/8/layout/vList4"/>
    <dgm:cxn modelId="{B36B4449-8C89-4293-8C55-B97DA9E6D059}" type="presOf" srcId="{30E72B89-F17F-4320-8CDE-CDB0B0691CCF}" destId="{7257DE63-1FFD-4612-893E-FD0AC088D758}" srcOrd="0" destOrd="2" presId="urn:microsoft.com/office/officeart/2005/8/layout/vList4"/>
    <dgm:cxn modelId="{FA0171E7-DD3E-47BB-8DB5-451A63B6235C}" srcId="{63A3B87A-E603-4AC7-A30A-381433F7CEEF}" destId="{19CFF795-E76C-42EC-82F3-DE5BDD674B68}" srcOrd="2" destOrd="0" parTransId="{AD10CD98-6C9F-4BCF-8F25-828490CD8DD3}" sibTransId="{E0580108-6AAD-4234-B7E3-5793A0D22DC6}"/>
    <dgm:cxn modelId="{8DCD1448-CDD5-42EC-BB2D-FCD8DAF04720}" type="presOf" srcId="{BE8A3B9F-752E-444A-B768-FC9EF8E1BB3F}" destId="{39CDA944-655E-49DB-A0F6-E27073D63124}" srcOrd="1" destOrd="0" presId="urn:microsoft.com/office/officeart/2005/8/layout/vList4"/>
    <dgm:cxn modelId="{00873171-E9A4-492E-85F3-4FFAD42A3C92}" type="presOf" srcId="{D97422F2-7B4F-45A9-BBC7-676EE4FA395F}" destId="{D37B148B-F4E8-4AEF-A5EC-8EFF0FF508C2}" srcOrd="1" destOrd="6" presId="urn:microsoft.com/office/officeart/2005/8/layout/vList4"/>
    <dgm:cxn modelId="{6555E862-C2E7-4D7D-9F24-D4CC633FB3C7}" type="presOf" srcId="{B77E3928-5FB0-413B-B075-23278E0A3CB0}" destId="{5F8200F5-47B0-4835-BD7D-A9FA9A1FFB61}" srcOrd="0" destOrd="4" presId="urn:microsoft.com/office/officeart/2005/8/layout/vList4"/>
    <dgm:cxn modelId="{F33A072B-7848-4B01-A661-26197C6CD11C}" type="presParOf" srcId="{4FF66024-8B3A-476A-9E69-6AC91127A92E}" destId="{7936B839-83A2-4A99-86C0-3038F91E0958}" srcOrd="0" destOrd="0" presId="urn:microsoft.com/office/officeart/2005/8/layout/vList4"/>
    <dgm:cxn modelId="{2AF0CB4E-21BB-47AD-877D-98DE211B3745}" type="presParOf" srcId="{7936B839-83A2-4A99-86C0-3038F91E0958}" destId="{7257DE63-1FFD-4612-893E-FD0AC088D758}" srcOrd="0" destOrd="0" presId="urn:microsoft.com/office/officeart/2005/8/layout/vList4"/>
    <dgm:cxn modelId="{F196B57C-2A97-47C4-9C84-450895F3A8B7}" type="presParOf" srcId="{7936B839-83A2-4A99-86C0-3038F91E0958}" destId="{DFDC6C56-8D35-45E5-8E10-A5C76D35CE15}" srcOrd="1" destOrd="0" presId="urn:microsoft.com/office/officeart/2005/8/layout/vList4"/>
    <dgm:cxn modelId="{29D3F87A-15E4-4417-BC0F-EDB35F5E6A4D}" type="presParOf" srcId="{7936B839-83A2-4A99-86C0-3038F91E0958}" destId="{39CDA944-655E-49DB-A0F6-E27073D63124}" srcOrd="2" destOrd="0" presId="urn:microsoft.com/office/officeart/2005/8/layout/vList4"/>
    <dgm:cxn modelId="{EA349BEB-FFB2-42E2-AD0A-2074322D295C}" type="presParOf" srcId="{4FF66024-8B3A-476A-9E69-6AC91127A92E}" destId="{B3FDCD7B-5509-4592-83EA-DF330D54F518}" srcOrd="1" destOrd="0" presId="urn:microsoft.com/office/officeart/2005/8/layout/vList4"/>
    <dgm:cxn modelId="{984DBAA2-10DF-4044-9D80-1FDD1B63CE9F}" type="presParOf" srcId="{4FF66024-8B3A-476A-9E69-6AC91127A92E}" destId="{F71A3502-F49C-4C0C-ADD5-DFBDB8E72490}" srcOrd="2" destOrd="0" presId="urn:microsoft.com/office/officeart/2005/8/layout/vList4"/>
    <dgm:cxn modelId="{3533D0A0-364E-4AFA-AAD3-BFF072CB2BDD}" type="presParOf" srcId="{F71A3502-F49C-4C0C-ADD5-DFBDB8E72490}" destId="{C802CC8F-1DC5-4141-A2DA-95022EFADCEA}" srcOrd="0" destOrd="0" presId="urn:microsoft.com/office/officeart/2005/8/layout/vList4"/>
    <dgm:cxn modelId="{65E026FE-98FC-48BF-8DDC-A1E6B1ADFE6D}" type="presParOf" srcId="{F71A3502-F49C-4C0C-ADD5-DFBDB8E72490}" destId="{CADD1047-1D97-41FF-A060-C16E46B8519D}" srcOrd="1" destOrd="0" presId="urn:microsoft.com/office/officeart/2005/8/layout/vList4"/>
    <dgm:cxn modelId="{48C33EBE-6B88-444A-A623-F5E784275B66}" type="presParOf" srcId="{F71A3502-F49C-4C0C-ADD5-DFBDB8E72490}" destId="{F1FCECA1-AB88-43F2-B2DD-75523F60D4F7}" srcOrd="2" destOrd="0" presId="urn:microsoft.com/office/officeart/2005/8/layout/vList4"/>
    <dgm:cxn modelId="{D1CD3F47-6CB1-4B22-B173-9CCA15DADEA3}" type="presParOf" srcId="{4FF66024-8B3A-476A-9E69-6AC91127A92E}" destId="{F4BA4610-E508-4D33-B7E6-B855B298E33C}" srcOrd="3" destOrd="0" presId="urn:microsoft.com/office/officeart/2005/8/layout/vList4"/>
    <dgm:cxn modelId="{0428F1BE-D6FD-4F2C-8A08-5D4ECA7E38FA}" type="presParOf" srcId="{4FF66024-8B3A-476A-9E69-6AC91127A92E}" destId="{D1E6C6B7-021B-4F6E-9BBB-1AE77C00592D}" srcOrd="4" destOrd="0" presId="urn:microsoft.com/office/officeart/2005/8/layout/vList4"/>
    <dgm:cxn modelId="{3D9E3CB3-4700-4674-9BAA-2FDAB706824A}" type="presParOf" srcId="{D1E6C6B7-021B-4F6E-9BBB-1AE77C00592D}" destId="{5F8200F5-47B0-4835-BD7D-A9FA9A1FFB61}" srcOrd="0" destOrd="0" presId="urn:microsoft.com/office/officeart/2005/8/layout/vList4"/>
    <dgm:cxn modelId="{2A3CEB19-F414-4D63-A954-8F67D826AD42}" type="presParOf" srcId="{D1E6C6B7-021B-4F6E-9BBB-1AE77C00592D}" destId="{CA988C16-DC17-47DA-8E5C-EF1E9217FB15}" srcOrd="1" destOrd="0" presId="urn:microsoft.com/office/officeart/2005/8/layout/vList4"/>
    <dgm:cxn modelId="{49EC3DF4-9D0F-466B-8866-AAA546CF5B0A}" type="presParOf" srcId="{D1E6C6B7-021B-4F6E-9BBB-1AE77C00592D}" destId="{D37B148B-F4E8-4AEF-A5EC-8EFF0FF508C2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35C3F3-6D52-4DD8-B01F-DD35CE2537B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53E641-CA41-438F-8D0D-9AF52BF3D51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4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Водоснабжение</a:t>
          </a:r>
          <a:endParaRPr lang="ru-RU" sz="1400" dirty="0"/>
        </a:p>
      </dgm:t>
    </dgm:pt>
    <dgm:pt modelId="{FD9BDBEA-C681-41A2-9159-441263B30322}" type="parTrans" cxnId="{2DB4208C-BCFB-4FE6-A83E-999AA717AF7F}">
      <dgm:prSet/>
      <dgm:spPr/>
      <dgm:t>
        <a:bodyPr/>
        <a:lstStyle/>
        <a:p>
          <a:endParaRPr lang="ru-RU"/>
        </a:p>
      </dgm:t>
    </dgm:pt>
    <dgm:pt modelId="{B883DD46-A4DA-46E3-9051-3F609F3B624E}" type="sibTrans" cxnId="{2DB4208C-BCFB-4FE6-A83E-999AA717AF7F}">
      <dgm:prSet/>
      <dgm:spPr/>
      <dgm:t>
        <a:bodyPr/>
        <a:lstStyle/>
        <a:p>
          <a:endParaRPr lang="ru-RU"/>
        </a:p>
      </dgm:t>
    </dgm:pt>
    <dgm:pt modelId="{932A89D5-ED8E-480D-B835-1C78A571118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Не можем набрать персонал для обслуживания коммуникаций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9F6C3-29B6-4230-BAF3-8F0DBA250D9F}" type="parTrans" cxnId="{BA0CC75D-46BF-4297-A031-86E6E878378D}">
      <dgm:prSet/>
      <dgm:spPr/>
      <dgm:t>
        <a:bodyPr/>
        <a:lstStyle/>
        <a:p>
          <a:endParaRPr lang="ru-RU"/>
        </a:p>
      </dgm:t>
    </dgm:pt>
    <dgm:pt modelId="{00FCDCEE-CC0A-4166-A114-E1E54F3CF7BC}" type="sibTrans" cxnId="{BA0CC75D-46BF-4297-A031-86E6E878378D}">
      <dgm:prSet/>
      <dgm:spPr/>
      <dgm:t>
        <a:bodyPr/>
        <a:lstStyle/>
        <a:p>
          <a:endParaRPr lang="ru-RU"/>
        </a:p>
      </dgm:t>
    </dgm:pt>
    <dgm:pt modelId="{21006B90-0934-4B91-98E9-A82562D281E8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b="1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Железная дорога</a:t>
          </a:r>
          <a:endParaRPr lang="ru-RU" sz="1400" b="1" dirty="0"/>
        </a:p>
      </dgm:t>
    </dgm:pt>
    <dgm:pt modelId="{7482F179-FF45-4A77-8C16-ECC49907254F}" type="parTrans" cxnId="{B50C4131-2CFA-459D-8054-7D27B8CED732}">
      <dgm:prSet/>
      <dgm:spPr/>
      <dgm:t>
        <a:bodyPr/>
        <a:lstStyle/>
        <a:p>
          <a:endParaRPr lang="ru-RU"/>
        </a:p>
      </dgm:t>
    </dgm:pt>
    <dgm:pt modelId="{D8874132-F90F-48BB-A903-FEDC07171A8E}" type="sibTrans" cxnId="{B50C4131-2CFA-459D-8054-7D27B8CED732}">
      <dgm:prSet/>
      <dgm:spPr/>
      <dgm:t>
        <a:bodyPr/>
        <a:lstStyle/>
        <a:p>
          <a:endParaRPr lang="ru-RU"/>
        </a:p>
      </dgm:t>
    </dgm:pt>
    <dgm:pt modelId="{59DB322A-5CEC-4467-BA4D-63DB5CD1D670}">
      <dgm:prSet custT="1"/>
      <dgm:spPr>
        <a:solidFill>
          <a:srgbClr val="002060"/>
        </a:solidFill>
      </dgm:spPr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Не проводится обслуживание и настройка систем автоматического управления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6B628-ADBD-46F8-85AF-CF839C60FDE8}" type="parTrans" cxnId="{B27EAB91-2793-4C88-B233-1FBD5B31A92E}">
      <dgm:prSet/>
      <dgm:spPr/>
      <dgm:t>
        <a:bodyPr/>
        <a:lstStyle/>
        <a:p>
          <a:endParaRPr lang="ru-RU"/>
        </a:p>
      </dgm:t>
    </dgm:pt>
    <dgm:pt modelId="{FF549CEC-A53C-47E5-A57A-4D0A0BBB3E75}" type="sibTrans" cxnId="{B27EAB91-2793-4C88-B233-1FBD5B31A92E}">
      <dgm:prSet/>
      <dgm:spPr/>
      <dgm:t>
        <a:bodyPr/>
        <a:lstStyle/>
        <a:p>
          <a:endParaRPr lang="ru-RU"/>
        </a:p>
      </dgm:t>
    </dgm:pt>
    <dgm:pt modelId="{ADD77E87-51CB-4800-9BF7-4F10EF8D3F5E}">
      <dgm:prSet custT="1"/>
      <dgm:spPr>
        <a:solidFill>
          <a:srgbClr val="002060"/>
        </a:solidFill>
      </dgm:spPr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Постоянные перебои с подачей воды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24EDB-D07F-40C5-8FB2-3F8B8C0AA5E8}" type="parTrans" cxnId="{9B202133-3E06-4EE4-A226-6B99C6EB7777}">
      <dgm:prSet/>
      <dgm:spPr/>
      <dgm:t>
        <a:bodyPr/>
        <a:lstStyle/>
        <a:p>
          <a:endParaRPr lang="ru-RU"/>
        </a:p>
      </dgm:t>
    </dgm:pt>
    <dgm:pt modelId="{FFCC2273-201E-4C9B-9274-D78DEE68F1D4}" type="sibTrans" cxnId="{9B202133-3E06-4EE4-A226-6B99C6EB7777}">
      <dgm:prSet/>
      <dgm:spPr/>
      <dgm:t>
        <a:bodyPr/>
        <a:lstStyle/>
        <a:p>
          <a:endParaRPr lang="ru-RU"/>
        </a:p>
      </dgm:t>
    </dgm:pt>
    <dgm:pt modelId="{A6E54530-E581-43CE-B97C-B262A9A1FFD0}">
      <dgm:prSet custT="1"/>
      <dgm:spPr>
        <a:solidFill>
          <a:srgbClr val="002060"/>
        </a:solidFill>
      </dgm:spPr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Нарушена проходимость сети на всей протяженности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D6493-8237-4E7F-B9C5-4B50AC812CCE}" type="parTrans" cxnId="{A8C5228B-906B-4F6B-B168-AFC8983BB9EB}">
      <dgm:prSet/>
      <dgm:spPr/>
      <dgm:t>
        <a:bodyPr/>
        <a:lstStyle/>
        <a:p>
          <a:endParaRPr lang="ru-RU"/>
        </a:p>
      </dgm:t>
    </dgm:pt>
    <dgm:pt modelId="{0D4CAC76-44C3-464D-9898-6B240484B64A}" type="sibTrans" cxnId="{A8C5228B-906B-4F6B-B168-AFC8983BB9EB}">
      <dgm:prSet/>
      <dgm:spPr/>
      <dgm:t>
        <a:bodyPr/>
        <a:lstStyle/>
        <a:p>
          <a:endParaRPr lang="ru-RU"/>
        </a:p>
      </dgm:t>
    </dgm:pt>
    <dgm:pt modelId="{E50C32E8-9863-4882-B46F-EA8572CCB0B2}">
      <dgm:prSet custT="1"/>
      <dgm:spPr>
        <a:solidFill>
          <a:srgbClr val="002060"/>
        </a:solidFill>
      </dgm:spPr>
      <dgm:t>
        <a:bodyPr/>
        <a:lstStyle/>
        <a:p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Низкая зарплата (≈160 тыс. </a:t>
          </a:r>
          <a:r>
            <a:rPr lang="ru-RU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тг</a:t>
          </a:r>
          <a:r>
            <a:rPr lang="ru-RU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) делает вакансию дежурного стрелочного поста непривлекательной для квалифицированных специалистов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23155-0DF6-41CA-961F-F6BC03D00660}" type="parTrans" cxnId="{ED2B0B7D-AD9B-4CC5-AF39-BEE01D93F51B}">
      <dgm:prSet/>
      <dgm:spPr/>
      <dgm:t>
        <a:bodyPr/>
        <a:lstStyle/>
        <a:p>
          <a:endParaRPr lang="ru-RU"/>
        </a:p>
      </dgm:t>
    </dgm:pt>
    <dgm:pt modelId="{222FC52A-7F4D-4D53-B4C1-FA3C5889E09F}" type="sibTrans" cxnId="{ED2B0B7D-AD9B-4CC5-AF39-BEE01D93F51B}">
      <dgm:prSet/>
      <dgm:spPr/>
      <dgm:t>
        <a:bodyPr/>
        <a:lstStyle/>
        <a:p>
          <a:endParaRPr lang="ru-RU"/>
        </a:p>
      </dgm:t>
    </dgm:pt>
    <dgm:pt modelId="{A8CB3ACD-C408-474A-8D73-AC0B36AD7D70}">
      <dgm:prSet custT="1"/>
      <dgm:spPr>
        <a:solidFill>
          <a:srgbClr val="002060"/>
        </a:solidFill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Электричество</a:t>
          </a:r>
        </a:p>
      </dgm:t>
    </dgm:pt>
    <dgm:pt modelId="{7D42F9B6-1BB5-4E17-BB18-C80BA7223C03}" type="parTrans" cxnId="{6B73A0B5-A083-4945-B23F-AA3573716A5C}">
      <dgm:prSet/>
      <dgm:spPr/>
      <dgm:t>
        <a:bodyPr/>
        <a:lstStyle/>
        <a:p>
          <a:endParaRPr lang="ru-RU"/>
        </a:p>
      </dgm:t>
    </dgm:pt>
    <dgm:pt modelId="{CB4CBE49-7514-435E-94D3-B9C4E18810EA}" type="sibTrans" cxnId="{6B73A0B5-A083-4945-B23F-AA3573716A5C}">
      <dgm:prSet/>
      <dgm:spPr/>
      <dgm:t>
        <a:bodyPr/>
        <a:lstStyle/>
        <a:p>
          <a:endParaRPr lang="ru-RU"/>
        </a:p>
      </dgm:t>
    </dgm:pt>
    <dgm:pt modelId="{9A7016E7-6D0C-4959-9E12-32D0934FA59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ru-RU" sz="1100" b="0" i="0" u="none" dirty="0"/>
            <a:t>Разнотипные трансформаторы (40 МВА и 27 МВА) и отсутствие АВР. При ремонте одного трансформатора 7 РП остаются без напряжения, что нарушает требования 2-й категории надежности</a:t>
          </a:r>
          <a:endParaRPr lang="ru-RU" sz="1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B37D2-77D8-410E-840E-FC63C771ABEA}" type="sibTrans" cxnId="{0BAF04CE-79C6-44D4-98DF-BD14960A7189}">
      <dgm:prSet/>
      <dgm:spPr/>
      <dgm:t>
        <a:bodyPr/>
        <a:lstStyle/>
        <a:p>
          <a:endParaRPr lang="ru-RU"/>
        </a:p>
      </dgm:t>
    </dgm:pt>
    <dgm:pt modelId="{B7DA4927-324C-4573-AD6B-3B81D67504AA}" type="parTrans" cxnId="{0BAF04CE-79C6-44D4-98DF-BD14960A7189}">
      <dgm:prSet/>
      <dgm:spPr/>
      <dgm:t>
        <a:bodyPr/>
        <a:lstStyle/>
        <a:p>
          <a:endParaRPr lang="ru-RU"/>
        </a:p>
      </dgm:t>
    </dgm:pt>
    <dgm:pt modelId="{25E20626-AFCC-4988-8B82-B23A5B61577D}">
      <dgm:prSet custT="1"/>
      <dgm:spPr/>
      <dgm:t>
        <a:bodyPr/>
        <a:lstStyle/>
        <a:p>
          <a:r>
            <a:rPr lang="ru-RU" sz="1100" b="0" i="0" u="none" dirty="0"/>
            <a:t>Отсутствие персонала, ремонтов, помещений и транспорта. 5 РП имеют только один ввод, два РП запитаны от 0.4 </a:t>
          </a:r>
          <a:r>
            <a:rPr lang="ru-RU" sz="1100" b="0" i="0" u="none" dirty="0" err="1"/>
            <a:t>кВ.</a:t>
          </a:r>
          <a:r>
            <a:rPr lang="ru-RU" sz="1100" b="0" i="0" u="none" dirty="0"/>
            <a:t> Нехватка ячеек 10кВ делает подключение новых потребителей невозможным</a:t>
          </a:r>
          <a:endParaRPr lang="ru-RU" sz="1100" dirty="0"/>
        </a:p>
      </dgm:t>
    </dgm:pt>
    <dgm:pt modelId="{5147E63E-376F-4F5D-BB7C-9A02CF924D8F}" type="sibTrans" cxnId="{5225BC42-D5A3-4B2C-A20E-FA3880B2EF22}">
      <dgm:prSet/>
      <dgm:spPr/>
      <dgm:t>
        <a:bodyPr/>
        <a:lstStyle/>
        <a:p>
          <a:endParaRPr lang="ru-RU"/>
        </a:p>
      </dgm:t>
    </dgm:pt>
    <dgm:pt modelId="{A298FEE6-88FC-4D62-99CF-C076FDC95672}" type="parTrans" cxnId="{5225BC42-D5A3-4B2C-A20E-FA3880B2EF22}">
      <dgm:prSet/>
      <dgm:spPr/>
      <dgm:t>
        <a:bodyPr/>
        <a:lstStyle/>
        <a:p>
          <a:endParaRPr lang="ru-RU"/>
        </a:p>
      </dgm:t>
    </dgm:pt>
    <dgm:pt modelId="{3AB06BB2-CA55-4B14-88B7-72ECDD2DA6FD}">
      <dgm:prSet custT="1"/>
      <dgm:spPr/>
      <dgm:t>
        <a:bodyPr/>
        <a:lstStyle/>
        <a:p>
          <a:r>
            <a:rPr lang="ru-RU" sz="1100" b="0" i="0" u="none" dirty="0"/>
            <a:t>Нет систем АСКУЭ и SCADA для дистанционного управления и коммерческого учета</a:t>
          </a:r>
          <a:endParaRPr lang="ru-RU" sz="1100" dirty="0"/>
        </a:p>
      </dgm:t>
    </dgm:pt>
    <dgm:pt modelId="{BCBE4A3D-D0B1-4EEC-89C9-2A7C7D00F435}" type="sibTrans" cxnId="{18977CBC-3BC9-49A1-ADA6-FC2973CA424F}">
      <dgm:prSet/>
      <dgm:spPr/>
      <dgm:t>
        <a:bodyPr/>
        <a:lstStyle/>
        <a:p>
          <a:endParaRPr lang="ru-RU"/>
        </a:p>
      </dgm:t>
    </dgm:pt>
    <dgm:pt modelId="{8B75D698-467A-44BD-940B-0C13F758278D}" type="parTrans" cxnId="{18977CBC-3BC9-49A1-ADA6-FC2973CA424F}">
      <dgm:prSet/>
      <dgm:spPr/>
      <dgm:t>
        <a:bodyPr/>
        <a:lstStyle/>
        <a:p>
          <a:endParaRPr lang="ru-RU"/>
        </a:p>
      </dgm:t>
    </dgm:pt>
    <dgm:pt modelId="{D613F375-2A0A-40E9-A2B6-81FD24CD1038}" type="pres">
      <dgm:prSet presAssocID="{4A35C3F3-6D52-4DD8-B01F-DD35CE2537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1CA25-22D7-4C06-962C-BE0849A51ECB}" type="pres">
      <dgm:prSet presAssocID="{1C53E641-CA41-438F-8D0D-9AF52BF3D510}" presName="comp" presStyleCnt="0"/>
      <dgm:spPr/>
    </dgm:pt>
    <dgm:pt modelId="{E8451E28-D609-4D9A-9079-E5D80A053092}" type="pres">
      <dgm:prSet presAssocID="{1C53E641-CA41-438F-8D0D-9AF52BF3D510}" presName="box" presStyleLbl="node1" presStyleIdx="0" presStyleCnt="3"/>
      <dgm:spPr/>
      <dgm:t>
        <a:bodyPr/>
        <a:lstStyle/>
        <a:p>
          <a:endParaRPr lang="ru-RU"/>
        </a:p>
      </dgm:t>
    </dgm:pt>
    <dgm:pt modelId="{435AEAF9-6F6B-4771-86E8-D142ED4E60BA}" type="pres">
      <dgm:prSet presAssocID="{1C53E641-CA41-438F-8D0D-9AF52BF3D510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6730E21E-C0AE-4767-8B1E-3108C20B4E78}" type="pres">
      <dgm:prSet presAssocID="{1C53E641-CA41-438F-8D0D-9AF52BF3D51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43C67-2C83-4440-9AA7-AB361C5E308F}" type="pres">
      <dgm:prSet presAssocID="{B883DD46-A4DA-46E3-9051-3F609F3B624E}" presName="spacer" presStyleCnt="0"/>
      <dgm:spPr/>
    </dgm:pt>
    <dgm:pt modelId="{63E408AD-B36D-4018-8E11-B726C0FE57F0}" type="pres">
      <dgm:prSet presAssocID="{21006B90-0934-4B91-98E9-A82562D281E8}" presName="comp" presStyleCnt="0"/>
      <dgm:spPr/>
    </dgm:pt>
    <dgm:pt modelId="{E20BA820-0470-4162-BDA1-304EA8970E5B}" type="pres">
      <dgm:prSet presAssocID="{21006B90-0934-4B91-98E9-A82562D281E8}" presName="box" presStyleLbl="node1" presStyleIdx="1" presStyleCnt="3" custScaleY="72633"/>
      <dgm:spPr/>
      <dgm:t>
        <a:bodyPr/>
        <a:lstStyle/>
        <a:p>
          <a:endParaRPr lang="ru-RU"/>
        </a:p>
      </dgm:t>
    </dgm:pt>
    <dgm:pt modelId="{51F5C032-032C-4D80-93B9-81263CB67EAC}" type="pres">
      <dgm:prSet presAssocID="{21006B90-0934-4B91-98E9-A82562D281E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0F17F01-D1C6-4EB6-89A8-5A5AB8306CA4}" type="pres">
      <dgm:prSet presAssocID="{21006B90-0934-4B91-98E9-A82562D281E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E94A6-9183-4B40-B230-FB1C49EB4DAA}" type="pres">
      <dgm:prSet presAssocID="{D8874132-F90F-48BB-A903-FEDC07171A8E}" presName="spacer" presStyleCnt="0"/>
      <dgm:spPr/>
    </dgm:pt>
    <dgm:pt modelId="{8B4DF0C3-718C-4B07-B24E-755842BAEE60}" type="pres">
      <dgm:prSet presAssocID="{A8CB3ACD-C408-474A-8D73-AC0B36AD7D70}" presName="comp" presStyleCnt="0"/>
      <dgm:spPr/>
    </dgm:pt>
    <dgm:pt modelId="{5F082423-5E76-42D6-B350-7330FE4BAD87}" type="pres">
      <dgm:prSet presAssocID="{A8CB3ACD-C408-474A-8D73-AC0B36AD7D70}" presName="box" presStyleLbl="node1" presStyleIdx="2" presStyleCnt="3" custScaleY="129241"/>
      <dgm:spPr/>
      <dgm:t>
        <a:bodyPr/>
        <a:lstStyle/>
        <a:p>
          <a:endParaRPr lang="ru-RU"/>
        </a:p>
      </dgm:t>
    </dgm:pt>
    <dgm:pt modelId="{638768F5-CF14-41A8-B640-9EA27F49356B}" type="pres">
      <dgm:prSet presAssocID="{A8CB3ACD-C408-474A-8D73-AC0B36AD7D70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0700C50C-2D6F-4C81-BFC3-FB11E90F0AFC}" type="pres">
      <dgm:prSet presAssocID="{A8CB3ACD-C408-474A-8D73-AC0B36AD7D7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C15BB-AC2B-4256-8974-2235E9C32F58}" type="presOf" srcId="{21006B90-0934-4B91-98E9-A82562D281E8}" destId="{E0F17F01-D1C6-4EB6-89A8-5A5AB8306CA4}" srcOrd="1" destOrd="0" presId="urn:microsoft.com/office/officeart/2005/8/layout/vList4"/>
    <dgm:cxn modelId="{C62120FA-E4B0-4EFB-B8F7-BEAA99BC9BE2}" type="presOf" srcId="{A8CB3ACD-C408-474A-8D73-AC0B36AD7D70}" destId="{5F082423-5E76-42D6-B350-7330FE4BAD87}" srcOrd="0" destOrd="0" presId="urn:microsoft.com/office/officeart/2005/8/layout/vList4"/>
    <dgm:cxn modelId="{CB19DBB6-32F1-4BC1-ABC2-FACE6DF7B687}" type="presOf" srcId="{59DB322A-5CEC-4467-BA4D-63DB5CD1D670}" destId="{6730E21E-C0AE-4767-8B1E-3108C20B4E78}" srcOrd="1" destOrd="2" presId="urn:microsoft.com/office/officeart/2005/8/layout/vList4"/>
    <dgm:cxn modelId="{AC46A531-07DF-4886-BDFE-31BF0C33CCDC}" type="presOf" srcId="{59DB322A-5CEC-4467-BA4D-63DB5CD1D670}" destId="{E8451E28-D609-4D9A-9079-E5D80A053092}" srcOrd="0" destOrd="2" presId="urn:microsoft.com/office/officeart/2005/8/layout/vList4"/>
    <dgm:cxn modelId="{A8C5228B-906B-4F6B-B168-AFC8983BB9EB}" srcId="{1C53E641-CA41-438F-8D0D-9AF52BF3D510}" destId="{A6E54530-E581-43CE-B97C-B262A9A1FFD0}" srcOrd="3" destOrd="0" parTransId="{65CD6493-8237-4E7F-B9C5-4B50AC812CCE}" sibTransId="{0D4CAC76-44C3-464D-9898-6B240484B64A}"/>
    <dgm:cxn modelId="{6F8D70BF-DBB0-4DA7-AE94-CCCB419999F4}" type="presOf" srcId="{A6E54530-E581-43CE-B97C-B262A9A1FFD0}" destId="{E8451E28-D609-4D9A-9079-E5D80A053092}" srcOrd="0" destOrd="4" presId="urn:microsoft.com/office/officeart/2005/8/layout/vList4"/>
    <dgm:cxn modelId="{F55C6F8F-447F-42A4-8188-1F42F4C8107B}" type="presOf" srcId="{25E20626-AFCC-4988-8B82-B23A5B61577D}" destId="{5F082423-5E76-42D6-B350-7330FE4BAD87}" srcOrd="0" destOrd="2" presId="urn:microsoft.com/office/officeart/2005/8/layout/vList4"/>
    <dgm:cxn modelId="{BA0CC75D-46BF-4297-A031-86E6E878378D}" srcId="{1C53E641-CA41-438F-8D0D-9AF52BF3D510}" destId="{932A89D5-ED8E-480D-B835-1C78A5711185}" srcOrd="0" destOrd="0" parTransId="{2E89F6C3-29B6-4230-BAF3-8F0DBA250D9F}" sibTransId="{00FCDCEE-CC0A-4166-A114-E1E54F3CF7BC}"/>
    <dgm:cxn modelId="{BB1FA296-41D8-4F28-9A1C-3D8A938FFD6D}" type="presOf" srcId="{3AB06BB2-CA55-4B14-88B7-72ECDD2DA6FD}" destId="{0700C50C-2D6F-4C81-BFC3-FB11E90F0AFC}" srcOrd="1" destOrd="3" presId="urn:microsoft.com/office/officeart/2005/8/layout/vList4"/>
    <dgm:cxn modelId="{3C6AD580-DB0B-4BAD-8E6C-4610BC4156D8}" type="presOf" srcId="{A8CB3ACD-C408-474A-8D73-AC0B36AD7D70}" destId="{0700C50C-2D6F-4C81-BFC3-FB11E90F0AFC}" srcOrd="1" destOrd="0" presId="urn:microsoft.com/office/officeart/2005/8/layout/vList4"/>
    <dgm:cxn modelId="{B27EAB91-2793-4C88-B233-1FBD5B31A92E}" srcId="{1C53E641-CA41-438F-8D0D-9AF52BF3D510}" destId="{59DB322A-5CEC-4467-BA4D-63DB5CD1D670}" srcOrd="1" destOrd="0" parTransId="{6EC6B628-ADBD-46F8-85AF-CF839C60FDE8}" sibTransId="{FF549CEC-A53C-47E5-A57A-4D0A0BBB3E75}"/>
    <dgm:cxn modelId="{5225BC42-D5A3-4B2C-A20E-FA3880B2EF22}" srcId="{A8CB3ACD-C408-474A-8D73-AC0B36AD7D70}" destId="{25E20626-AFCC-4988-8B82-B23A5B61577D}" srcOrd="1" destOrd="0" parTransId="{A298FEE6-88FC-4D62-99CF-C076FDC95672}" sibTransId="{5147E63E-376F-4F5D-BB7C-9A02CF924D8F}"/>
    <dgm:cxn modelId="{1FB389B0-FC32-4F1B-BB10-A532C4C07C2E}" type="presOf" srcId="{1C53E641-CA41-438F-8D0D-9AF52BF3D510}" destId="{6730E21E-C0AE-4767-8B1E-3108C20B4E78}" srcOrd="1" destOrd="0" presId="urn:microsoft.com/office/officeart/2005/8/layout/vList4"/>
    <dgm:cxn modelId="{2A46922F-6F30-45CB-B4D4-073086373235}" type="presOf" srcId="{25E20626-AFCC-4988-8B82-B23A5B61577D}" destId="{0700C50C-2D6F-4C81-BFC3-FB11E90F0AFC}" srcOrd="1" destOrd="2" presId="urn:microsoft.com/office/officeart/2005/8/layout/vList4"/>
    <dgm:cxn modelId="{D4BC4948-056F-4B3A-B732-0F2B28C7575E}" type="presOf" srcId="{1C53E641-CA41-438F-8D0D-9AF52BF3D510}" destId="{E8451E28-D609-4D9A-9079-E5D80A053092}" srcOrd="0" destOrd="0" presId="urn:microsoft.com/office/officeart/2005/8/layout/vList4"/>
    <dgm:cxn modelId="{EBD4A9DA-0A7F-4964-B45E-57105B8022F6}" type="presOf" srcId="{932A89D5-ED8E-480D-B835-1C78A5711185}" destId="{E8451E28-D609-4D9A-9079-E5D80A053092}" srcOrd="0" destOrd="1" presId="urn:microsoft.com/office/officeart/2005/8/layout/vList4"/>
    <dgm:cxn modelId="{B50C4131-2CFA-459D-8054-7D27B8CED732}" srcId="{4A35C3F3-6D52-4DD8-B01F-DD35CE2537B3}" destId="{21006B90-0934-4B91-98E9-A82562D281E8}" srcOrd="1" destOrd="0" parTransId="{7482F179-FF45-4A77-8C16-ECC49907254F}" sibTransId="{D8874132-F90F-48BB-A903-FEDC07171A8E}"/>
    <dgm:cxn modelId="{421D94BE-6F56-4406-B0E5-E2301F4469CE}" type="presOf" srcId="{ADD77E87-51CB-4800-9BF7-4F10EF8D3F5E}" destId="{6730E21E-C0AE-4767-8B1E-3108C20B4E78}" srcOrd="1" destOrd="3" presId="urn:microsoft.com/office/officeart/2005/8/layout/vList4"/>
    <dgm:cxn modelId="{00E62061-7174-4B18-903D-F24CF982BBD8}" type="presOf" srcId="{A6E54530-E581-43CE-B97C-B262A9A1FFD0}" destId="{6730E21E-C0AE-4767-8B1E-3108C20B4E78}" srcOrd="1" destOrd="4" presId="urn:microsoft.com/office/officeart/2005/8/layout/vList4"/>
    <dgm:cxn modelId="{26613827-7B16-41A2-B238-F774F0917C96}" type="presOf" srcId="{3AB06BB2-CA55-4B14-88B7-72ECDD2DA6FD}" destId="{5F082423-5E76-42D6-B350-7330FE4BAD87}" srcOrd="0" destOrd="3" presId="urn:microsoft.com/office/officeart/2005/8/layout/vList4"/>
    <dgm:cxn modelId="{9B202133-3E06-4EE4-A226-6B99C6EB7777}" srcId="{1C53E641-CA41-438F-8D0D-9AF52BF3D510}" destId="{ADD77E87-51CB-4800-9BF7-4F10EF8D3F5E}" srcOrd="2" destOrd="0" parTransId="{72624EDB-D07F-40C5-8FB2-3F8B8C0AA5E8}" sibTransId="{FFCC2273-201E-4C9B-9274-D78DEE68F1D4}"/>
    <dgm:cxn modelId="{621E57BD-3F1E-42E2-9C97-540AB309051E}" type="presOf" srcId="{9A7016E7-6D0C-4959-9E12-32D0934FA59F}" destId="{0700C50C-2D6F-4C81-BFC3-FB11E90F0AFC}" srcOrd="1" destOrd="1" presId="urn:microsoft.com/office/officeart/2005/8/layout/vList4"/>
    <dgm:cxn modelId="{D32434EC-4523-49DD-A3F7-0585B6C84C53}" type="presOf" srcId="{E50C32E8-9863-4882-B46F-EA8572CCB0B2}" destId="{E0F17F01-D1C6-4EB6-89A8-5A5AB8306CA4}" srcOrd="1" destOrd="1" presId="urn:microsoft.com/office/officeart/2005/8/layout/vList4"/>
    <dgm:cxn modelId="{0BAF04CE-79C6-44D4-98DF-BD14960A7189}" srcId="{A8CB3ACD-C408-474A-8D73-AC0B36AD7D70}" destId="{9A7016E7-6D0C-4959-9E12-32D0934FA59F}" srcOrd="0" destOrd="0" parTransId="{B7DA4927-324C-4573-AD6B-3B81D67504AA}" sibTransId="{5B8B37D2-77D8-410E-840E-FC63C771ABEA}"/>
    <dgm:cxn modelId="{2DB4208C-BCFB-4FE6-A83E-999AA717AF7F}" srcId="{4A35C3F3-6D52-4DD8-B01F-DD35CE2537B3}" destId="{1C53E641-CA41-438F-8D0D-9AF52BF3D510}" srcOrd="0" destOrd="0" parTransId="{FD9BDBEA-C681-41A2-9159-441263B30322}" sibTransId="{B883DD46-A4DA-46E3-9051-3F609F3B624E}"/>
    <dgm:cxn modelId="{6B73A0B5-A083-4945-B23F-AA3573716A5C}" srcId="{4A35C3F3-6D52-4DD8-B01F-DD35CE2537B3}" destId="{A8CB3ACD-C408-474A-8D73-AC0B36AD7D70}" srcOrd="2" destOrd="0" parTransId="{7D42F9B6-1BB5-4E17-BB18-C80BA7223C03}" sibTransId="{CB4CBE49-7514-435E-94D3-B9C4E18810EA}"/>
    <dgm:cxn modelId="{18977CBC-3BC9-49A1-ADA6-FC2973CA424F}" srcId="{A8CB3ACD-C408-474A-8D73-AC0B36AD7D70}" destId="{3AB06BB2-CA55-4B14-88B7-72ECDD2DA6FD}" srcOrd="2" destOrd="0" parTransId="{8B75D698-467A-44BD-940B-0C13F758278D}" sibTransId="{BCBE4A3D-D0B1-4EEC-89C9-2A7C7D00F435}"/>
    <dgm:cxn modelId="{76F0A6C0-13FD-44B2-AD8D-063C187CBC4C}" type="presOf" srcId="{4A35C3F3-6D52-4DD8-B01F-DD35CE2537B3}" destId="{D613F375-2A0A-40E9-A2B6-81FD24CD1038}" srcOrd="0" destOrd="0" presId="urn:microsoft.com/office/officeart/2005/8/layout/vList4"/>
    <dgm:cxn modelId="{DE78C16A-FA09-499E-8019-3D0838B26CCE}" type="presOf" srcId="{E50C32E8-9863-4882-B46F-EA8572CCB0B2}" destId="{E20BA820-0470-4162-BDA1-304EA8970E5B}" srcOrd="0" destOrd="1" presId="urn:microsoft.com/office/officeart/2005/8/layout/vList4"/>
    <dgm:cxn modelId="{9709311F-559F-4110-A128-A468B31C7C10}" type="presOf" srcId="{ADD77E87-51CB-4800-9BF7-4F10EF8D3F5E}" destId="{E8451E28-D609-4D9A-9079-E5D80A053092}" srcOrd="0" destOrd="3" presId="urn:microsoft.com/office/officeart/2005/8/layout/vList4"/>
    <dgm:cxn modelId="{1530D883-73A0-4205-A3BC-AC275924E127}" type="presOf" srcId="{9A7016E7-6D0C-4959-9E12-32D0934FA59F}" destId="{5F082423-5E76-42D6-B350-7330FE4BAD87}" srcOrd="0" destOrd="1" presId="urn:microsoft.com/office/officeart/2005/8/layout/vList4"/>
    <dgm:cxn modelId="{ED2B0B7D-AD9B-4CC5-AF39-BEE01D93F51B}" srcId="{21006B90-0934-4B91-98E9-A82562D281E8}" destId="{E50C32E8-9863-4882-B46F-EA8572CCB0B2}" srcOrd="0" destOrd="0" parTransId="{1FD23155-0DF6-41CA-961F-F6BC03D00660}" sibTransId="{222FC52A-7F4D-4D53-B4C1-FA3C5889E09F}"/>
    <dgm:cxn modelId="{6DA585EF-013A-4F84-BF07-EAAE3E8858A0}" type="presOf" srcId="{21006B90-0934-4B91-98E9-A82562D281E8}" destId="{E20BA820-0470-4162-BDA1-304EA8970E5B}" srcOrd="0" destOrd="0" presId="urn:microsoft.com/office/officeart/2005/8/layout/vList4"/>
    <dgm:cxn modelId="{66BFF6B7-2870-456B-BF31-29425065F6B1}" type="presOf" srcId="{932A89D5-ED8E-480D-B835-1C78A5711185}" destId="{6730E21E-C0AE-4767-8B1E-3108C20B4E78}" srcOrd="1" destOrd="1" presId="urn:microsoft.com/office/officeart/2005/8/layout/vList4"/>
    <dgm:cxn modelId="{DEF70B46-271E-465E-88A9-98A6ABAA1FB8}" type="presParOf" srcId="{D613F375-2A0A-40E9-A2B6-81FD24CD1038}" destId="{02A1CA25-22D7-4C06-962C-BE0849A51ECB}" srcOrd="0" destOrd="0" presId="urn:microsoft.com/office/officeart/2005/8/layout/vList4"/>
    <dgm:cxn modelId="{37062173-CD76-47D6-88C4-4D263132C9E9}" type="presParOf" srcId="{02A1CA25-22D7-4C06-962C-BE0849A51ECB}" destId="{E8451E28-D609-4D9A-9079-E5D80A053092}" srcOrd="0" destOrd="0" presId="urn:microsoft.com/office/officeart/2005/8/layout/vList4"/>
    <dgm:cxn modelId="{2E4D13C9-9E08-4A93-900B-291A3DF3A897}" type="presParOf" srcId="{02A1CA25-22D7-4C06-962C-BE0849A51ECB}" destId="{435AEAF9-6F6B-4771-86E8-D142ED4E60BA}" srcOrd="1" destOrd="0" presId="urn:microsoft.com/office/officeart/2005/8/layout/vList4"/>
    <dgm:cxn modelId="{E06E4F8E-8EA0-4340-9AA8-ECB8BE46FBA6}" type="presParOf" srcId="{02A1CA25-22D7-4C06-962C-BE0849A51ECB}" destId="{6730E21E-C0AE-4767-8B1E-3108C20B4E78}" srcOrd="2" destOrd="0" presId="urn:microsoft.com/office/officeart/2005/8/layout/vList4"/>
    <dgm:cxn modelId="{3F546DB9-774D-4F8C-B7DE-543099006B2E}" type="presParOf" srcId="{D613F375-2A0A-40E9-A2B6-81FD24CD1038}" destId="{ED943C67-2C83-4440-9AA7-AB361C5E308F}" srcOrd="1" destOrd="0" presId="urn:microsoft.com/office/officeart/2005/8/layout/vList4"/>
    <dgm:cxn modelId="{13A1A66F-1A16-4AE5-861A-130ACD8BC972}" type="presParOf" srcId="{D613F375-2A0A-40E9-A2B6-81FD24CD1038}" destId="{63E408AD-B36D-4018-8E11-B726C0FE57F0}" srcOrd="2" destOrd="0" presId="urn:microsoft.com/office/officeart/2005/8/layout/vList4"/>
    <dgm:cxn modelId="{0EA64720-1E6E-4022-8E07-864A483F0693}" type="presParOf" srcId="{63E408AD-B36D-4018-8E11-B726C0FE57F0}" destId="{E20BA820-0470-4162-BDA1-304EA8970E5B}" srcOrd="0" destOrd="0" presId="urn:microsoft.com/office/officeart/2005/8/layout/vList4"/>
    <dgm:cxn modelId="{313C21D4-ACAC-4DE2-BA4B-CD51E373D2F8}" type="presParOf" srcId="{63E408AD-B36D-4018-8E11-B726C0FE57F0}" destId="{51F5C032-032C-4D80-93B9-81263CB67EAC}" srcOrd="1" destOrd="0" presId="urn:microsoft.com/office/officeart/2005/8/layout/vList4"/>
    <dgm:cxn modelId="{20B9C425-3485-4172-A52B-7FAF0563E865}" type="presParOf" srcId="{63E408AD-B36D-4018-8E11-B726C0FE57F0}" destId="{E0F17F01-D1C6-4EB6-89A8-5A5AB8306CA4}" srcOrd="2" destOrd="0" presId="urn:microsoft.com/office/officeart/2005/8/layout/vList4"/>
    <dgm:cxn modelId="{27E201D1-D916-4BAD-89D1-7E35F845F7F8}" type="presParOf" srcId="{D613F375-2A0A-40E9-A2B6-81FD24CD1038}" destId="{6D8E94A6-9183-4B40-B230-FB1C49EB4DAA}" srcOrd="3" destOrd="0" presId="urn:microsoft.com/office/officeart/2005/8/layout/vList4"/>
    <dgm:cxn modelId="{83172382-3526-49F8-8876-7790C6F593E7}" type="presParOf" srcId="{D613F375-2A0A-40E9-A2B6-81FD24CD1038}" destId="{8B4DF0C3-718C-4B07-B24E-755842BAEE60}" srcOrd="4" destOrd="0" presId="urn:microsoft.com/office/officeart/2005/8/layout/vList4"/>
    <dgm:cxn modelId="{1C364C36-946D-4ECD-A5D5-F678076DB000}" type="presParOf" srcId="{8B4DF0C3-718C-4B07-B24E-755842BAEE60}" destId="{5F082423-5E76-42D6-B350-7330FE4BAD87}" srcOrd="0" destOrd="0" presId="urn:microsoft.com/office/officeart/2005/8/layout/vList4"/>
    <dgm:cxn modelId="{53CCA050-67D4-4C5D-B5BE-6FCF6EDFA1A1}" type="presParOf" srcId="{8B4DF0C3-718C-4B07-B24E-755842BAEE60}" destId="{638768F5-CF14-41A8-B640-9EA27F49356B}" srcOrd="1" destOrd="0" presId="urn:microsoft.com/office/officeart/2005/8/layout/vList4"/>
    <dgm:cxn modelId="{538100FA-7560-4072-A87C-65B84ADAD64C}" type="presParOf" srcId="{8B4DF0C3-718C-4B07-B24E-755842BAEE60}" destId="{0700C50C-2D6F-4C81-BFC3-FB11E90F0AF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1A7A8-E5B0-487E-A9FF-47D7E125AC94}">
      <dsp:nvSpPr>
        <dsp:cNvPr id="0" name=""/>
        <dsp:cNvSpPr/>
      </dsp:nvSpPr>
      <dsp:spPr>
        <a:xfrm>
          <a:off x="3515" y="155168"/>
          <a:ext cx="3427391" cy="92110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bg1"/>
              </a:solidFill>
            </a:rPr>
            <a:t>Расширение мощности инфраструктуры СЭЗ «Сарыарка»</a:t>
          </a:r>
          <a:endParaRPr lang="ru-RU" sz="1400" kern="1200" dirty="0"/>
        </a:p>
      </dsp:txBody>
      <dsp:txXfrm>
        <a:off x="3515" y="155168"/>
        <a:ext cx="3427391" cy="921100"/>
      </dsp:txXfrm>
    </dsp:sp>
    <dsp:sp modelId="{B223E73D-5AE8-4833-8EF2-D4BEF1F4182B}">
      <dsp:nvSpPr>
        <dsp:cNvPr id="0" name=""/>
        <dsp:cNvSpPr/>
      </dsp:nvSpPr>
      <dsp:spPr>
        <a:xfrm>
          <a:off x="3515" y="1076268"/>
          <a:ext cx="3427391" cy="2228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строительство новой ветки электроснабжения и увеличение мощности ПС до 770 МВт </a:t>
          </a:r>
          <a:r>
            <a:rPr lang="ru-RU" sz="1400" i="1" kern="1200" dirty="0"/>
            <a:t>(</a:t>
          </a:r>
          <a:r>
            <a:rPr lang="en-US" sz="1400" i="1" kern="1200" dirty="0"/>
            <a:t>~</a:t>
          </a:r>
          <a:r>
            <a:rPr lang="ru-RU" sz="1400" i="1" kern="1200" dirty="0"/>
            <a:t>1,2 млрд тенге)</a:t>
          </a:r>
          <a:r>
            <a:rPr lang="ru-RU" sz="1400" kern="1200" dirty="0"/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завершение строительства железнодорожных путей </a:t>
          </a:r>
          <a:r>
            <a:rPr lang="ru-RU" sz="1400" i="1" kern="1200" dirty="0"/>
            <a:t>(</a:t>
          </a:r>
          <a:r>
            <a:rPr lang="en-US" sz="1400" i="1" kern="1200" dirty="0"/>
            <a:t>~ </a:t>
          </a:r>
          <a:r>
            <a:rPr lang="ru-RU" sz="1400" i="1" kern="1200" dirty="0"/>
            <a:t>900 млн тенге)</a:t>
          </a:r>
          <a:r>
            <a:rPr lang="ru-RU" sz="1400" kern="1200" dirty="0"/>
            <a:t>;</a:t>
          </a:r>
          <a:endParaRPr lang="ru-RU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проведение реконструкции систем водоснабжения, водоотведения и канализации </a:t>
          </a:r>
          <a:r>
            <a:rPr lang="ru-RU" sz="1400" i="1" kern="1200" dirty="0"/>
            <a:t>(</a:t>
          </a:r>
          <a:r>
            <a:rPr lang="en-US" sz="1400" i="1" kern="1200" dirty="0"/>
            <a:t>~</a:t>
          </a:r>
          <a:r>
            <a:rPr lang="ru-RU" sz="1400" i="1" kern="1200" dirty="0"/>
            <a:t>700 млн тенге)</a:t>
          </a:r>
          <a:r>
            <a:rPr lang="ru-RU" sz="1400" kern="1200" dirty="0"/>
            <a:t>.</a:t>
          </a:r>
        </a:p>
      </dsp:txBody>
      <dsp:txXfrm>
        <a:off x="3515" y="1076268"/>
        <a:ext cx="3427391" cy="2228940"/>
      </dsp:txXfrm>
    </dsp:sp>
    <dsp:sp modelId="{36E60917-EF9D-48DD-9C79-8D790CAABBE7}">
      <dsp:nvSpPr>
        <dsp:cNvPr id="0" name=""/>
        <dsp:cNvSpPr/>
      </dsp:nvSpPr>
      <dsp:spPr>
        <a:xfrm>
          <a:off x="3910741" y="155168"/>
          <a:ext cx="3427391" cy="92110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Создание </a:t>
          </a:r>
          <a:r>
            <a:rPr lang="ru-RU" sz="1400" b="1" kern="1200" dirty="0" err="1">
              <a:solidFill>
                <a:schemeClr val="bg1"/>
              </a:solidFill>
            </a:rPr>
            <a:t>аэрокарго</a:t>
          </a:r>
          <a:r>
            <a:rPr lang="ru-RU" sz="1400" b="1" kern="1200" dirty="0">
              <a:solidFill>
                <a:schemeClr val="bg1"/>
              </a:solidFill>
            </a:rPr>
            <a:t> </a:t>
          </a:r>
          <a:r>
            <a:rPr lang="ru-RU" sz="1400" b="1" kern="1200" dirty="0" err="1">
              <a:solidFill>
                <a:schemeClr val="bg1"/>
              </a:solidFill>
            </a:rPr>
            <a:t>хаба</a:t>
          </a:r>
          <a:r>
            <a:rPr lang="ru-RU" sz="1400" b="1" kern="1200" dirty="0">
              <a:solidFill>
                <a:schemeClr val="bg1"/>
              </a:solidFill>
            </a:rPr>
            <a:t> в г. Караганды</a:t>
          </a:r>
          <a:endParaRPr lang="ru-RU" sz="1400" kern="1200" dirty="0"/>
        </a:p>
      </dsp:txBody>
      <dsp:txXfrm>
        <a:off x="3910741" y="155168"/>
        <a:ext cx="3427391" cy="921100"/>
      </dsp:txXfrm>
    </dsp:sp>
    <dsp:sp modelId="{9E12F0B8-3531-4255-BE35-0D035EDC8BF8}">
      <dsp:nvSpPr>
        <dsp:cNvPr id="0" name=""/>
        <dsp:cNvSpPr/>
      </dsp:nvSpPr>
      <dsp:spPr>
        <a:xfrm>
          <a:off x="3910741" y="1076268"/>
          <a:ext cx="3427391" cy="2228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расширение территории </a:t>
          </a:r>
          <a:r>
            <a:rPr lang="ru-RU" sz="1400" kern="1200" dirty="0" err="1"/>
            <a:t>субзоны</a:t>
          </a:r>
          <a:r>
            <a:rPr lang="ru-RU" sz="1400" kern="1200" dirty="0"/>
            <a:t> аэропорта до 683,55 га </a:t>
          </a:r>
          <a:r>
            <a:rPr lang="ru-RU" sz="1400" i="1" kern="1200" dirty="0"/>
            <a:t>(увеличение на 371 га)</a:t>
          </a:r>
          <a:r>
            <a:rPr lang="ru-RU" sz="1400" kern="1200" dirty="0"/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привлечение инвесторов </a:t>
          </a:r>
          <a:r>
            <a:rPr lang="ru-RU" sz="1400" i="1" kern="1200"/>
            <a:t>(крупных транспортно-логистических компаний)</a:t>
          </a:r>
          <a:r>
            <a:rPr lang="ru-RU" sz="1400" kern="1200"/>
            <a:t>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строительство подводящей ИКИ </a:t>
          </a:r>
          <a:r>
            <a:rPr lang="ru-RU" sz="1400" i="1" kern="1200" dirty="0"/>
            <a:t>(электро-, водо-, газоснабжение, ж/д и авто дороги)</a:t>
          </a:r>
          <a:r>
            <a:rPr lang="ru-RU" sz="1400" kern="1200" dirty="0"/>
            <a:t>.</a:t>
          </a:r>
        </a:p>
      </dsp:txBody>
      <dsp:txXfrm>
        <a:off x="3910741" y="1076268"/>
        <a:ext cx="3427391" cy="2228940"/>
      </dsp:txXfrm>
    </dsp:sp>
    <dsp:sp modelId="{BFDDEE01-BE34-459B-AAFF-8DC5F11B868B}">
      <dsp:nvSpPr>
        <dsp:cNvPr id="0" name=""/>
        <dsp:cNvSpPr/>
      </dsp:nvSpPr>
      <dsp:spPr>
        <a:xfrm>
          <a:off x="7817967" y="155168"/>
          <a:ext cx="3427391" cy="92110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Привлечение инвесторов к реализации проектов на территории СЭЗ в рамках осуществления вспомогательной и непрофильной деятельности: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7817967" y="155168"/>
        <a:ext cx="3427391" cy="921100"/>
      </dsp:txXfrm>
    </dsp:sp>
    <dsp:sp modelId="{E9F1AEC5-2614-43A2-BE79-099B00892E44}">
      <dsp:nvSpPr>
        <dsp:cNvPr id="0" name=""/>
        <dsp:cNvSpPr/>
      </dsp:nvSpPr>
      <dsp:spPr>
        <a:xfrm>
          <a:off x="7817967" y="1076268"/>
          <a:ext cx="3427391" cy="2228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строительство объектов социальной инфраструктуры </a:t>
          </a:r>
          <a:r>
            <a:rPr lang="ru-RU" sz="1400" i="1" kern="1200" dirty="0"/>
            <a:t>(объекты образования, здравоохранения, спорта, культуры, торговли и т.д.)</a:t>
          </a:r>
          <a:r>
            <a:rPr lang="ru-RU" sz="1400" kern="1200" dirty="0"/>
            <a:t>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создание вспомогательных производств </a:t>
          </a:r>
          <a:r>
            <a:rPr lang="ru-RU" sz="1400" i="1" kern="1200" dirty="0"/>
            <a:t>(перечень вспомогательных производств определяется участниками)</a:t>
          </a:r>
          <a:r>
            <a:rPr lang="ru-RU" sz="1400" kern="1200" dirty="0"/>
            <a:t>;</a:t>
          </a:r>
        </a:p>
      </dsp:txBody>
      <dsp:txXfrm>
        <a:off x="7817967" y="1076268"/>
        <a:ext cx="3427391" cy="2228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7DE63-1FFD-4612-893E-FD0AC088D758}">
      <dsp:nvSpPr>
        <dsp:cNvPr id="0" name=""/>
        <dsp:cNvSpPr/>
      </dsp:nvSpPr>
      <dsp:spPr>
        <a:xfrm>
          <a:off x="0" y="0"/>
          <a:ext cx="7121525" cy="169795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Передача</a:t>
          </a:r>
          <a:r>
            <a:rPr lang="ru-RU" sz="1100" b="0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 Караганды Су в доверительное управление в связи с наличием у них квалицированного персонала, повышение зарплаты на требуемых должностях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Прочистили 630м, ведутся работы по прочистке участка 450 м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Закуп</a:t>
          </a:r>
          <a:r>
            <a:rPr lang="ru-RU" sz="1100" b="0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новой запорной арматуры и проведение ремонтных работ силами подрядной организации.</a:t>
          </a:r>
        </a:p>
      </dsp:txBody>
      <dsp:txXfrm>
        <a:off x="1566336" y="0"/>
        <a:ext cx="5555188" cy="1697956"/>
      </dsp:txXfrm>
    </dsp:sp>
    <dsp:sp modelId="{DFDC6C56-8D35-45E5-8E10-A5C76D35CE15}">
      <dsp:nvSpPr>
        <dsp:cNvPr id="0" name=""/>
        <dsp:cNvSpPr/>
      </dsp:nvSpPr>
      <dsp:spPr>
        <a:xfrm>
          <a:off x="142031" y="280852"/>
          <a:ext cx="1424305" cy="11362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2CC8F-1DC5-4141-A2DA-95022EFADCEA}">
      <dsp:nvSpPr>
        <dsp:cNvPr id="0" name=""/>
        <dsp:cNvSpPr/>
      </dsp:nvSpPr>
      <dsp:spPr>
        <a:xfrm>
          <a:off x="0" y="1840711"/>
          <a:ext cx="7121525" cy="142031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Для возобновления работы Электрической централизации необходимо осуществлять текущее содержание этих устройств. </a:t>
          </a:r>
          <a:endParaRPr lang="ru-RU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Повышение заработной платы не менее чем на 70% с последующей ежегодной индексацией</a:t>
          </a:r>
        </a:p>
      </dsp:txBody>
      <dsp:txXfrm>
        <a:off x="1566336" y="1840711"/>
        <a:ext cx="5555188" cy="1420313"/>
      </dsp:txXfrm>
    </dsp:sp>
    <dsp:sp modelId="{CADD1047-1D97-41FF-A060-C16E46B8519D}">
      <dsp:nvSpPr>
        <dsp:cNvPr id="0" name=""/>
        <dsp:cNvSpPr/>
      </dsp:nvSpPr>
      <dsp:spPr>
        <a:xfrm>
          <a:off x="142031" y="1982018"/>
          <a:ext cx="1424305" cy="11362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D4A05-9695-47BC-9E93-8BF5181C30F7}">
      <dsp:nvSpPr>
        <dsp:cNvPr id="0" name=""/>
        <dsp:cNvSpPr/>
      </dsp:nvSpPr>
      <dsp:spPr>
        <a:xfrm>
          <a:off x="0" y="3402331"/>
          <a:ext cx="7121525" cy="142031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Замена трансформаторов, расширение</a:t>
          </a:r>
          <a:r>
            <a:rPr lang="ru-RU" sz="1100" b="0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 ПС</a:t>
          </a:r>
          <a:endParaRPr lang="ru-RU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Повышение заработной платы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Обновление инфраструктуры,</a:t>
          </a:r>
          <a:r>
            <a:rPr lang="ru-RU" sz="1100" b="0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 внедрение необходимых систем</a:t>
          </a:r>
          <a:endParaRPr lang="ru-RU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6336" y="3402331"/>
        <a:ext cx="5555188" cy="1420313"/>
      </dsp:txXfrm>
    </dsp:sp>
    <dsp:sp modelId="{43A549DD-DD1A-45C5-901C-43A7FD392246}">
      <dsp:nvSpPr>
        <dsp:cNvPr id="0" name=""/>
        <dsp:cNvSpPr/>
      </dsp:nvSpPr>
      <dsp:spPr>
        <a:xfrm>
          <a:off x="142031" y="3544363"/>
          <a:ext cx="1424305" cy="11362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51E28-D609-4D9A-9079-E5D80A053092}">
      <dsp:nvSpPr>
        <dsp:cNvPr id="0" name=""/>
        <dsp:cNvSpPr/>
      </dsp:nvSpPr>
      <dsp:spPr>
        <a:xfrm>
          <a:off x="0" y="0"/>
          <a:ext cx="5733647" cy="17076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Водоснабжение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Трудность найма</a:t>
          </a:r>
          <a:r>
            <a:rPr lang="en-US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достаточного количества квалифицированного персонала после завершения строительства</a:t>
          </a:r>
          <a:r>
            <a:rPr lang="en-US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из-за низкой зарплаты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Канализация К-1 неработоспособна</a:t>
          </a:r>
          <a:r>
            <a:rPr lang="ru-RU" sz="1100" b="0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 более 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12 лет из-за недостроенных очистных сооружений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Пожарно-технический водопровод В-3 не запитан технической водой</a:t>
          </a:r>
          <a:r>
            <a:rPr lang="ru-RU" sz="1100" b="0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 и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 не соответствует нормам пожарной безопасности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Аварийное состояние запорной арматуры </a:t>
          </a:r>
          <a:r>
            <a:rPr lang="ru-RU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хозяйтсвенно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-питьевого водопровода из-за подтопления и отсутствия ТО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8289" y="0"/>
        <a:ext cx="4445357" cy="1707627"/>
      </dsp:txXfrm>
    </dsp:sp>
    <dsp:sp modelId="{435AEAF9-6F6B-4771-86E8-D142ED4E60BA}">
      <dsp:nvSpPr>
        <dsp:cNvPr id="0" name=""/>
        <dsp:cNvSpPr/>
      </dsp:nvSpPr>
      <dsp:spPr>
        <a:xfrm>
          <a:off x="141560" y="287572"/>
          <a:ext cx="1146729" cy="11324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BA820-0470-4162-BDA1-304EA8970E5B}">
      <dsp:nvSpPr>
        <dsp:cNvPr id="0" name=""/>
        <dsp:cNvSpPr/>
      </dsp:nvSpPr>
      <dsp:spPr>
        <a:xfrm>
          <a:off x="0" y="1849187"/>
          <a:ext cx="5733647" cy="141560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Железная дорога</a:t>
          </a:r>
          <a:endParaRPr lang="ru-RU" sz="14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Актуален вопрос возобновления  работы  железнодорожной  автоматики  на  станции  Индустриальная </a:t>
          </a:r>
          <a:endParaRPr lang="ru-RU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Низкая зарплата (≈160-170 тыс. </a:t>
          </a:r>
          <a:r>
            <a:rPr lang="ru-RU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тг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) делает вакансии непривлекательными для квалифицированных специалистов</a:t>
          </a:r>
          <a:endParaRPr lang="ru-RU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8289" y="1849187"/>
        <a:ext cx="4445357" cy="1415602"/>
      </dsp:txXfrm>
    </dsp:sp>
    <dsp:sp modelId="{51F5C032-032C-4D80-93B9-81263CB67EAC}">
      <dsp:nvSpPr>
        <dsp:cNvPr id="0" name=""/>
        <dsp:cNvSpPr/>
      </dsp:nvSpPr>
      <dsp:spPr>
        <a:xfrm>
          <a:off x="141560" y="1990747"/>
          <a:ext cx="1146729" cy="11324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494F1-EA78-47B5-9B98-072E92CCE354}">
      <dsp:nvSpPr>
        <dsp:cNvPr id="0" name=""/>
        <dsp:cNvSpPr/>
      </dsp:nvSpPr>
      <dsp:spPr>
        <a:xfrm>
          <a:off x="0" y="3406349"/>
          <a:ext cx="5733647" cy="141560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Электричество</a:t>
          </a:r>
          <a:endParaRPr lang="ru-RU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Превышение проектной нагрузки, малая мощность трансформаторов. Риск сбоев и ограничение подключений</a:t>
          </a:r>
          <a:endParaRPr lang="ru-RU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Отсутствие</a:t>
          </a:r>
          <a:r>
            <a:rPr lang="ru-RU" sz="1100" b="0" i="0" u="none" kern="1200" baseline="0" dirty="0">
              <a:latin typeface="Arial" panose="020B0604020202020204" pitchFamily="34" charset="0"/>
              <a:cs typeface="Arial" panose="020B0604020202020204" pitchFamily="34" charset="0"/>
            </a:rPr>
            <a:t> необходимого количества персонала, включая 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службы эксплуатации и обслуживания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Отсутствие диспетчеризации, АСКУЭ, дистанционного управления. Устаревшее ПО и серверное оборудование.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8289" y="3406349"/>
        <a:ext cx="4445357" cy="1415602"/>
      </dsp:txXfrm>
    </dsp:sp>
    <dsp:sp modelId="{7B2C2A0C-8007-453B-9A95-E7C18CC17A77}">
      <dsp:nvSpPr>
        <dsp:cNvPr id="0" name=""/>
        <dsp:cNvSpPr/>
      </dsp:nvSpPr>
      <dsp:spPr>
        <a:xfrm>
          <a:off x="141560" y="3547910"/>
          <a:ext cx="1146729" cy="11324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7DE63-1FFD-4612-893E-FD0AC088D758}">
      <dsp:nvSpPr>
        <dsp:cNvPr id="0" name=""/>
        <dsp:cNvSpPr/>
      </dsp:nvSpPr>
      <dsp:spPr>
        <a:xfrm>
          <a:off x="0" y="21707"/>
          <a:ext cx="6511925" cy="155581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Увеличение заработной платы до уровня Караганды Су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Заключение договора с организацией или частным лицом обладающим компетенцией обслуживания систем автоматики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Зона ответственности РГП </a:t>
          </a:r>
          <a:r>
            <a:rPr lang="ru-RU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Саранькоммунсервис</a:t>
          </a:r>
          <a:endParaRPr lang="ru-RU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Провести гидродинамическую промывку и чистку промежуточных колодцев</a:t>
          </a:r>
        </a:p>
      </dsp:txBody>
      <dsp:txXfrm>
        <a:off x="1539885" y="21707"/>
        <a:ext cx="4972039" cy="1555816"/>
      </dsp:txXfrm>
    </dsp:sp>
    <dsp:sp modelId="{DFDC6C56-8D35-45E5-8E10-A5C76D35CE15}">
      <dsp:nvSpPr>
        <dsp:cNvPr id="0" name=""/>
        <dsp:cNvSpPr/>
      </dsp:nvSpPr>
      <dsp:spPr>
        <a:xfrm flipV="1">
          <a:off x="237500" y="581172"/>
          <a:ext cx="1302385" cy="3934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2CC8F-1DC5-4141-A2DA-95022EFADCEA}">
      <dsp:nvSpPr>
        <dsp:cNvPr id="0" name=""/>
        <dsp:cNvSpPr/>
      </dsp:nvSpPr>
      <dsp:spPr>
        <a:xfrm>
          <a:off x="0" y="1784197"/>
          <a:ext cx="6511925" cy="108977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Повышение заработной платы не менее чем на 70% с последующей ежегодной индексацией</a:t>
          </a:r>
          <a:endParaRPr lang="ru-RU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9885" y="1784197"/>
        <a:ext cx="4972039" cy="1089770"/>
      </dsp:txXfrm>
    </dsp:sp>
    <dsp:sp modelId="{CADD1047-1D97-41FF-A060-C16E46B8519D}">
      <dsp:nvSpPr>
        <dsp:cNvPr id="0" name=""/>
        <dsp:cNvSpPr/>
      </dsp:nvSpPr>
      <dsp:spPr>
        <a:xfrm>
          <a:off x="237500" y="2160010"/>
          <a:ext cx="1302385" cy="35638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200F5-47B0-4835-BD7D-A9FA9A1FFB61}">
      <dsp:nvSpPr>
        <dsp:cNvPr id="0" name=""/>
        <dsp:cNvSpPr/>
      </dsp:nvSpPr>
      <dsp:spPr>
        <a:xfrm>
          <a:off x="0" y="3121511"/>
          <a:ext cx="6511925" cy="201471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Пути решения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Установка двух одинаковых трансформаторов с системой АВР, строительство новой ПС 220/10/10 </a:t>
          </a:r>
          <a:r>
            <a:rPr lang="ru-RU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кВ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 и подключение вторых вводов к РП</a:t>
          </a:r>
          <a:endParaRPr lang="ru-RU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Создание укомплектованной службы эксплуатации с повышением зарплаты, обеспечение транспортом и служебными помещениями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Монтаж систем АСКУЭ и SCADA для контроля и управления оборудованием</a:t>
          </a:r>
        </a:p>
      </dsp:txBody>
      <dsp:txXfrm>
        <a:off x="1539885" y="3121511"/>
        <a:ext cx="4972039" cy="2014714"/>
      </dsp:txXfrm>
    </dsp:sp>
    <dsp:sp modelId="{CA988C16-DC17-47DA-8E5C-EF1E9217FB15}">
      <dsp:nvSpPr>
        <dsp:cNvPr id="0" name=""/>
        <dsp:cNvSpPr/>
      </dsp:nvSpPr>
      <dsp:spPr>
        <a:xfrm flipV="1">
          <a:off x="237500" y="4026817"/>
          <a:ext cx="1302385" cy="20225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51E28-D609-4D9A-9079-E5D80A053092}">
      <dsp:nvSpPr>
        <dsp:cNvPr id="0" name=""/>
        <dsp:cNvSpPr/>
      </dsp:nvSpPr>
      <dsp:spPr>
        <a:xfrm>
          <a:off x="0" y="0"/>
          <a:ext cx="5302249" cy="156681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Водоснабжение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Не можем набрать персонал для обслуживания коммуникаций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Не проводится обслуживание и настройка систем автоматического управления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Постоянные перебои с подачей воды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Нарушена проходимость сети на всей протяженности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7131" y="0"/>
        <a:ext cx="4085117" cy="1566818"/>
      </dsp:txXfrm>
    </dsp:sp>
    <dsp:sp modelId="{435AEAF9-6F6B-4771-86E8-D142ED4E60BA}">
      <dsp:nvSpPr>
        <dsp:cNvPr id="0" name=""/>
        <dsp:cNvSpPr/>
      </dsp:nvSpPr>
      <dsp:spPr>
        <a:xfrm>
          <a:off x="156681" y="156681"/>
          <a:ext cx="1060449" cy="12534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BA820-0470-4162-BDA1-304EA8970E5B}">
      <dsp:nvSpPr>
        <dsp:cNvPr id="0" name=""/>
        <dsp:cNvSpPr/>
      </dsp:nvSpPr>
      <dsp:spPr>
        <a:xfrm>
          <a:off x="0" y="1781213"/>
          <a:ext cx="5302249" cy="11380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l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Железная дорога</a:t>
          </a:r>
          <a:endParaRPr lang="ru-RU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Низкая зарплата (≈160 тыс. </a:t>
          </a:r>
          <a:r>
            <a:rPr lang="ru-RU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тг</a:t>
          </a:r>
          <a:r>
            <a:rPr lang="ru-RU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) делает вакансию дежурного стрелочного поста непривлекательной для квалифицированных специалистов</a:t>
          </a:r>
          <a:endParaRPr lang="ru-RU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7131" y="1781213"/>
        <a:ext cx="4085117" cy="1138027"/>
      </dsp:txXfrm>
    </dsp:sp>
    <dsp:sp modelId="{51F5C032-032C-4D80-93B9-81263CB67EAC}">
      <dsp:nvSpPr>
        <dsp:cNvPr id="0" name=""/>
        <dsp:cNvSpPr/>
      </dsp:nvSpPr>
      <dsp:spPr>
        <a:xfrm>
          <a:off x="156681" y="1723500"/>
          <a:ext cx="1060449" cy="12534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82423-5E76-42D6-B350-7330FE4BAD87}">
      <dsp:nvSpPr>
        <dsp:cNvPr id="0" name=""/>
        <dsp:cNvSpPr/>
      </dsp:nvSpPr>
      <dsp:spPr>
        <a:xfrm>
          <a:off x="0" y="3133636"/>
          <a:ext cx="5302249" cy="202497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Электричество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/>
            <a:t>Разнотипные трансформаторы (40 МВА и 27 МВА) и отсутствие АВР. При ремонте одного трансформатора 7 РП остаются без напряжения, что нарушает требования 2-й категории надежности</a:t>
          </a:r>
          <a:endParaRPr lang="ru-RU" sz="11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/>
            <a:t>Отсутствие персонала, ремонтов, помещений и транспорта. 5 РП имеют только один ввод, два РП запитаны от 0.4 </a:t>
          </a:r>
          <a:r>
            <a:rPr lang="ru-RU" sz="1100" b="0" i="0" u="none" kern="1200" dirty="0" err="1"/>
            <a:t>кВ.</a:t>
          </a:r>
          <a:r>
            <a:rPr lang="ru-RU" sz="1100" b="0" i="0" u="none" kern="1200" dirty="0"/>
            <a:t> Нехватка ячеек 10кВ делает подключение новых потребителей невозможным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/>
            <a:t>Нет систем АСКУЭ и SCADA для дистанционного управления и коммерческого учета</a:t>
          </a:r>
          <a:endParaRPr lang="ru-RU" sz="1100" kern="1200" dirty="0"/>
        </a:p>
      </dsp:txBody>
      <dsp:txXfrm>
        <a:off x="1217131" y="3133636"/>
        <a:ext cx="4085117" cy="2024971"/>
      </dsp:txXfrm>
    </dsp:sp>
    <dsp:sp modelId="{638768F5-CF14-41A8-B640-9EA27F49356B}">
      <dsp:nvSpPr>
        <dsp:cNvPr id="0" name=""/>
        <dsp:cNvSpPr/>
      </dsp:nvSpPr>
      <dsp:spPr>
        <a:xfrm>
          <a:off x="156681" y="3519395"/>
          <a:ext cx="1060449" cy="12534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5427"/>
          </a:xfrm>
          <a:prstGeom prst="rect">
            <a:avLst/>
          </a:prstGeom>
        </p:spPr>
        <p:txBody>
          <a:bodyPr vert="horz" lIns="95249" tIns="47625" rIns="95249" bIns="476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5427"/>
          </a:xfrm>
          <a:prstGeom prst="rect">
            <a:avLst/>
          </a:prstGeom>
        </p:spPr>
        <p:txBody>
          <a:bodyPr vert="horz" lIns="95249" tIns="47625" rIns="95249" bIns="47625" rtlCol="0"/>
          <a:lstStyle>
            <a:lvl1pPr algn="r">
              <a:defRPr sz="1200"/>
            </a:lvl1pPr>
          </a:lstStyle>
          <a:p>
            <a:fld id="{23E91423-1E2D-4782-88A5-A6ACF1EB3729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9" tIns="47625" rIns="95249" bIns="476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5249" tIns="47625" rIns="95249" bIns="4762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6"/>
            <a:ext cx="2945659" cy="495426"/>
          </a:xfrm>
          <a:prstGeom prst="rect">
            <a:avLst/>
          </a:prstGeom>
        </p:spPr>
        <p:txBody>
          <a:bodyPr vert="horz" lIns="95249" tIns="47625" rIns="95249" bIns="476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6"/>
            <a:ext cx="2945659" cy="495426"/>
          </a:xfrm>
          <a:prstGeom prst="rect">
            <a:avLst/>
          </a:prstGeom>
        </p:spPr>
        <p:txBody>
          <a:bodyPr vert="horz" lIns="95249" tIns="47625" rIns="95249" bIns="47625" rtlCol="0" anchor="b"/>
          <a:lstStyle>
            <a:lvl1pPr algn="r">
              <a:defRPr sz="1200"/>
            </a:lvl1pPr>
          </a:lstStyle>
          <a:p>
            <a:fld id="{F626729B-BF87-4A9D-9D7C-646E6F767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9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3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8a6ee8a1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741363"/>
            <a:ext cx="6584950" cy="3703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8a6ee8a1_0_389:notes"/>
          <p:cNvSpPr txBox="1">
            <a:spLocks noGrp="1"/>
          </p:cNvSpPr>
          <p:nvPr>
            <p:ph type="body" idx="1"/>
          </p:nvPr>
        </p:nvSpPr>
        <p:spPr>
          <a:xfrm>
            <a:off x="684238" y="4691018"/>
            <a:ext cx="5473892" cy="4444122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06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729B-BF87-4A9D-9D7C-646E6F7675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5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/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27893"/>
            <a:fld id="{EB0F33D6-EAD6-4A09-BD5A-164DF377E3EE}" type="slidenum">
              <a:rPr lang="ru-RU" altLang="ru-RU">
                <a:solidFill>
                  <a:srgbClr val="000000"/>
                </a:solidFill>
                <a:latin typeface="Calibri"/>
              </a:rPr>
              <a:pPr defTabSz="1827893"/>
              <a:t>7</a:t>
            </a:fld>
            <a:endParaRPr lang="ru-RU" altLang="ru-R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23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0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/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27893"/>
            <a:fld id="{EB0F33D6-EAD6-4A09-BD5A-164DF377E3EE}" type="slidenum">
              <a:rPr lang="ru-RU" altLang="ru-RU">
                <a:solidFill>
                  <a:srgbClr val="000000"/>
                </a:solidFill>
                <a:latin typeface="Calibri"/>
              </a:rPr>
              <a:pPr defTabSz="1827893"/>
              <a:t>12</a:t>
            </a:fld>
            <a:endParaRPr lang="ru-RU" altLang="ru-RU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53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0626-1854-4D31-9BFC-F2139D7003A7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5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D54A-27AE-4409-A282-AFCE716D092A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C3D3-6964-4847-88F0-1B5080662E72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xmlns="" id="{7FEF1346-A900-4EC0-AEE4-38CC0817D5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15" name="Объект 14" hidden="1">
                        <a:extLst>
                          <a:ext uri="{FF2B5EF4-FFF2-40B4-BE49-F238E27FC236}">
                            <a16:creationId xmlns:a16="http://schemas.microsoft.com/office/drawing/2014/main" xmlns="" id="{7FEF1346-A900-4EC0-AEE4-38CC0817D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 hidden="1">
            <a:extLst>
              <a:ext uri="{FF2B5EF4-FFF2-40B4-BE49-F238E27FC236}">
                <a16:creationId xmlns:a16="http://schemas.microsoft.com/office/drawing/2014/main" xmlns="" id="{EC1F3B7A-3B9C-469A-BE26-522C6DF170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"/>
            <a:ext cx="211667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800" b="0" i="0" baseline="0"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14" name="Прямоугольник 13" hidden="1">
            <a:extLst>
              <a:ext uri="{FF2B5EF4-FFF2-40B4-BE49-F238E27FC236}">
                <a16:creationId xmlns:a16="http://schemas.microsoft.com/office/drawing/2014/main" xmlns="" id="{857B1B2F-71B1-4075-B904-48693F0D759A}"/>
              </a:ext>
            </a:extLst>
          </p:cNvPr>
          <p:cNvSpPr/>
          <p:nvPr/>
        </p:nvSpPr>
        <p:spPr>
          <a:xfrm>
            <a:off x="0" y="1"/>
            <a:ext cx="211667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0" i="0" baseline="0">
              <a:latin typeface="CM Literata" panose="02020603050405020304" pitchFamily="18" charset="0"/>
              <a:ea typeface="+mn-ea"/>
              <a:cs typeface="+mn-cs"/>
              <a:sym typeface="CM Literata" panose="02020603050405020304" pitchFamily="18" charset="0"/>
            </a:endParaRP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xmlns="" id="{B1A64AF1-81DA-4AE0-8E00-A83E77AE49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184" y="6466243"/>
            <a:ext cx="3986869" cy="2222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i="1">
                <a:latin typeface="Georgia" panose="02040502050405020303" pitchFamily="18" charset="0"/>
              </a:defRPr>
            </a:lvl1pPr>
          </a:lstStyle>
          <a:p>
            <a:pPr lvl="0"/>
            <a:r>
              <a:rPr lang="ru-RU"/>
              <a:t>Источники: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BA74915-A56B-486D-BE60-57C02851CF77}"/>
              </a:ext>
            </a:extLst>
          </p:cNvPr>
          <p:cNvSpPr txBox="1"/>
          <p:nvPr/>
        </p:nvSpPr>
        <p:spPr>
          <a:xfrm>
            <a:off x="472736" y="6687997"/>
            <a:ext cx="4800000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bg1"/>
                </a:solidFill>
                <a:latin typeface="Idealist Sans" pitchFamily="2" charset="0"/>
              </a:rPr>
              <a:t>CENTER</a:t>
            </a:r>
            <a:r>
              <a:rPr lang="ru-RU" sz="1000" b="0">
                <a:solidFill>
                  <a:schemeClr val="bg1"/>
                </a:solidFill>
                <a:latin typeface="Idealist Sans" pitchFamily="2" charset="0"/>
              </a:rPr>
              <a:t> </a:t>
            </a:r>
            <a:r>
              <a:rPr lang="en-US" sz="1000" b="0">
                <a:solidFill>
                  <a:schemeClr val="bg1"/>
                </a:solidFill>
                <a:latin typeface="Idealist Sans" pitchFamily="2" charset="0"/>
              </a:rPr>
              <a:t>FOR RESEARCH AND CONSULTING</a:t>
            </a:r>
            <a:endParaRPr lang="ru-RU" sz="1000" b="0">
              <a:solidFill>
                <a:schemeClr val="bg1"/>
              </a:solidFill>
              <a:latin typeface="Idealist Sans" pitchFamily="2" charset="0"/>
              <a:cs typeface="Arial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F81E763C-C477-46F8-A24E-237228AE1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187" y="438152"/>
            <a:ext cx="11206627" cy="3416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just">
              <a:defRPr lang="en-US" sz="1800" b="0" kern="1200" baseline="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ru-RU"/>
              <a:t>Тезис слайда</a:t>
            </a:r>
            <a:endParaRPr lang="en-US"/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xmlns="" id="{2879F979-3A90-402E-A7CB-8199D2CF6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6467679"/>
            <a:ext cx="3986869" cy="2222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i="1">
                <a:latin typeface="Georgia" panose="02040502050405020303" pitchFamily="18" charset="0"/>
              </a:defRPr>
            </a:lvl1pPr>
          </a:lstStyle>
          <a:p>
            <a:pPr lvl="0"/>
            <a:r>
              <a:rPr lang="ru-RU"/>
              <a:t>Примечание: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2052D54-70A6-4605-8E28-2BDECB13C38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422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A4A3A4"/>
          </p15:clr>
        </p15:guide>
        <p15:guide id="2" pos="5534">
          <p15:clr>
            <a:srgbClr val="A4A3A4"/>
          </p15:clr>
        </p15:guide>
        <p15:guide id="3" pos="226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pPr marL="50799" algn="l" defTabSz="1219170">
              <a:lnSpc>
                <a:spcPts val="1900"/>
              </a:lnSpc>
              <a:defRPr/>
            </a:pPr>
            <a:fld id="{81D60167-4931-47E6-BA6A-407CBD079E47}" type="slidenum">
              <a:rPr lang="ru-RU" spc="-7" smtClean="0"/>
              <a:pPr marL="50799" algn="l" defTabSz="1219170">
                <a:lnSpc>
                  <a:spcPts val="1900"/>
                </a:lnSpc>
                <a:defRPr/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121511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960133" y="2275800"/>
            <a:ext cx="3679600" cy="2306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6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69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1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697100" y="1295800"/>
            <a:ext cx="5050400" cy="42664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ubTitle" idx="1"/>
          </p:nvPr>
        </p:nvSpPr>
        <p:spPr>
          <a:xfrm>
            <a:off x="6399933" y="2605600"/>
            <a:ext cx="2586800" cy="16468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title" idx="2" hasCustomPrompt="1"/>
          </p:nvPr>
        </p:nvSpPr>
        <p:spPr>
          <a:xfrm>
            <a:off x="6465560" y="1334833"/>
            <a:ext cx="2702400" cy="24196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7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714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C990-B0EE-48AF-8B28-EE69075CBAE6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2EE9-190C-4FA7-BF75-32567683355C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7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C18B-61C3-4E43-8EB3-12586AE70D64}" type="datetime1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4B47-D633-4286-8DDE-AF9CBDD317E6}" type="datetime1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5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BFD7-258C-4AEF-8B07-273B85F0474F}" type="datetime1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2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7B40-DF57-434B-819D-C41434C2A987}" type="datetime1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9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71D8-70A1-49E4-9947-7BAF37E2DA69}" type="datetime1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4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371-A679-4C64-A11A-2111CAC5B205}" type="datetime1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4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3236-7F18-450F-A7B7-1A9AA97F0573}" type="datetime1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7FC3-3602-4851-896B-4B35B0EE0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5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microsoft.com/office/2007/relationships/hdphoto" Target="../media/hdphoto5.wdp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7.svg"/><Relationship Id="rId26" Type="http://schemas.openxmlformats.org/officeDocument/2006/relationships/image" Target="../media/image45.svg"/><Relationship Id="rId39" Type="http://schemas.openxmlformats.org/officeDocument/2006/relationships/image" Target="../media/image40.png"/><Relationship Id="rId21" Type="http://schemas.openxmlformats.org/officeDocument/2006/relationships/image" Target="../media/image31.png"/><Relationship Id="rId34" Type="http://schemas.openxmlformats.org/officeDocument/2006/relationships/image" Target="../media/image53.svg"/><Relationship Id="rId42" Type="http://schemas.openxmlformats.org/officeDocument/2006/relationships/image" Target="../media/image61.svg"/><Relationship Id="rId47" Type="http://schemas.openxmlformats.org/officeDocument/2006/relationships/image" Target="../media/image44.png"/><Relationship Id="rId50" Type="http://schemas.openxmlformats.org/officeDocument/2006/relationships/image" Target="../media/image69.svg"/><Relationship Id="rId55" Type="http://schemas.openxmlformats.org/officeDocument/2006/relationships/image" Target="../media/image48.png"/><Relationship Id="rId63" Type="http://schemas.openxmlformats.org/officeDocument/2006/relationships/image" Target="../media/image52.png"/><Relationship Id="rId68" Type="http://schemas.openxmlformats.org/officeDocument/2006/relationships/image" Target="../media/image87.svg"/><Relationship Id="rId76" Type="http://schemas.openxmlformats.org/officeDocument/2006/relationships/image" Target="../media/image95.svg"/><Relationship Id="rId7" Type="http://schemas.openxmlformats.org/officeDocument/2006/relationships/image" Target="../media/image24.png"/><Relationship Id="rId71" Type="http://schemas.openxmlformats.org/officeDocument/2006/relationships/image" Target="../media/image56.png"/><Relationship Id="rId2" Type="http://schemas.openxmlformats.org/officeDocument/2006/relationships/image" Target="../media/image21.png"/><Relationship Id="rId16" Type="http://schemas.openxmlformats.org/officeDocument/2006/relationships/image" Target="../media/image35.svg"/><Relationship Id="rId29" Type="http://schemas.openxmlformats.org/officeDocument/2006/relationships/image" Target="../media/image35.png"/><Relationship Id="rId11" Type="http://schemas.openxmlformats.org/officeDocument/2006/relationships/image" Target="../media/image26.png"/><Relationship Id="rId24" Type="http://schemas.openxmlformats.org/officeDocument/2006/relationships/image" Target="../media/image43.svg"/><Relationship Id="rId32" Type="http://schemas.openxmlformats.org/officeDocument/2006/relationships/image" Target="../media/image51.svg"/><Relationship Id="rId37" Type="http://schemas.openxmlformats.org/officeDocument/2006/relationships/image" Target="../media/image39.png"/><Relationship Id="rId40" Type="http://schemas.openxmlformats.org/officeDocument/2006/relationships/image" Target="../media/image59.svg"/><Relationship Id="rId45" Type="http://schemas.openxmlformats.org/officeDocument/2006/relationships/image" Target="../media/image43.png"/><Relationship Id="rId53" Type="http://schemas.openxmlformats.org/officeDocument/2006/relationships/image" Target="../media/image47.png"/><Relationship Id="rId58" Type="http://schemas.openxmlformats.org/officeDocument/2006/relationships/image" Target="../media/image77.svg"/><Relationship Id="rId66" Type="http://schemas.openxmlformats.org/officeDocument/2006/relationships/image" Target="../media/image85.svg"/><Relationship Id="rId74" Type="http://schemas.openxmlformats.org/officeDocument/2006/relationships/image" Target="../media/image93.sv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image" Target="../media/image47.svg"/><Relationship Id="rId36" Type="http://schemas.openxmlformats.org/officeDocument/2006/relationships/image" Target="../media/image55.svg"/><Relationship Id="rId49" Type="http://schemas.openxmlformats.org/officeDocument/2006/relationships/image" Target="../media/image45.png"/><Relationship Id="rId57" Type="http://schemas.openxmlformats.org/officeDocument/2006/relationships/image" Target="../media/image49.png"/><Relationship Id="rId61" Type="http://schemas.openxmlformats.org/officeDocument/2006/relationships/image" Target="../media/image51.png"/><Relationship Id="rId10" Type="http://schemas.openxmlformats.org/officeDocument/2006/relationships/image" Target="../media/image29.svg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4" Type="http://schemas.openxmlformats.org/officeDocument/2006/relationships/image" Target="../media/image63.svg"/><Relationship Id="rId52" Type="http://schemas.openxmlformats.org/officeDocument/2006/relationships/image" Target="../media/image71.svg"/><Relationship Id="rId60" Type="http://schemas.openxmlformats.org/officeDocument/2006/relationships/image" Target="../media/image79.svg"/><Relationship Id="rId65" Type="http://schemas.openxmlformats.org/officeDocument/2006/relationships/image" Target="../media/image53.png"/><Relationship Id="rId73" Type="http://schemas.openxmlformats.org/officeDocument/2006/relationships/image" Target="../media/image57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Relationship Id="rId27" Type="http://schemas.openxmlformats.org/officeDocument/2006/relationships/image" Target="../media/image34.png"/><Relationship Id="rId30" Type="http://schemas.openxmlformats.org/officeDocument/2006/relationships/image" Target="../media/image49.svg"/><Relationship Id="rId35" Type="http://schemas.openxmlformats.org/officeDocument/2006/relationships/image" Target="../media/image38.png"/><Relationship Id="rId43" Type="http://schemas.openxmlformats.org/officeDocument/2006/relationships/image" Target="../media/image42.png"/><Relationship Id="rId48" Type="http://schemas.openxmlformats.org/officeDocument/2006/relationships/image" Target="../media/image67.svg"/><Relationship Id="rId56" Type="http://schemas.openxmlformats.org/officeDocument/2006/relationships/image" Target="../media/image75.svg"/><Relationship Id="rId64" Type="http://schemas.openxmlformats.org/officeDocument/2006/relationships/image" Target="../media/image83.svg"/><Relationship Id="rId69" Type="http://schemas.openxmlformats.org/officeDocument/2006/relationships/image" Target="../media/image55.png"/><Relationship Id="rId77" Type="http://schemas.openxmlformats.org/officeDocument/2006/relationships/image" Target="../media/image59.jpeg"/><Relationship Id="rId8" Type="http://schemas.openxmlformats.org/officeDocument/2006/relationships/image" Target="../media/image27.svg"/><Relationship Id="rId51" Type="http://schemas.openxmlformats.org/officeDocument/2006/relationships/image" Target="../media/image46.png"/><Relationship Id="rId72" Type="http://schemas.openxmlformats.org/officeDocument/2006/relationships/image" Target="../media/image91.svg"/><Relationship Id="rId3" Type="http://schemas.openxmlformats.org/officeDocument/2006/relationships/image" Target="../media/image22.svg"/><Relationship Id="rId12" Type="http://schemas.openxmlformats.org/officeDocument/2006/relationships/image" Target="../media/image31.svg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37.png"/><Relationship Id="rId38" Type="http://schemas.openxmlformats.org/officeDocument/2006/relationships/image" Target="../media/image57.svg"/><Relationship Id="rId46" Type="http://schemas.openxmlformats.org/officeDocument/2006/relationships/image" Target="../media/image65.svg"/><Relationship Id="rId59" Type="http://schemas.openxmlformats.org/officeDocument/2006/relationships/image" Target="../media/image50.png"/><Relationship Id="rId67" Type="http://schemas.openxmlformats.org/officeDocument/2006/relationships/image" Target="../media/image54.png"/><Relationship Id="rId20" Type="http://schemas.openxmlformats.org/officeDocument/2006/relationships/image" Target="../media/image39.svg"/><Relationship Id="rId41" Type="http://schemas.openxmlformats.org/officeDocument/2006/relationships/image" Target="../media/image41.png"/><Relationship Id="rId54" Type="http://schemas.openxmlformats.org/officeDocument/2006/relationships/image" Target="../media/image73.svg"/><Relationship Id="rId62" Type="http://schemas.openxmlformats.org/officeDocument/2006/relationships/image" Target="../media/image81.svg"/><Relationship Id="rId70" Type="http://schemas.openxmlformats.org/officeDocument/2006/relationships/image" Target="../media/image89.svg"/><Relationship Id="rId75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5" y="0"/>
            <a:ext cx="2975211" cy="297521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30" y="2723005"/>
            <a:ext cx="12052892" cy="50441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2700" algn="ctr">
              <a:lnSpc>
                <a:spcPts val="3840"/>
              </a:lnSpc>
              <a:spcBef>
                <a:spcPts val="133"/>
              </a:spcBef>
            </a:pPr>
            <a:r>
              <a:rPr lang="ru-RU" dirty="0"/>
              <a:t>О развитии специальной экономической зоны «</a:t>
            </a:r>
            <a:r>
              <a:rPr lang="ru-RU" dirty="0" err="1"/>
              <a:t>Сарыарка</a:t>
            </a:r>
            <a:r>
              <a:rPr lang="ru-RU" dirty="0"/>
              <a:t>»</a:t>
            </a:r>
            <a:endParaRPr sz="3333" dirty="0"/>
          </a:p>
        </p:txBody>
      </p:sp>
      <p:sp>
        <p:nvSpPr>
          <p:cNvPr id="10" name="Merge 4"/>
          <p:cNvSpPr/>
          <p:nvPr/>
        </p:nvSpPr>
        <p:spPr>
          <a:xfrm>
            <a:off x="596712" y="4267198"/>
            <a:ext cx="4895088" cy="2600959"/>
          </a:xfrm>
          <a:prstGeom prst="flowChartMerge">
            <a:avLst/>
          </a:prstGeom>
          <a:blipFill rotWithShape="1"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Extract 3"/>
          <p:cNvSpPr/>
          <p:nvPr/>
        </p:nvSpPr>
        <p:spPr>
          <a:xfrm>
            <a:off x="3691022" y="4267197"/>
            <a:ext cx="4825577" cy="2600961"/>
          </a:xfrm>
          <a:prstGeom prst="flowChartExtra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erge 6"/>
          <p:cNvSpPr/>
          <p:nvPr/>
        </p:nvSpPr>
        <p:spPr>
          <a:xfrm>
            <a:off x="6794672" y="4267195"/>
            <a:ext cx="5059704" cy="2611116"/>
          </a:xfrm>
          <a:prstGeom prst="flowChartMerge">
            <a:avLst/>
          </a:prstGeom>
          <a:blipFill rotWithShape="1">
            <a:blip r:embed="rId6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/>
          <a:srcRect l="49598" b="781"/>
          <a:stretch/>
        </p:blipFill>
        <p:spPr>
          <a:xfrm>
            <a:off x="19694" y="4267192"/>
            <a:ext cx="2331229" cy="25808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/>
          <a:srcRect t="1" r="49799" b="423"/>
          <a:stretch/>
        </p:blipFill>
        <p:spPr>
          <a:xfrm>
            <a:off x="9856698" y="4267193"/>
            <a:ext cx="2321924" cy="25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5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7FCD370-0EC6-4E71-9596-8BA37BB11A5E}"/>
              </a:ext>
            </a:extLst>
          </p:cNvPr>
          <p:cNvGraphicFramePr>
            <a:graphicFrameLocks noGrp="1"/>
          </p:cNvGraphicFramePr>
          <p:nvPr/>
        </p:nvGraphicFramePr>
        <p:xfrm>
          <a:off x="186246" y="879080"/>
          <a:ext cx="11816053" cy="1112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94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64220">
                  <a:extLst>
                    <a:ext uri="{9D8B030D-6E8A-4147-A177-3AD203B41FA5}">
                      <a16:colId xmlns:a16="http://schemas.microsoft.com/office/drawing/2014/main" xmlns="" val="2873053724"/>
                    </a:ext>
                  </a:extLst>
                </a:gridCol>
                <a:gridCol w="2772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ТЕРРИТОРИЯ</a:t>
                      </a:r>
                      <a:r>
                        <a:rPr lang="ru-RU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«ИЗ»</a:t>
                      </a:r>
                      <a:endParaRPr lang="ru-RU" sz="17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ПОЛЕЗНАЯ</a:t>
                      </a:r>
                      <a:endParaRPr lang="ru-RU" sz="17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ВЫДАННАЯ УЧАСТНИКАМ</a:t>
                      </a:r>
                      <a:endParaRPr lang="ru-RU" sz="17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СВОБОДНАЯ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02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 га</a:t>
                      </a:r>
                      <a:endParaRPr lang="ru-RU" sz="17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,3</a:t>
                      </a:r>
                      <a:r>
                        <a:rPr lang="en-US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  <a:endParaRPr lang="ru-RU" sz="17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165,6325 га</a:t>
                      </a:r>
                      <a:endParaRPr lang="ru-RU" sz="17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/>
                      <a:r>
                        <a:rPr lang="ru-RU" sz="30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4,1798га</a:t>
                      </a:r>
                      <a:endParaRPr lang="ru-RU" sz="3000" b="1" kern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9" name="Блок-схема: узел 68"/>
          <p:cNvSpPr/>
          <p:nvPr/>
        </p:nvSpPr>
        <p:spPr>
          <a:xfrm>
            <a:off x="7459189" y="6075329"/>
            <a:ext cx="696433" cy="715170"/>
          </a:xfrm>
          <a:prstGeom prst="flowChartConnector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Блок-схема: узел 69"/>
          <p:cNvSpPr/>
          <p:nvPr/>
        </p:nvSpPr>
        <p:spPr>
          <a:xfrm>
            <a:off x="3945695" y="5288742"/>
            <a:ext cx="696433" cy="715170"/>
          </a:xfrm>
          <a:prstGeom prst="flowChartConnector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Блок-схема: узел 70"/>
          <p:cNvSpPr/>
          <p:nvPr/>
        </p:nvSpPr>
        <p:spPr>
          <a:xfrm>
            <a:off x="650079" y="6096144"/>
            <a:ext cx="696433" cy="715170"/>
          </a:xfrm>
          <a:prstGeom prst="flowChartConnector">
            <a:avLst/>
          </a:prstGeom>
          <a:solidFill>
            <a:srgbClr val="FFFFFF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14" descr="Компьютерные иконки Road Highway, дорога, угол, текст, монохромный png |  Klipartz">
            <a:extLst>
              <a:ext uri="{FF2B5EF4-FFF2-40B4-BE49-F238E27FC236}">
                <a16:creationId xmlns:a16="http://schemas.microsoft.com/office/drawing/2014/main" xmlns="" id="{3AB5BA9D-86CB-46FC-AB60-5624641FA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 bwMode="auto">
          <a:xfrm>
            <a:off x="7578941" y="6237196"/>
            <a:ext cx="440015" cy="3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Блок-схема: узел 73"/>
          <p:cNvSpPr/>
          <p:nvPr/>
        </p:nvSpPr>
        <p:spPr>
          <a:xfrm>
            <a:off x="3952787" y="6106478"/>
            <a:ext cx="696433" cy="715170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6" descr="Кран Питьевая вода Водопровод Труба Компьютерные Иконки, вода, угол, текст,  логотип png | PNGWing">
            <a:extLst>
              <a:ext uri="{FF2B5EF4-FFF2-40B4-BE49-F238E27FC236}">
                <a16:creationId xmlns:a16="http://schemas.microsoft.com/office/drawing/2014/main" xmlns="" id="{7D531829-2E3C-43E7-9DF2-18059343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68" y="6259613"/>
            <a:ext cx="440015" cy="4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Блок-схема: узел 75"/>
          <p:cNvSpPr/>
          <p:nvPr/>
        </p:nvSpPr>
        <p:spPr>
          <a:xfrm>
            <a:off x="650080" y="5280315"/>
            <a:ext cx="696433" cy="715170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2" descr="электричество, электростанции, компьютерные иконки">
            <a:extLst>
              <a:ext uri="{FF2B5EF4-FFF2-40B4-BE49-F238E27FC236}">
                <a16:creationId xmlns:a16="http://schemas.microsoft.com/office/drawing/2014/main" xmlns="" id="{C707CFD2-8921-4660-9496-BD5C1A25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0" y="5318470"/>
            <a:ext cx="436559" cy="5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Знак - Питьевая вода (водопроводная)">
            <a:extLst>
              <a:ext uri="{FF2B5EF4-FFF2-40B4-BE49-F238E27FC236}">
                <a16:creationId xmlns:a16="http://schemas.microsoft.com/office/drawing/2014/main" xmlns="" id="{B46CA384-A57C-4E56-8346-6CF9F88F5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08" b="84906" l="16667" r="86420">
                        <a14:foregroundMark x1="56173" y1="37107" x2="56173" y2="37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298" r="17778" b="15720"/>
          <a:stretch/>
        </p:blipFill>
        <p:spPr bwMode="auto">
          <a:xfrm flipH="1">
            <a:off x="4085721" y="5412345"/>
            <a:ext cx="434369" cy="4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Блок-схема: узел 78"/>
          <p:cNvSpPr/>
          <p:nvPr/>
        </p:nvSpPr>
        <p:spPr>
          <a:xfrm>
            <a:off x="7463992" y="5255035"/>
            <a:ext cx="696433" cy="715170"/>
          </a:xfrm>
          <a:prstGeom prst="flowChartConnector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16" descr="Поезд Транспорт Пиктограмма - Бесплатная векторная графика на Pixabay">
            <a:extLst>
              <a:ext uri="{FF2B5EF4-FFF2-40B4-BE49-F238E27FC236}">
                <a16:creationId xmlns:a16="http://schemas.microsoft.com/office/drawing/2014/main" xmlns="" id="{5944456F-FE49-4EDC-9CF0-72A458DD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70" y="5347218"/>
            <a:ext cx="439537" cy="4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000" b="74875" l="17750" r="82875">
                        <a14:foregroundMark x1="51125" y1="33875" x2="51125" y2="33875"/>
                        <a14:foregroundMark x1="45250" y1="32250" x2="45250" y2="32250"/>
                        <a14:foregroundMark x1="50250" y1="30000" x2="50250" y2="30000"/>
                        <a14:foregroundMark x1="55750" y1="31875" x2="55750" y2="31875"/>
                        <a14:foregroundMark x1="50250" y1="39250" x2="50250" y2="39250"/>
                        <a14:foregroundMark x1="41750" y1="44500" x2="41750" y2="44500"/>
                        <a14:foregroundMark x1="51625" y1="45250" x2="51625" y2="45250"/>
                        <a14:foregroundMark x1="58375" y1="42375" x2="58375" y2="42375"/>
                        <a14:foregroundMark x1="67625" y1="45750" x2="67625" y2="45750"/>
                        <a14:foregroundMark x1="58250" y1="63875" x2="58250" y2="63875"/>
                        <a14:foregroundMark x1="51250" y1="66500" x2="51250" y2="66500"/>
                        <a14:foregroundMark x1="25000" y1="70125" x2="25000" y2="70125"/>
                        <a14:foregroundMark x1="73750" y1="69875" x2="73750" y2="69875"/>
                        <a14:foregroundMark x1="26122" y1="51837" x2="26122" y2="51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87" t="27677" r="17676" b="25129"/>
          <a:stretch/>
        </p:blipFill>
        <p:spPr>
          <a:xfrm>
            <a:off x="783336" y="6267025"/>
            <a:ext cx="440884" cy="320424"/>
          </a:xfrm>
          <a:prstGeom prst="rect">
            <a:avLst/>
          </a:prstGeom>
        </p:spPr>
      </p:pic>
      <p:sp>
        <p:nvSpPr>
          <p:cNvPr id="82" name="TextBox 14">
            <a:extLst>
              <a:ext uri="{FF2B5EF4-FFF2-40B4-BE49-F238E27FC236}">
                <a16:creationId xmlns:a16="http://schemas.microsoft.com/office/drawing/2014/main" xmlns="" id="{87B67505-2387-4527-A276-89BC90193275}"/>
              </a:ext>
            </a:extLst>
          </p:cNvPr>
          <p:cNvSpPr txBox="1"/>
          <p:nvPr/>
        </p:nvSpPr>
        <p:spPr>
          <a:xfrm>
            <a:off x="1409174" y="5305859"/>
            <a:ext cx="2419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ЭЛЕКТРОЭНЕРГИЯ</a:t>
            </a:r>
          </a:p>
          <a:p>
            <a:pPr>
              <a:buClr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Действующая 40 МВт</a:t>
            </a:r>
          </a:p>
          <a:p>
            <a:pPr>
              <a:buClrTx/>
              <a:buFontTx/>
              <a:buNone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Расширение до 160  МВт</a:t>
            </a: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xmlns="" id="{216F7C72-60F9-48A0-AA89-F13EB13D7421}"/>
              </a:ext>
            </a:extLst>
          </p:cNvPr>
          <p:cNvSpPr txBox="1"/>
          <p:nvPr/>
        </p:nvSpPr>
        <p:spPr>
          <a:xfrm>
            <a:off x="1452096" y="6192119"/>
            <a:ext cx="232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ГАЗОПРОВОД</a:t>
            </a:r>
          </a:p>
          <a:p>
            <a:pPr>
              <a:buClrTx/>
              <a:buFontTx/>
              <a:buNone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14 500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м3/час</a:t>
            </a:r>
          </a:p>
        </p:txBody>
      </p:sp>
      <p:sp>
        <p:nvSpPr>
          <p:cNvPr id="84" name="TextBox 18">
            <a:extLst>
              <a:ext uri="{FF2B5EF4-FFF2-40B4-BE49-F238E27FC236}">
                <a16:creationId xmlns:a16="http://schemas.microsoft.com/office/drawing/2014/main" xmlns="" id="{E7D93547-B641-4A85-8427-936EDE2EA84E}"/>
              </a:ext>
            </a:extLst>
          </p:cNvPr>
          <p:cNvSpPr txBox="1"/>
          <p:nvPr/>
        </p:nvSpPr>
        <p:spPr>
          <a:xfrm>
            <a:off x="4818066" y="5384717"/>
            <a:ext cx="232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ПИТЬЕВАЯ ВОДА</a:t>
            </a:r>
          </a:p>
          <a:p>
            <a:pPr>
              <a:buClr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375 м3/час</a:t>
            </a:r>
          </a:p>
        </p:txBody>
      </p:sp>
      <p:sp>
        <p:nvSpPr>
          <p:cNvPr id="85" name="TextBox 20">
            <a:extLst>
              <a:ext uri="{FF2B5EF4-FFF2-40B4-BE49-F238E27FC236}">
                <a16:creationId xmlns:a16="http://schemas.microsoft.com/office/drawing/2014/main" xmlns="" id="{7BFFC636-C0CF-4A51-AD8E-737A580456C5}"/>
              </a:ext>
            </a:extLst>
          </p:cNvPr>
          <p:cNvSpPr txBox="1"/>
          <p:nvPr/>
        </p:nvSpPr>
        <p:spPr>
          <a:xfrm>
            <a:off x="4849848" y="6196632"/>
            <a:ext cx="232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ТЕХНИЧЕСКАЯ ВОДА</a:t>
            </a:r>
          </a:p>
          <a:p>
            <a:pPr>
              <a:buClr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500 м3/час</a:t>
            </a:r>
          </a:p>
        </p:txBody>
      </p:sp>
      <p:sp>
        <p:nvSpPr>
          <p:cNvPr id="86" name="TextBox 7">
            <a:extLst>
              <a:ext uri="{FF2B5EF4-FFF2-40B4-BE49-F238E27FC236}">
                <a16:creationId xmlns:a16="http://schemas.microsoft.com/office/drawing/2014/main" xmlns="" id="{FD0EDDCE-C350-4AEA-9BA3-EEF01F035E48}"/>
              </a:ext>
            </a:extLst>
          </p:cNvPr>
          <p:cNvSpPr txBox="1"/>
          <p:nvPr/>
        </p:nvSpPr>
        <p:spPr>
          <a:xfrm>
            <a:off x="8282103" y="5464267"/>
            <a:ext cx="3462551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Ж/Д ПУТИ С ТУПИКОМ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7" name="TextBox 9">
            <a:extLst>
              <a:ext uri="{FF2B5EF4-FFF2-40B4-BE49-F238E27FC236}">
                <a16:creationId xmlns:a16="http://schemas.microsoft.com/office/drawing/2014/main" xmlns="" id="{FF4EFCDD-240C-429D-B271-3EEA5A8964C5}"/>
              </a:ext>
            </a:extLst>
          </p:cNvPr>
          <p:cNvSpPr txBox="1"/>
          <p:nvPr/>
        </p:nvSpPr>
        <p:spPr>
          <a:xfrm>
            <a:off x="8301340" y="6125800"/>
            <a:ext cx="3201758" cy="64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АВТОДОРОГИ </a:t>
            </a:r>
          </a:p>
          <a:p>
            <a:pPr algn="just">
              <a:spcAft>
                <a:spcPts val="8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РЕСПУБЛИКАНСКОГО ЗНАЧЕНИЯ</a:t>
            </a:r>
          </a:p>
        </p:txBody>
      </p:sp>
      <p:sp>
        <p:nvSpPr>
          <p:cNvPr id="39" name="object 21"/>
          <p:cNvSpPr txBox="1">
            <a:spLocks/>
          </p:cNvSpPr>
          <p:nvPr/>
        </p:nvSpPr>
        <p:spPr>
          <a:xfrm>
            <a:off x="381594" y="138741"/>
            <a:ext cx="11440212" cy="293944"/>
          </a:xfrm>
          <a:prstGeom prst="rect">
            <a:avLst/>
          </a:prstGeom>
        </p:spPr>
        <p:txBody>
          <a:bodyPr vert="horz" wrap="square" lIns="0" tIns="16908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4200">
                <a:solidFill>
                  <a:srgbClr val="035784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pPr>
            <a:r>
              <a:rPr lang="ru-RU" sz="1999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ИНДУСТРИАЛЬНАЯ ЗОНА «</a:t>
            </a:r>
            <a:r>
              <a:rPr lang="en-US" sz="1999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SARAN</a:t>
            </a:r>
            <a:r>
              <a:rPr lang="ru-RU" sz="1999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2" name="Номер слайда 1"/>
          <p:cNvSpPr txBox="1">
            <a:spLocks/>
          </p:cNvSpPr>
          <p:nvPr/>
        </p:nvSpPr>
        <p:spPr>
          <a:xfrm>
            <a:off x="9259812" y="6480331"/>
            <a:ext cx="2742486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3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8B0A2A05-1D56-4300-8F42-BC5E96B09A8A}"/>
              </a:ext>
            </a:extLst>
          </p:cNvPr>
          <p:cNvSpPr/>
          <p:nvPr/>
        </p:nvSpPr>
        <p:spPr>
          <a:xfrm>
            <a:off x="134702" y="568551"/>
            <a:ext cx="11988580" cy="45719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2874">
              <a:defRPr/>
            </a:pPr>
            <a:endParaRPr lang="x-none" sz="73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4702" y="4895577"/>
            <a:ext cx="1195558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ИЗ «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SARAN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xmlns="" id="{67FCD370-0EC6-4E71-9596-8BA37BB11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99254"/>
              </p:ext>
            </p:extLst>
          </p:nvPr>
        </p:nvGraphicFramePr>
        <p:xfrm>
          <a:off x="220963" y="2459312"/>
          <a:ext cx="11711956" cy="19090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44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54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9710">
                  <a:extLst>
                    <a:ext uri="{9D8B030D-6E8A-4147-A177-3AD203B41FA5}">
                      <a16:colId xmlns:a16="http://schemas.microsoft.com/office/drawing/2014/main" xmlns="" val="2873053724"/>
                    </a:ext>
                  </a:extLst>
                </a:gridCol>
                <a:gridCol w="2225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5893">
                  <a:extLst>
                    <a:ext uri="{9D8B030D-6E8A-4147-A177-3AD203B41FA5}">
                      <a16:colId xmlns:a16="http://schemas.microsoft.com/office/drawing/2014/main" xmlns="" val="4115194721"/>
                    </a:ext>
                  </a:extLst>
                </a:gridCol>
              </a:tblGrid>
              <a:tr h="1368049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инвестиций </a:t>
                      </a:r>
                    </a:p>
                    <a:p>
                      <a:pPr algn="ctr"/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(факт, млрд.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</a:p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иностранных</a:t>
                      </a:r>
                      <a:r>
                        <a:rPr lang="ru-RU" sz="1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инвестиций </a:t>
                      </a:r>
                    </a:p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факт, млрд. </a:t>
                      </a:r>
                      <a:r>
                        <a:rPr lang="ru-RU" sz="140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производства</a:t>
                      </a:r>
                    </a:p>
                    <a:p>
                      <a:pPr algn="ctr"/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(млрд. тенге)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налоговых отчислений</a:t>
                      </a:r>
                    </a:p>
                    <a:p>
                      <a:pPr algn="ctr"/>
                      <a:r>
                        <a:rPr lang="ru-RU" sz="14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(млрд. тенге)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Планируемые</a:t>
                      </a:r>
                      <a:r>
                        <a:rPr lang="ru-RU" sz="1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места</a:t>
                      </a:r>
                      <a:endParaRPr lang="ru-RU" sz="1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178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332,66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/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3116</a:t>
                      </a:r>
                    </a:p>
                    <a:p>
                      <a:pPr marL="0" algn="ctr" defTabSz="1125444" rtl="0" eaLnBrk="1" latinLnBrk="0" hangingPunct="1"/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(факт</a:t>
                      </a:r>
                      <a:r>
                        <a:rPr lang="ru-RU" sz="1400" b="0" i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901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человек)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954" y="1702295"/>
            <a:ext cx="2996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</a:rPr>
              <a:t>Расширение территории до 200 га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63" y="-71339"/>
            <a:ext cx="1797566" cy="7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3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65401"/>
              </p:ext>
            </p:extLst>
          </p:nvPr>
        </p:nvGraphicFramePr>
        <p:xfrm>
          <a:off x="420624" y="961052"/>
          <a:ext cx="11111897" cy="5039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539">
                  <a:extLst>
                    <a:ext uri="{9D8B030D-6E8A-4147-A177-3AD203B41FA5}">
                      <a16:colId xmlns:a16="http://schemas.microsoft.com/office/drawing/2014/main" xmlns="" val="2185837130"/>
                    </a:ext>
                  </a:extLst>
                </a:gridCol>
                <a:gridCol w="2455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1651">
                  <a:extLst>
                    <a:ext uri="{9D8B030D-6E8A-4147-A177-3AD203B41FA5}">
                      <a16:colId xmlns:a16="http://schemas.microsoft.com/office/drawing/2014/main" xmlns="" val="568105918"/>
                    </a:ext>
                  </a:extLst>
                </a:gridCol>
                <a:gridCol w="2065236">
                  <a:extLst>
                    <a:ext uri="{9D8B030D-6E8A-4147-A177-3AD203B41FA5}">
                      <a16:colId xmlns:a16="http://schemas.microsoft.com/office/drawing/2014/main" xmlns="" val="1010960267"/>
                    </a:ext>
                  </a:extLst>
                </a:gridCol>
                <a:gridCol w="1516327">
                  <a:extLst>
                    <a:ext uri="{9D8B030D-6E8A-4147-A177-3AD203B41FA5}">
                      <a16:colId xmlns:a16="http://schemas.microsoft.com/office/drawing/2014/main" xmlns="" val="2585850908"/>
                    </a:ext>
                  </a:extLst>
                </a:gridCol>
                <a:gridCol w="1516327">
                  <a:extLst>
                    <a:ext uri="{9D8B030D-6E8A-4147-A177-3AD203B41FA5}">
                      <a16:colId xmlns:a16="http://schemas.microsoft.com/office/drawing/2014/main" xmlns="" val="1076428054"/>
                    </a:ext>
                  </a:extLst>
                </a:gridCol>
              </a:tblGrid>
              <a:tr h="7693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Выпускаемая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продукция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проекта,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 тенге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Занимаемый участок, 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места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495">
                <a:tc gridSpan="6">
                  <a:txBody>
                    <a:bodyPr/>
                    <a:lstStyle/>
                    <a:p>
                      <a:pPr marL="0"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Реализованные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проекты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fontAlgn="ctr"/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980273"/>
                  </a:ext>
                </a:extLst>
              </a:tr>
              <a:tr h="48952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«</a:t>
                      </a:r>
                      <a:r>
                        <a:rPr lang="en-US" altLang="ko-KR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Tengri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Tyres</a:t>
                      </a: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Производство</a:t>
                      </a:r>
                      <a:r>
                        <a:rPr lang="ru-RU" sz="1100" b="0" spc="-1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 автомобильных шин</a:t>
                      </a:r>
                      <a:endParaRPr lang="ru-RU" sz="1100" b="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ea typeface="DejaVu Sans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1 125</a:t>
                      </a:r>
                    </a:p>
                    <a:p>
                      <a:pPr algn="ctr" fontAlgn="ctr"/>
                      <a:r>
                        <a:rPr lang="ru-RU" sz="105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(факт 851)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3774378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«</a:t>
                      </a:r>
                      <a:r>
                        <a:rPr lang="ru-RU" altLang="ko-KR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КарЗТФ</a:t>
                      </a: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11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Завод по производству полиэтиленовых труб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</a:t>
                      </a:r>
                    </a:p>
                    <a:p>
                      <a:pPr algn="ctr" fontAlgn="ctr"/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(факт</a:t>
                      </a:r>
                      <a:r>
                        <a:rPr lang="ru-RU" sz="1100" b="0" i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</a:t>
                      </a: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9669726"/>
                  </a:ext>
                </a:extLst>
              </a:tr>
              <a:tr h="224250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«Казахстанский завод </a:t>
                      </a:r>
                    </a:p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горячего </a:t>
                      </a:r>
                      <a:r>
                        <a:rPr lang="ru-RU" altLang="ko-KR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цинкования</a:t>
                      </a: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Завод по горячему </a:t>
                      </a:r>
                      <a:r>
                        <a:rPr lang="ru-RU" sz="1100" b="0" spc="-1" dirty="0" err="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цинкованию</a:t>
                      </a:r>
                      <a:r>
                        <a:rPr lang="ru-RU" sz="1100" b="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 металлоизделий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98320"/>
                  </a:ext>
                </a:extLst>
              </a:tr>
              <a:tr h="448499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«ТЭМПО-Казахстан</a:t>
                      </a:r>
                      <a:r>
                        <a:rPr lang="ru-RU" altLang="ko-KR" sz="11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altLang="ko-KR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Производство стальных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" dirty="0" err="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прямошовных</a:t>
                      </a:r>
                      <a:r>
                        <a:rPr lang="ru-RU" sz="1100" b="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 электросварных труб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3933297"/>
                  </a:ext>
                </a:extLst>
              </a:tr>
              <a:tr h="293872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Проекты 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реализуемые в 2025 году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ea typeface="DejaVu Sans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763247"/>
                  </a:ext>
                </a:extLst>
              </a:tr>
              <a:tr h="570908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«</a:t>
                      </a:r>
                      <a:r>
                        <a:rPr lang="en-US" altLang="ko-KR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OptimTech</a:t>
                      </a:r>
                      <a:r>
                        <a:rPr lang="ru-RU" altLang="ko-KR" sz="11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altLang="ko-KR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Производство электро-компонентов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10,5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016010"/>
                  </a:ext>
                </a:extLst>
              </a:tr>
              <a:tr h="238787">
                <a:tc gridSpan="6">
                  <a:txBody>
                    <a:bodyPr/>
                    <a:lstStyle/>
                    <a:p>
                      <a:pPr marL="0"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Проекты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реализуемые в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2026 году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ea typeface="DejaVu Sans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093657"/>
                  </a:ext>
                </a:extLst>
              </a:tr>
              <a:tr h="22991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«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 Sky</a:t>
                      </a: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корпуса</a:t>
                      </a:r>
                      <a:r>
                        <a:rPr lang="ru-RU" sz="1100" b="0" spc="-1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 артиллерийских снарядов</a:t>
                      </a:r>
                      <a:endParaRPr lang="ru-RU" sz="1100" b="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ea typeface="DejaVu Sans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25535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algn="ctr" fontAlgn="ctr"/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                                  Проекты реализуемые в 2027 году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 panose="020B0604020202020204" pitchFamily="34" charset="0"/>
                        <a:ea typeface="DejaVu Sans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63916"/>
                  </a:ext>
                </a:extLst>
              </a:tr>
              <a:tr h="285590">
                <a:tc>
                  <a:txBody>
                    <a:bodyPr/>
                    <a:lstStyle/>
                    <a:p>
                      <a:pPr marL="0" algn="ctr" fontAlgn="ctr"/>
                      <a:r>
                        <a:rPr lang="kk-KZ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1" marB="3429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«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MEDEON»</a:t>
                      </a:r>
                      <a:endParaRPr lang="ru-RU" altLang="ko-KR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 panose="020B0604020202020204" pitchFamily="34" charset="0"/>
                          <a:ea typeface="DejaVu Sans"/>
                          <a:cs typeface="Arial" panose="020B0604020202020204" pitchFamily="34" charset="0"/>
                        </a:rPr>
                        <a:t>Завод по производству катодной меди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12,875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17,9325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116492"/>
                  </a:ext>
                </a:extLst>
              </a:tr>
              <a:tr h="226853">
                <a:tc gridSpan="3"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ko-KR" sz="700" b="0" dirty="0">
                        <a:solidFill>
                          <a:schemeClr val="tx1"/>
                        </a:solidFill>
                        <a:latin typeface="PT Sans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165,6325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41281509"/>
                  </a:ext>
                </a:extLst>
              </a:tr>
            </a:tbl>
          </a:graphicData>
        </a:graphic>
      </p:graphicFrame>
      <p:sp>
        <p:nvSpPr>
          <p:cNvPr id="6" name="object 26">
            <a:extLst>
              <a:ext uri="{FF2B5EF4-FFF2-40B4-BE49-F238E27FC236}">
                <a16:creationId xmlns:a16="http://schemas.microsoft.com/office/drawing/2014/main" xmlns="" id="{E83255FE-2C85-44E0-9E9C-6EF90004A22E}"/>
              </a:ext>
            </a:extLst>
          </p:cNvPr>
          <p:cNvSpPr/>
          <p:nvPr/>
        </p:nvSpPr>
        <p:spPr>
          <a:xfrm>
            <a:off x="0" y="722427"/>
            <a:ext cx="12191315" cy="6095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2"/>
          <p:cNvSpPr/>
          <p:nvPr/>
        </p:nvSpPr>
        <p:spPr>
          <a:xfrm>
            <a:off x="2124363" y="27190"/>
            <a:ext cx="11303225" cy="58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914377">
              <a:buClr>
                <a:srgbClr val="000000"/>
              </a:buClr>
              <a:defRPr sz="4200">
                <a:solidFill>
                  <a:srgbClr val="035784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pPr>
            <a:r>
              <a:rPr 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Участники индустриальной зоны «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Saran»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8" y="3030"/>
            <a:ext cx="188382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176267"/>
              </p:ext>
            </p:extLst>
          </p:nvPr>
        </p:nvGraphicFramePr>
        <p:xfrm>
          <a:off x="4432300" y="1045499"/>
          <a:ext cx="6511925" cy="513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0" y="105457"/>
            <a:ext cx="1025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ИЗ «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SARAN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E4B7889-E353-4038-A79C-3338E9CC4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90"/>
            <a:ext cx="679048" cy="6522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707760" y="561147"/>
            <a:ext cx="10906125" cy="5975"/>
          </a:xfrm>
          <a:prstGeom prst="line">
            <a:avLst/>
          </a:prstGeom>
          <a:ln w="285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8186879"/>
              </p:ext>
            </p:extLst>
          </p:nvPr>
        </p:nvGraphicFramePr>
        <p:xfrm>
          <a:off x="679048" y="1022812"/>
          <a:ext cx="5302249" cy="515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0501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191" y="650039"/>
            <a:ext cx="3129401" cy="31294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870" y="2536069"/>
            <a:ext cx="6843636" cy="3849546"/>
          </a:xfrm>
          <a:prstGeom prst="rect">
            <a:avLst/>
          </a:prstGeom>
        </p:spPr>
      </p:pic>
      <p:sp>
        <p:nvSpPr>
          <p:cNvPr id="6" name="object 26">
            <a:extLst>
              <a:ext uri="{FF2B5EF4-FFF2-40B4-BE49-F238E27FC236}">
                <a16:creationId xmlns:a16="http://schemas.microsoft.com/office/drawing/2014/main" xmlns="" id="{E83255FE-2C85-44E0-9E9C-6EF90004A22E}"/>
              </a:ext>
            </a:extLst>
          </p:cNvPr>
          <p:cNvSpPr/>
          <p:nvPr/>
        </p:nvSpPr>
        <p:spPr>
          <a:xfrm>
            <a:off x="1" y="589080"/>
            <a:ext cx="12191315" cy="6095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2"/>
          <p:cNvSpPr/>
          <p:nvPr/>
        </p:nvSpPr>
        <p:spPr>
          <a:xfrm>
            <a:off x="-1" y="20242"/>
            <a:ext cx="12191317" cy="58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ctr" defTabSz="914332">
              <a:buClr>
                <a:srgbClr val="000000"/>
              </a:buClr>
              <a:defRPr sz="4200">
                <a:solidFill>
                  <a:srgbClr val="035784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pPr>
            <a:r>
              <a:rPr 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СЭЗ «</a:t>
            </a:r>
            <a:r>
              <a:rPr lang="ru-RU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Сарыарка</a:t>
            </a:r>
            <a:r>
              <a:rPr 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» (2011-2036 гг.)</a:t>
            </a:r>
            <a:endParaRPr lang="ru-RU" sz="14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Exo 2 Semi Bold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020425" y="2536069"/>
            <a:ext cx="28575" cy="22264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8820150" y="4762500"/>
            <a:ext cx="2228850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7067550" y="1631084"/>
            <a:ext cx="4267200" cy="177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067550" y="1627696"/>
            <a:ext cx="0" cy="83927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Таблица 18">
            <a:extLst>
              <a:ext uri="{FF2B5EF4-FFF2-40B4-BE49-F238E27FC236}">
                <a16:creationId xmlns:a16="http://schemas.microsoft.com/office/drawing/2014/main" xmlns="" id="{9B129DA6-CAFE-4A38-B5FF-E7CC2B8CF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10"/>
              </p:ext>
            </p:extLst>
          </p:nvPr>
        </p:nvGraphicFramePr>
        <p:xfrm>
          <a:off x="130919" y="684925"/>
          <a:ext cx="6577555" cy="185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061">
                  <a:extLst>
                    <a:ext uri="{9D8B030D-6E8A-4147-A177-3AD203B41FA5}">
                      <a16:colId xmlns:a16="http://schemas.microsoft.com/office/drawing/2014/main" xmlns="" val="199243573"/>
                    </a:ext>
                  </a:extLst>
                </a:gridCol>
                <a:gridCol w="3209494">
                  <a:extLst>
                    <a:ext uri="{9D8B030D-6E8A-4147-A177-3AD203B41FA5}">
                      <a16:colId xmlns:a16="http://schemas.microsoft.com/office/drawing/2014/main" xmlns="" val="1815343591"/>
                    </a:ext>
                  </a:extLst>
                </a:gridCol>
              </a:tblGrid>
              <a:tr h="324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ПЛОЩАДЬ: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1642,63  </a:t>
                      </a:r>
                      <a:r>
                        <a:rPr lang="ru-RU" sz="12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44441"/>
                  </a:ext>
                </a:extLst>
              </a:tr>
              <a:tr h="324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Территория СЭЗ «</a:t>
                      </a:r>
                      <a:r>
                        <a:rPr lang="ru-RU" sz="1200" b="1" kern="12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Сарыарка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»:</a:t>
                      </a:r>
                      <a:r>
                        <a:rPr lang="ru-RU" sz="1200" b="1" kern="12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898,97</a:t>
                      </a:r>
                      <a:r>
                        <a:rPr lang="ru-RU" sz="1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348975"/>
                  </a:ext>
                </a:extLst>
              </a:tr>
              <a:tr h="3242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Субзона №1 «Кремниевая долина»: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60,11 га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0121379"/>
                  </a:ext>
                </a:extLst>
              </a:tr>
              <a:tr h="87838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200" b="1" kern="12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Субзона</a:t>
                      </a:r>
                      <a:r>
                        <a:rPr lang="ru-RU" sz="1200" b="1" kern="12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№2 АО «Аэропорт «Сары-Арка</a:t>
                      </a:r>
                      <a:r>
                        <a:rPr lang="ru-RU" sz="1200" b="1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200" b="1" i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(планируется расширение территории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lang="ru-RU" sz="1200" b="1" i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дополнительно на 371 га)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</a:pPr>
                      <a:endParaRPr lang="ru-RU" sz="1200" b="1" kern="120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312,55 га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4793012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16308" r="14138" b="17520"/>
          <a:stretch/>
        </p:blipFill>
        <p:spPr>
          <a:xfrm>
            <a:off x="-1" y="0"/>
            <a:ext cx="727789" cy="670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0258"/>
            <a:ext cx="2913529" cy="2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32"/>
          <p:cNvSpPr/>
          <p:nvPr/>
        </p:nvSpPr>
        <p:spPr>
          <a:xfrm>
            <a:off x="687505" y="222168"/>
            <a:ext cx="5765175" cy="523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>
              <a:defRPr sz="4200">
                <a:solidFill>
                  <a:srgbClr val="035784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pPr>
            <a:endParaRPr lang="ru-RU" sz="2800" b="1" dirty="0">
              <a:solidFill>
                <a:schemeClr val="bg2">
                  <a:lumMod val="50000"/>
                </a:schemeClr>
              </a:solidFill>
              <a:latin typeface="PT Sans"/>
              <a:cs typeface="PT Sans"/>
            </a:endParaRPr>
          </a:p>
        </p:txBody>
      </p:sp>
      <p:sp>
        <p:nvSpPr>
          <p:cNvPr id="38" name="Hexagon 37"/>
          <p:cNvSpPr/>
          <p:nvPr/>
        </p:nvSpPr>
        <p:spPr>
          <a:xfrm>
            <a:off x="1807876" y="2470998"/>
            <a:ext cx="2361617" cy="111771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/>
          <p:cNvSpPr/>
          <p:nvPr/>
        </p:nvSpPr>
        <p:spPr>
          <a:xfrm>
            <a:off x="458659" y="2242398"/>
            <a:ext cx="1907569" cy="15009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/>
          <p:cNvSpPr/>
          <p:nvPr/>
        </p:nvSpPr>
        <p:spPr>
          <a:xfrm>
            <a:off x="527894" y="2299548"/>
            <a:ext cx="1779279" cy="1373189"/>
          </a:xfrm>
          <a:prstGeom prst="hexagon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stomShape 7"/>
          <p:cNvSpPr/>
          <p:nvPr/>
        </p:nvSpPr>
        <p:spPr>
          <a:xfrm>
            <a:off x="2203388" y="2456495"/>
            <a:ext cx="1827707" cy="91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5 200</a:t>
            </a:r>
            <a:endParaRPr lang="en-US" sz="4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stomShape 12"/>
          <p:cNvSpPr/>
          <p:nvPr/>
        </p:nvSpPr>
        <p:spPr>
          <a:xfrm>
            <a:off x="2491935" y="3164815"/>
            <a:ext cx="1125016" cy="256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</a:t>
            </a:r>
            <a:r>
              <a:rPr lang="ru-RU" sz="1400" b="1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3</a:t>
            </a:r>
            <a:r>
              <a:rPr lang="ru-RU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/сутки</a:t>
            </a:r>
            <a:endParaRPr lang="en-US" spc="-1" baseline="30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5526037" y="2281210"/>
            <a:ext cx="2938299" cy="130750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/>
          <p:cNvSpPr/>
          <p:nvPr/>
        </p:nvSpPr>
        <p:spPr>
          <a:xfrm>
            <a:off x="4455470" y="2242398"/>
            <a:ext cx="1907569" cy="15009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/>
          <p:cNvSpPr/>
          <p:nvPr/>
        </p:nvSpPr>
        <p:spPr>
          <a:xfrm>
            <a:off x="4524705" y="2299548"/>
            <a:ext cx="1779279" cy="1373189"/>
          </a:xfrm>
          <a:prstGeom prst="hexagon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xagon 47"/>
          <p:cNvSpPr/>
          <p:nvPr/>
        </p:nvSpPr>
        <p:spPr>
          <a:xfrm>
            <a:off x="9803375" y="2470998"/>
            <a:ext cx="2261429" cy="111771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/>
          <p:nvPr/>
        </p:nvSpPr>
        <p:spPr>
          <a:xfrm>
            <a:off x="8454157" y="2242398"/>
            <a:ext cx="1907569" cy="15009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/>
          <p:nvPr/>
        </p:nvSpPr>
        <p:spPr>
          <a:xfrm>
            <a:off x="8523392" y="2318598"/>
            <a:ext cx="1779279" cy="1373189"/>
          </a:xfrm>
          <a:prstGeom prst="hexagon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stomShape 12"/>
          <p:cNvSpPr/>
          <p:nvPr/>
        </p:nvSpPr>
        <p:spPr>
          <a:xfrm>
            <a:off x="10285526" y="2476974"/>
            <a:ext cx="1792174" cy="4445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Иностранная рабочая сила без квот и разрешений </a:t>
            </a:r>
            <a:r>
              <a:rPr lang="ru-RU" sz="13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(упрощенный порядок)</a:t>
            </a:r>
            <a:endParaRPr lang="en-US" sz="1300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6867505" y="866433"/>
            <a:ext cx="2597789" cy="1022476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exagon 52"/>
          <p:cNvSpPr/>
          <p:nvPr/>
        </p:nvSpPr>
        <p:spPr>
          <a:xfrm>
            <a:off x="5493277" y="637833"/>
            <a:ext cx="1773251" cy="138563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xagon 53"/>
          <p:cNvSpPr/>
          <p:nvPr/>
        </p:nvSpPr>
        <p:spPr>
          <a:xfrm>
            <a:off x="5526037" y="717768"/>
            <a:ext cx="1654052" cy="1231833"/>
          </a:xfrm>
          <a:prstGeom prst="hexagon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stomShape 7"/>
          <p:cNvSpPr/>
          <p:nvPr/>
        </p:nvSpPr>
        <p:spPr>
          <a:xfrm>
            <a:off x="7696314" y="833779"/>
            <a:ext cx="1090968" cy="5981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220</a:t>
            </a:r>
            <a:endParaRPr lang="en-US" sz="4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stomShape 12"/>
          <p:cNvSpPr/>
          <p:nvPr/>
        </p:nvSpPr>
        <p:spPr>
          <a:xfrm>
            <a:off x="7257089" y="1391449"/>
            <a:ext cx="2058219" cy="3986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МВт</a:t>
            </a:r>
            <a:endParaRPr lang="en-US" sz="1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Мощностей эл. энергии</a:t>
            </a:r>
            <a:endParaRPr lang="en-US" sz="1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</p:txBody>
      </p:sp>
      <p:sp>
        <p:nvSpPr>
          <p:cNvPr id="59" name="Hexagon 58"/>
          <p:cNvSpPr/>
          <p:nvPr/>
        </p:nvSpPr>
        <p:spPr>
          <a:xfrm>
            <a:off x="2366228" y="652969"/>
            <a:ext cx="2790476" cy="128710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>
            <a:off x="1119665" y="637833"/>
            <a:ext cx="1777486" cy="138563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xagon 60"/>
          <p:cNvSpPr/>
          <p:nvPr/>
        </p:nvSpPr>
        <p:spPr>
          <a:xfrm>
            <a:off x="1199096" y="704508"/>
            <a:ext cx="1630665" cy="1256185"/>
          </a:xfrm>
          <a:prstGeom prst="hexagon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stomShape 7"/>
          <p:cNvSpPr/>
          <p:nvPr/>
        </p:nvSpPr>
        <p:spPr>
          <a:xfrm>
            <a:off x="2497661" y="596623"/>
            <a:ext cx="1943766" cy="5981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cs typeface="PT Sans"/>
              </a:rPr>
              <a:t>1642,63</a:t>
            </a:r>
          </a:p>
        </p:txBody>
      </p:sp>
      <p:sp>
        <p:nvSpPr>
          <p:cNvPr id="63" name="CustomShape 12"/>
          <p:cNvSpPr/>
          <p:nvPr/>
        </p:nvSpPr>
        <p:spPr>
          <a:xfrm>
            <a:off x="3902641" y="588784"/>
            <a:ext cx="1244128" cy="2129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ea typeface="DejaVu Sans"/>
                <a:cs typeface="PT Sans"/>
              </a:rPr>
              <a:t>Га </a:t>
            </a:r>
          </a:p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ea typeface="DejaVu Sans"/>
                <a:cs typeface="PT Sans"/>
              </a:rPr>
              <a:t>общей площади</a:t>
            </a:r>
          </a:p>
        </p:txBody>
      </p:sp>
      <p:sp>
        <p:nvSpPr>
          <p:cNvPr id="67" name="Shape 32"/>
          <p:cNvSpPr/>
          <p:nvPr/>
        </p:nvSpPr>
        <p:spPr>
          <a:xfrm>
            <a:off x="1588" y="8643"/>
            <a:ext cx="12179326" cy="46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43" tIns="60943" rIns="60943" bIns="60943">
            <a:spAutoFit/>
          </a:bodyPr>
          <a:lstStyle/>
          <a:p>
            <a:pPr lvl="0" algn="ctr">
              <a:buClr>
                <a:srgbClr val="000000"/>
              </a:buClr>
              <a:defRPr sz="4200">
                <a:solidFill>
                  <a:srgbClr val="035784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pPr>
            <a:r>
              <a:rPr lang="ru-RU" sz="2200" b="1" dirty="0">
                <a:latin typeface="PT Sans"/>
                <a:cs typeface="PT Sans"/>
                <a:sym typeface="Exo 2 Semi Bold"/>
              </a:rPr>
              <a:t>Инфраструктура и преференции для участников СЭЗ «</a:t>
            </a:r>
            <a:r>
              <a:rPr lang="ru-RU" sz="2200" b="1" dirty="0" err="1">
                <a:latin typeface="PT Sans"/>
                <a:cs typeface="PT Sans"/>
                <a:sym typeface="Exo 2 Semi Bold"/>
              </a:rPr>
              <a:t>Сарыарка</a:t>
            </a:r>
            <a:r>
              <a:rPr lang="ru-RU" sz="2200" b="1" dirty="0">
                <a:latin typeface="PT Sans"/>
                <a:cs typeface="PT Sans"/>
                <a:sym typeface="Exo 2 Semi Bold"/>
              </a:rPr>
              <a:t>»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781050" y="470275"/>
            <a:ext cx="10906125" cy="5975"/>
          </a:xfrm>
          <a:prstGeom prst="line">
            <a:avLst/>
          </a:prstGeom>
          <a:ln w="285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E4B7889-E353-4038-A79C-3338E9CC4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" y="10159"/>
            <a:ext cx="679048" cy="67904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311104"/>
              </p:ext>
            </p:extLst>
          </p:nvPr>
        </p:nvGraphicFramePr>
        <p:xfrm>
          <a:off x="634189" y="3981011"/>
          <a:ext cx="11385879" cy="23406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88145">
                  <a:extLst>
                    <a:ext uri="{9D8B030D-6E8A-4147-A177-3AD203B41FA5}">
                      <a16:colId xmlns:a16="http://schemas.microsoft.com/office/drawing/2014/main" xmlns="" val="2703100222"/>
                    </a:ext>
                  </a:extLst>
                </a:gridCol>
                <a:gridCol w="1658476">
                  <a:extLst>
                    <a:ext uri="{9D8B030D-6E8A-4147-A177-3AD203B41FA5}">
                      <a16:colId xmlns:a16="http://schemas.microsoft.com/office/drawing/2014/main" xmlns="" val="3365036176"/>
                    </a:ext>
                  </a:extLst>
                </a:gridCol>
                <a:gridCol w="2016187">
                  <a:extLst>
                    <a:ext uri="{9D8B030D-6E8A-4147-A177-3AD203B41FA5}">
                      <a16:colId xmlns:a16="http://schemas.microsoft.com/office/drawing/2014/main" xmlns="" val="3695513314"/>
                    </a:ext>
                  </a:extLst>
                </a:gridCol>
                <a:gridCol w="2176018">
                  <a:extLst>
                    <a:ext uri="{9D8B030D-6E8A-4147-A177-3AD203B41FA5}">
                      <a16:colId xmlns:a16="http://schemas.microsoft.com/office/drawing/2014/main" xmlns="" val="201608871"/>
                    </a:ext>
                  </a:extLst>
                </a:gridCol>
                <a:gridCol w="2247053">
                  <a:extLst>
                    <a:ext uri="{9D8B030D-6E8A-4147-A177-3AD203B41FA5}">
                      <a16:colId xmlns:a16="http://schemas.microsoft.com/office/drawing/2014/main" xmlns="" val="3603806411"/>
                    </a:ext>
                  </a:extLst>
                </a:gridCol>
              </a:tblGrid>
              <a:tr h="494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Преференции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А </a:t>
                      </a:r>
                      <a:r>
                        <a:rPr lang="ru-RU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 лет)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В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 лет)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С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 лет)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46263685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КПН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проекта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3 000 000 МРП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проекта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3 000 000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14 500 000 МРП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проекта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14 500 000 МРП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0558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7661221"/>
                  </a:ext>
                </a:extLst>
              </a:tr>
              <a:tr h="40561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землю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7415988"/>
                  </a:ext>
                </a:extLst>
              </a:tr>
              <a:tr h="40532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пользование землей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442735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r>
                        <a:rPr lang="ru-RU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Таможенные</a:t>
                      </a:r>
                      <a:r>
                        <a:rPr lang="ru-RU" sz="14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пошлины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US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12006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4189" y="6343601"/>
            <a:ext cx="1118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2024 года согласно Налоговому кодексу срок применения указанных выше преференций осуществляется в зависимости от категорий, но не более срока действия договора об осуществлении деятельности и срока функционирования СЭЗ</a:t>
            </a:r>
            <a:endParaRPr lang="en-US" sz="1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stomShape 12"/>
          <p:cNvSpPr/>
          <p:nvPr/>
        </p:nvSpPr>
        <p:spPr>
          <a:xfrm>
            <a:off x="6253779" y="2220435"/>
            <a:ext cx="2173918" cy="3803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Общая протяжённость действующего железнодорожного пути, примыкающего к станции Караганда-Сортировочная через пути ТЭЦ-3</a:t>
            </a:r>
            <a:endParaRPr lang="en-US" sz="1000" b="0" strike="noStrike" spc="-1" baseline="30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stomShape 7"/>
          <p:cNvSpPr/>
          <p:nvPr/>
        </p:nvSpPr>
        <p:spPr>
          <a:xfrm>
            <a:off x="6290530" y="3021426"/>
            <a:ext cx="1957543" cy="499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ea typeface="DejaVu Sans"/>
                <a:cs typeface="PT Sans"/>
              </a:rPr>
              <a:t>12,2км</a:t>
            </a:r>
            <a:endParaRPr lang="en-US" sz="4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PT Sans"/>
              <a:cs typeface="PT Sans"/>
            </a:endParaRPr>
          </a:p>
        </p:txBody>
      </p:sp>
      <p:sp>
        <p:nvSpPr>
          <p:cNvPr id="34" name="CustomShape 7"/>
          <p:cNvSpPr/>
          <p:nvPr/>
        </p:nvSpPr>
        <p:spPr>
          <a:xfrm>
            <a:off x="2751562" y="1014019"/>
            <a:ext cx="2489944" cy="5981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cs typeface="PT Sans"/>
              </a:rPr>
              <a:t>595 </a:t>
            </a:r>
            <a:r>
              <a:rPr lang="ru-RU" sz="1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cs typeface="PT Sans"/>
              </a:rPr>
              <a:t>га с инфраструктурой</a:t>
            </a:r>
            <a:endParaRPr lang="en-US" sz="1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PT Sans"/>
              <a:cs typeface="PT Sans"/>
            </a:endParaRPr>
          </a:p>
        </p:txBody>
      </p:sp>
      <p:sp>
        <p:nvSpPr>
          <p:cNvPr id="35" name="CustomShape 7"/>
          <p:cNvSpPr/>
          <p:nvPr/>
        </p:nvSpPr>
        <p:spPr>
          <a:xfrm>
            <a:off x="2203388" y="1393900"/>
            <a:ext cx="3172663" cy="5981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cs typeface="PT Sans"/>
              </a:rPr>
              <a:t>364,07</a:t>
            </a:r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cs typeface="PT Sans"/>
              </a:rPr>
              <a:t> </a:t>
            </a:r>
            <a:r>
              <a:rPr lang="ru-RU" sz="11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cs typeface="PT Sans"/>
              </a:rPr>
              <a:t>га </a:t>
            </a:r>
          </a:p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T Sans"/>
                <a:cs typeface="PT Sans"/>
              </a:rPr>
              <a:t>без инфраструктуры</a:t>
            </a:r>
            <a:endParaRPr lang="en-US" sz="11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PT Sans"/>
              <a:cs typeface="PT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6596" y="3520477"/>
            <a:ext cx="212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1 мрп – 4 325 тенге на 2026 год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1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2"/>
          <p:cNvSpPr/>
          <p:nvPr/>
        </p:nvSpPr>
        <p:spPr>
          <a:xfrm>
            <a:off x="193966" y="55156"/>
            <a:ext cx="11998034" cy="46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43" tIns="60943" rIns="60943" bIns="60943">
            <a:spAutoFit/>
          </a:bodyPr>
          <a:lstStyle/>
          <a:p>
            <a:pPr lvl="0" algn="ctr">
              <a:defRPr sz="4200">
                <a:solidFill>
                  <a:srgbClr val="035784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pPr>
            <a:r>
              <a:rPr lang="ru-RU" sz="2200" b="1" dirty="0">
                <a:latin typeface="PT Sans"/>
                <a:cs typeface="PT Sans"/>
                <a:sym typeface="Exo 2 Semi Bold"/>
              </a:rPr>
              <a:t>Приоритетные виды деятельности СЭЗ «</a:t>
            </a:r>
            <a:r>
              <a:rPr lang="ru-RU" sz="2200" b="1" dirty="0" err="1">
                <a:latin typeface="PT Sans"/>
                <a:cs typeface="PT Sans"/>
                <a:sym typeface="Exo 2 Semi Bold"/>
              </a:rPr>
              <a:t>Сарыарка</a:t>
            </a:r>
            <a:r>
              <a:rPr lang="ru-RU" sz="2200" b="1" dirty="0">
                <a:latin typeface="PT Sans"/>
                <a:cs typeface="PT Sans"/>
                <a:sym typeface="Exo 2 Semi Bold"/>
              </a:rPr>
              <a:t>»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246888" y="569334"/>
            <a:ext cx="11740896" cy="0"/>
          </a:xfrm>
          <a:prstGeom prst="line">
            <a:avLst/>
          </a:prstGeom>
          <a:ln w="285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33603"/>
              </p:ext>
            </p:extLst>
          </p:nvPr>
        </p:nvGraphicFramePr>
        <p:xfrm>
          <a:off x="129958" y="858983"/>
          <a:ext cx="11857826" cy="5761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4268">
                  <a:extLst>
                    <a:ext uri="{9D8B030D-6E8A-4147-A177-3AD203B41FA5}">
                      <a16:colId xmlns:a16="http://schemas.microsoft.com/office/drawing/2014/main" xmlns="" val="3115467255"/>
                    </a:ext>
                  </a:extLst>
                </a:gridCol>
                <a:gridCol w="5993558">
                  <a:extLst>
                    <a:ext uri="{9D8B030D-6E8A-4147-A177-3AD203B41FA5}">
                      <a16:colId xmlns:a16="http://schemas.microsoft.com/office/drawing/2014/main" xmlns="" val="3233587800"/>
                    </a:ext>
                  </a:extLst>
                </a:gridCol>
              </a:tblGrid>
              <a:tr h="57612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1495603"/>
                  </a:ext>
                </a:extLst>
              </a:tr>
            </a:tbl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26B7544-DF1E-4D9B-B275-BABBD3CE4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" y="1"/>
            <a:ext cx="538586" cy="509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80" y="708614"/>
            <a:ext cx="11612596" cy="3962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526" y="4707568"/>
            <a:ext cx="4048690" cy="1876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5803" r="2508"/>
          <a:stretch/>
        </p:blipFill>
        <p:spPr>
          <a:xfrm>
            <a:off x="8083216" y="4725496"/>
            <a:ext cx="3712192" cy="18766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6502" r="2715"/>
          <a:stretch/>
        </p:blipFill>
        <p:spPr>
          <a:xfrm>
            <a:off x="466166" y="4707566"/>
            <a:ext cx="3711387" cy="18766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0950" y="5142036"/>
            <a:ext cx="1981200" cy="842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гидравлического оборудования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514188" y="5142036"/>
            <a:ext cx="1981200" cy="842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продуктов химической промышленности</a:t>
            </a:r>
          </a:p>
        </p:txBody>
      </p:sp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9" r="17552"/>
          <a:stretch/>
        </p:blipFill>
        <p:spPr bwMode="auto">
          <a:xfrm>
            <a:off x="603504" y="4883202"/>
            <a:ext cx="1046782" cy="13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592" y="4968043"/>
            <a:ext cx="1182933" cy="12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8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/>
        </p:nvGrpSpPr>
        <p:grpSpPr>
          <a:xfrm>
            <a:off x="111488" y="0"/>
            <a:ext cx="12080512" cy="5723097"/>
            <a:chOff x="-984281" y="3869"/>
            <a:chExt cx="19660707" cy="11502449"/>
          </a:xfrm>
        </p:grpSpPr>
        <p:sp>
          <p:nvSpPr>
            <p:cNvPr id="162" name="Freeform 2"/>
            <p:cNvSpPr/>
            <p:nvPr/>
          </p:nvSpPr>
          <p:spPr>
            <a:xfrm>
              <a:off x="13066436" y="1537057"/>
              <a:ext cx="4012886" cy="3233162"/>
            </a:xfrm>
            <a:custGeom>
              <a:avLst/>
              <a:gdLst/>
              <a:ahLst/>
              <a:cxnLst/>
              <a:rect l="l" t="t" r="r" b="b"/>
              <a:pathLst>
                <a:path w="4012886" h="3233162">
                  <a:moveTo>
                    <a:pt x="0" y="0"/>
                  </a:moveTo>
                  <a:lnTo>
                    <a:pt x="4012886" y="0"/>
                  </a:lnTo>
                  <a:lnTo>
                    <a:pt x="4012886" y="3233162"/>
                  </a:lnTo>
                  <a:lnTo>
                    <a:pt x="0" y="3233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18234" b="-18234"/>
              </a:stretch>
            </a:blipFill>
          </p:spPr>
        </p:sp>
        <p:grpSp>
          <p:nvGrpSpPr>
            <p:cNvPr id="163" name="Group 3"/>
            <p:cNvGrpSpPr/>
            <p:nvPr/>
          </p:nvGrpSpPr>
          <p:grpSpPr>
            <a:xfrm>
              <a:off x="10068140" y="3869"/>
              <a:ext cx="8165333" cy="10923522"/>
              <a:chOff x="0" y="0"/>
              <a:chExt cx="10887111" cy="14564696"/>
            </a:xfrm>
          </p:grpSpPr>
          <p:sp>
            <p:nvSpPr>
              <p:cNvPr id="315" name="Freeform 4"/>
              <p:cNvSpPr/>
              <p:nvPr/>
            </p:nvSpPr>
            <p:spPr>
              <a:xfrm>
                <a:off x="0" y="0"/>
                <a:ext cx="10887075" cy="14564740"/>
              </a:xfrm>
              <a:custGeom>
                <a:avLst/>
                <a:gdLst/>
                <a:ahLst/>
                <a:cxnLst/>
                <a:rect l="l" t="t" r="r" b="b"/>
                <a:pathLst>
                  <a:path w="10887075" h="14564740">
                    <a:moveTo>
                      <a:pt x="0" y="0"/>
                    </a:moveTo>
                    <a:lnTo>
                      <a:pt x="10887075" y="0"/>
                    </a:lnTo>
                    <a:lnTo>
                      <a:pt x="10887075" y="14564740"/>
                    </a:lnTo>
                    <a:lnTo>
                      <a:pt x="0" y="145647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" r="-4"/>
                </a:stretch>
              </a:blipFill>
            </p:spPr>
          </p:sp>
        </p:grpSp>
        <p:sp>
          <p:nvSpPr>
            <p:cNvPr id="164" name="Freeform 5"/>
            <p:cNvSpPr/>
            <p:nvPr/>
          </p:nvSpPr>
          <p:spPr>
            <a:xfrm>
              <a:off x="8224999" y="3818052"/>
              <a:ext cx="8960762" cy="7688266"/>
            </a:xfrm>
            <a:custGeom>
              <a:avLst/>
              <a:gdLst/>
              <a:ahLst/>
              <a:cxnLst/>
              <a:rect l="l" t="t" r="r" b="b"/>
              <a:pathLst>
                <a:path w="8960762" h="7688266">
                  <a:moveTo>
                    <a:pt x="0" y="0"/>
                  </a:moveTo>
                  <a:lnTo>
                    <a:pt x="8960762" y="0"/>
                  </a:lnTo>
                  <a:lnTo>
                    <a:pt x="8960762" y="7688266"/>
                  </a:lnTo>
                  <a:lnTo>
                    <a:pt x="0" y="7688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t="-38" b="-38"/>
              </a:stretch>
            </a:blipFill>
          </p:spPr>
        </p:sp>
        <p:sp>
          <p:nvSpPr>
            <p:cNvPr id="165" name="Freeform 6"/>
            <p:cNvSpPr/>
            <p:nvPr/>
          </p:nvSpPr>
          <p:spPr>
            <a:xfrm>
              <a:off x="0" y="56631"/>
              <a:ext cx="18676426" cy="5487052"/>
            </a:xfrm>
            <a:custGeom>
              <a:avLst/>
              <a:gdLst/>
              <a:ahLst/>
              <a:cxnLst/>
              <a:rect l="l" t="t" r="r" b="b"/>
              <a:pathLst>
                <a:path w="18676425" h="5487052">
                  <a:moveTo>
                    <a:pt x="0" y="0"/>
                  </a:moveTo>
                  <a:lnTo>
                    <a:pt x="18676425" y="0"/>
                  </a:lnTo>
                  <a:lnTo>
                    <a:pt x="18676425" y="5487052"/>
                  </a:lnTo>
                  <a:lnTo>
                    <a:pt x="0" y="5487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 t="-162" b="-162"/>
              </a:stretch>
            </a:blipFill>
          </p:spPr>
        </p:sp>
        <p:sp>
          <p:nvSpPr>
            <p:cNvPr id="168" name="Freeform 9"/>
            <p:cNvSpPr/>
            <p:nvPr/>
          </p:nvSpPr>
          <p:spPr>
            <a:xfrm rot="703303">
              <a:off x="881614" y="2781077"/>
              <a:ext cx="1071149" cy="787702"/>
            </a:xfrm>
            <a:custGeom>
              <a:avLst/>
              <a:gdLst/>
              <a:ahLst/>
              <a:cxnLst/>
              <a:rect l="l" t="t" r="r" b="b"/>
              <a:pathLst>
                <a:path w="1623016" h="1130607">
                  <a:moveTo>
                    <a:pt x="0" y="0"/>
                  </a:moveTo>
                  <a:lnTo>
                    <a:pt x="1623016" y="0"/>
                  </a:lnTo>
                  <a:lnTo>
                    <a:pt x="1623016" y="1130607"/>
                  </a:lnTo>
                  <a:lnTo>
                    <a:pt x="0" y="1130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</p:spPr>
        </p:sp>
        <p:sp>
          <p:nvSpPr>
            <p:cNvPr id="166" name="Freeform 7"/>
            <p:cNvSpPr/>
            <p:nvPr/>
          </p:nvSpPr>
          <p:spPr>
            <a:xfrm>
              <a:off x="16234564" y="3933058"/>
              <a:ext cx="632165" cy="573274"/>
            </a:xfrm>
            <a:custGeom>
              <a:avLst/>
              <a:gdLst/>
              <a:ahLst/>
              <a:cxnLst/>
              <a:rect l="l" t="t" r="r" b="b"/>
              <a:pathLst>
                <a:path w="632165" h="573274">
                  <a:moveTo>
                    <a:pt x="0" y="0"/>
                  </a:moveTo>
                  <a:lnTo>
                    <a:pt x="632165" y="0"/>
                  </a:lnTo>
                  <a:lnTo>
                    <a:pt x="632165" y="573274"/>
                  </a:lnTo>
                  <a:lnTo>
                    <a:pt x="0" y="57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 t="-198" b="-198"/>
              </a:stretch>
            </a:blipFill>
          </p:spPr>
        </p:sp>
        <p:sp>
          <p:nvSpPr>
            <p:cNvPr id="167" name="Freeform 8"/>
            <p:cNvSpPr/>
            <p:nvPr/>
          </p:nvSpPr>
          <p:spPr>
            <a:xfrm>
              <a:off x="16807179" y="3682820"/>
              <a:ext cx="485575" cy="518676"/>
            </a:xfrm>
            <a:custGeom>
              <a:avLst/>
              <a:gdLst/>
              <a:ahLst/>
              <a:cxnLst/>
              <a:rect l="l" t="t" r="r" b="b"/>
              <a:pathLst>
                <a:path w="485575" h="518676">
                  <a:moveTo>
                    <a:pt x="0" y="0"/>
                  </a:moveTo>
                  <a:lnTo>
                    <a:pt x="485575" y="0"/>
                  </a:lnTo>
                  <a:lnTo>
                    <a:pt x="485575" y="518676"/>
                  </a:lnTo>
                  <a:lnTo>
                    <a:pt x="0" y="518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 t="-1398" b="-1398"/>
              </a:stretch>
            </a:blipFill>
          </p:spPr>
        </p:sp>
        <p:sp>
          <p:nvSpPr>
            <p:cNvPr id="169" name="Freeform 10"/>
            <p:cNvSpPr/>
            <p:nvPr/>
          </p:nvSpPr>
          <p:spPr>
            <a:xfrm>
              <a:off x="215072" y="3514478"/>
              <a:ext cx="6422453" cy="1706176"/>
            </a:xfrm>
            <a:custGeom>
              <a:avLst/>
              <a:gdLst/>
              <a:ahLst/>
              <a:cxnLst/>
              <a:rect l="l" t="t" r="r" b="b"/>
              <a:pathLst>
                <a:path w="6422453" h="1706176">
                  <a:moveTo>
                    <a:pt x="0" y="0"/>
                  </a:moveTo>
                  <a:lnTo>
                    <a:pt x="6422453" y="0"/>
                  </a:lnTo>
                  <a:lnTo>
                    <a:pt x="6422453" y="1706176"/>
                  </a:lnTo>
                  <a:lnTo>
                    <a:pt x="0" y="170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 t="-189" b="-189"/>
              </a:stretch>
            </a:blipFill>
          </p:spPr>
        </p:sp>
        <p:sp>
          <p:nvSpPr>
            <p:cNvPr id="171" name="Freeform 12"/>
            <p:cNvSpPr/>
            <p:nvPr/>
          </p:nvSpPr>
          <p:spPr>
            <a:xfrm>
              <a:off x="11868944" y="2781962"/>
              <a:ext cx="2496601" cy="1824466"/>
            </a:xfrm>
            <a:custGeom>
              <a:avLst/>
              <a:gdLst/>
              <a:ahLst/>
              <a:cxnLst/>
              <a:rect l="l" t="t" r="r" b="b"/>
              <a:pathLst>
                <a:path w="2496601" h="1824466">
                  <a:moveTo>
                    <a:pt x="0" y="0"/>
                  </a:moveTo>
                  <a:lnTo>
                    <a:pt x="2496601" y="0"/>
                  </a:lnTo>
                  <a:lnTo>
                    <a:pt x="2496601" y="1824466"/>
                  </a:lnTo>
                  <a:lnTo>
                    <a:pt x="0" y="1824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 t="-209" b="-209"/>
              </a:stretch>
            </a:blipFill>
          </p:spPr>
        </p:sp>
        <p:grpSp>
          <p:nvGrpSpPr>
            <p:cNvPr id="172" name="Group 13"/>
            <p:cNvGrpSpPr/>
            <p:nvPr/>
          </p:nvGrpSpPr>
          <p:grpSpPr>
            <a:xfrm>
              <a:off x="13815834" y="3928509"/>
              <a:ext cx="579258" cy="548226"/>
              <a:chOff x="0" y="0"/>
              <a:chExt cx="772344" cy="730969"/>
            </a:xfrm>
          </p:grpSpPr>
          <p:sp>
            <p:nvSpPr>
              <p:cNvPr id="314" name="Freeform 14"/>
              <p:cNvSpPr/>
              <p:nvPr/>
            </p:nvSpPr>
            <p:spPr>
              <a:xfrm>
                <a:off x="0" y="0"/>
                <a:ext cx="772287" cy="731012"/>
              </a:xfrm>
              <a:custGeom>
                <a:avLst/>
                <a:gdLst/>
                <a:ahLst/>
                <a:cxnLst/>
                <a:rect l="l" t="t" r="r" b="b"/>
                <a:pathLst>
                  <a:path w="772287" h="731012">
                    <a:moveTo>
                      <a:pt x="19685" y="0"/>
                    </a:moveTo>
                    <a:lnTo>
                      <a:pt x="752602" y="0"/>
                    </a:lnTo>
                    <a:cubicBezTo>
                      <a:pt x="763397" y="0"/>
                      <a:pt x="772287" y="8890"/>
                      <a:pt x="772287" y="19685"/>
                    </a:cubicBezTo>
                    <a:lnTo>
                      <a:pt x="772287" y="711327"/>
                    </a:lnTo>
                    <a:cubicBezTo>
                      <a:pt x="772287" y="722122"/>
                      <a:pt x="763397" y="731012"/>
                      <a:pt x="752602" y="731012"/>
                    </a:cubicBezTo>
                    <a:lnTo>
                      <a:pt x="19685" y="731012"/>
                    </a:lnTo>
                    <a:cubicBezTo>
                      <a:pt x="8890" y="731012"/>
                      <a:pt x="0" y="722122"/>
                      <a:pt x="0" y="711327"/>
                    </a:cubicBezTo>
                    <a:lnTo>
                      <a:pt x="0" y="19685"/>
                    </a:lnTo>
                    <a:cubicBezTo>
                      <a:pt x="0" y="8890"/>
                      <a:pt x="8890" y="0"/>
                      <a:pt x="19685" y="0"/>
                    </a:cubicBezTo>
                    <a:moveTo>
                      <a:pt x="19685" y="39370"/>
                    </a:moveTo>
                    <a:lnTo>
                      <a:pt x="19685" y="19685"/>
                    </a:lnTo>
                    <a:lnTo>
                      <a:pt x="39370" y="19685"/>
                    </a:lnTo>
                    <a:lnTo>
                      <a:pt x="39370" y="711327"/>
                    </a:lnTo>
                    <a:lnTo>
                      <a:pt x="19685" y="711327"/>
                    </a:lnTo>
                    <a:lnTo>
                      <a:pt x="19685" y="691515"/>
                    </a:lnTo>
                    <a:lnTo>
                      <a:pt x="752602" y="691515"/>
                    </a:lnTo>
                    <a:lnTo>
                      <a:pt x="752602" y="711200"/>
                    </a:lnTo>
                    <a:lnTo>
                      <a:pt x="732917" y="711200"/>
                    </a:lnTo>
                    <a:lnTo>
                      <a:pt x="732917" y="19685"/>
                    </a:lnTo>
                    <a:lnTo>
                      <a:pt x="752602" y="19685"/>
                    </a:lnTo>
                    <a:lnTo>
                      <a:pt x="752602" y="39370"/>
                    </a:lnTo>
                    <a:lnTo>
                      <a:pt x="19685" y="39370"/>
                    </a:lnTo>
                    <a:close/>
                  </a:path>
                </a:pathLst>
              </a:custGeom>
              <a:solidFill>
                <a:srgbClr val="3B3838"/>
              </a:solidFill>
            </p:spPr>
          </p:sp>
        </p:grpSp>
        <p:sp>
          <p:nvSpPr>
            <p:cNvPr id="173" name="Freeform 15"/>
            <p:cNvSpPr/>
            <p:nvPr/>
          </p:nvSpPr>
          <p:spPr>
            <a:xfrm>
              <a:off x="15158048" y="2841108"/>
              <a:ext cx="737525" cy="946357"/>
            </a:xfrm>
            <a:custGeom>
              <a:avLst/>
              <a:gdLst/>
              <a:ahLst/>
              <a:cxnLst/>
              <a:rect l="l" t="t" r="r" b="b"/>
              <a:pathLst>
                <a:path w="737525" h="946357">
                  <a:moveTo>
                    <a:pt x="0" y="0"/>
                  </a:moveTo>
                  <a:lnTo>
                    <a:pt x="737525" y="0"/>
                  </a:lnTo>
                  <a:lnTo>
                    <a:pt x="737525" y="946357"/>
                  </a:lnTo>
                  <a:lnTo>
                    <a:pt x="0" y="946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 t="-456" b="-456"/>
              </a:stretch>
            </a:blipFill>
          </p:spPr>
        </p:sp>
        <p:grpSp>
          <p:nvGrpSpPr>
            <p:cNvPr id="174" name="Group 16"/>
            <p:cNvGrpSpPr/>
            <p:nvPr/>
          </p:nvGrpSpPr>
          <p:grpSpPr>
            <a:xfrm rot="700428">
              <a:off x="7016979" y="2258568"/>
              <a:ext cx="337359" cy="844653"/>
              <a:chOff x="0" y="0"/>
              <a:chExt cx="449812" cy="1126204"/>
            </a:xfrm>
          </p:grpSpPr>
          <p:sp>
            <p:nvSpPr>
              <p:cNvPr id="313" name="Freeform 17"/>
              <p:cNvSpPr/>
              <p:nvPr/>
            </p:nvSpPr>
            <p:spPr>
              <a:xfrm>
                <a:off x="0" y="0"/>
                <a:ext cx="449834" cy="1126236"/>
              </a:xfrm>
              <a:custGeom>
                <a:avLst/>
                <a:gdLst/>
                <a:ahLst/>
                <a:cxnLst/>
                <a:rect l="l" t="t" r="r" b="b"/>
                <a:pathLst>
                  <a:path w="449834" h="1126236">
                    <a:moveTo>
                      <a:pt x="19685" y="0"/>
                    </a:moveTo>
                    <a:lnTo>
                      <a:pt x="430149" y="0"/>
                    </a:lnTo>
                    <a:cubicBezTo>
                      <a:pt x="440944" y="0"/>
                      <a:pt x="449834" y="8890"/>
                      <a:pt x="449834" y="19685"/>
                    </a:cubicBezTo>
                    <a:lnTo>
                      <a:pt x="449834" y="1106551"/>
                    </a:lnTo>
                    <a:cubicBezTo>
                      <a:pt x="449834" y="1117346"/>
                      <a:pt x="440944" y="1126236"/>
                      <a:pt x="430149" y="1126236"/>
                    </a:cubicBezTo>
                    <a:lnTo>
                      <a:pt x="19685" y="1126236"/>
                    </a:lnTo>
                    <a:cubicBezTo>
                      <a:pt x="8890" y="1126236"/>
                      <a:pt x="0" y="1117346"/>
                      <a:pt x="0" y="1106551"/>
                    </a:cubicBezTo>
                    <a:lnTo>
                      <a:pt x="0" y="19685"/>
                    </a:lnTo>
                    <a:cubicBezTo>
                      <a:pt x="0" y="8890"/>
                      <a:pt x="8890" y="0"/>
                      <a:pt x="19685" y="0"/>
                    </a:cubicBezTo>
                    <a:moveTo>
                      <a:pt x="19685" y="39370"/>
                    </a:moveTo>
                    <a:lnTo>
                      <a:pt x="19685" y="19685"/>
                    </a:lnTo>
                    <a:lnTo>
                      <a:pt x="39370" y="19685"/>
                    </a:lnTo>
                    <a:lnTo>
                      <a:pt x="39370" y="1106551"/>
                    </a:lnTo>
                    <a:lnTo>
                      <a:pt x="19685" y="1106551"/>
                    </a:lnTo>
                    <a:lnTo>
                      <a:pt x="19685" y="1086739"/>
                    </a:lnTo>
                    <a:lnTo>
                      <a:pt x="430149" y="1086739"/>
                    </a:lnTo>
                    <a:lnTo>
                      <a:pt x="430149" y="1106424"/>
                    </a:lnTo>
                    <a:lnTo>
                      <a:pt x="410464" y="1106424"/>
                    </a:lnTo>
                    <a:lnTo>
                      <a:pt x="410464" y="19685"/>
                    </a:lnTo>
                    <a:lnTo>
                      <a:pt x="430149" y="19685"/>
                    </a:lnTo>
                    <a:lnTo>
                      <a:pt x="430149" y="39370"/>
                    </a:lnTo>
                    <a:lnTo>
                      <a:pt x="19685" y="39370"/>
                    </a:lnTo>
                    <a:close/>
                  </a:path>
                </a:pathLst>
              </a:custGeom>
              <a:solidFill>
                <a:srgbClr val="3B3838"/>
              </a:solidFill>
            </p:spPr>
          </p:sp>
        </p:grpSp>
        <p:sp>
          <p:nvSpPr>
            <p:cNvPr id="175" name="Freeform 18"/>
            <p:cNvSpPr/>
            <p:nvPr/>
          </p:nvSpPr>
          <p:spPr>
            <a:xfrm>
              <a:off x="297529" y="639008"/>
              <a:ext cx="1365113" cy="473179"/>
            </a:xfrm>
            <a:custGeom>
              <a:avLst/>
              <a:gdLst/>
              <a:ahLst/>
              <a:cxnLst/>
              <a:rect l="l" t="t" r="r" b="b"/>
              <a:pathLst>
                <a:path w="1365113" h="473179">
                  <a:moveTo>
                    <a:pt x="0" y="0"/>
                  </a:moveTo>
                  <a:lnTo>
                    <a:pt x="1365113" y="0"/>
                  </a:lnTo>
                  <a:lnTo>
                    <a:pt x="1365113" y="473179"/>
                  </a:lnTo>
                  <a:lnTo>
                    <a:pt x="0" y="47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 t="-1088" b="-1088"/>
              </a:stretch>
            </a:blipFill>
          </p:spPr>
        </p:sp>
        <p:sp>
          <p:nvSpPr>
            <p:cNvPr id="176" name="Freeform 19"/>
            <p:cNvSpPr/>
            <p:nvPr/>
          </p:nvSpPr>
          <p:spPr>
            <a:xfrm>
              <a:off x="279205" y="1130386"/>
              <a:ext cx="1296397" cy="1437734"/>
            </a:xfrm>
            <a:custGeom>
              <a:avLst/>
              <a:gdLst/>
              <a:ahLst/>
              <a:cxnLst/>
              <a:rect l="l" t="t" r="r" b="b"/>
              <a:pathLst>
                <a:path w="1296397" h="1437734">
                  <a:moveTo>
                    <a:pt x="0" y="0"/>
                  </a:moveTo>
                  <a:lnTo>
                    <a:pt x="1296397" y="0"/>
                  </a:lnTo>
                  <a:lnTo>
                    <a:pt x="1296397" y="1437734"/>
                  </a:lnTo>
                  <a:lnTo>
                    <a:pt x="0" y="1437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 t="-21" b="-21"/>
              </a:stretch>
            </a:blipFill>
          </p:spPr>
        </p:sp>
        <p:sp>
          <p:nvSpPr>
            <p:cNvPr id="177" name="Freeform 20"/>
            <p:cNvSpPr/>
            <p:nvPr/>
          </p:nvSpPr>
          <p:spPr>
            <a:xfrm>
              <a:off x="5235765" y="3500829"/>
              <a:ext cx="572611" cy="1269390"/>
            </a:xfrm>
            <a:custGeom>
              <a:avLst/>
              <a:gdLst/>
              <a:ahLst/>
              <a:cxnLst/>
              <a:rect l="l" t="t" r="r" b="b"/>
              <a:pathLst>
                <a:path w="572611" h="1269390">
                  <a:moveTo>
                    <a:pt x="0" y="0"/>
                  </a:moveTo>
                  <a:lnTo>
                    <a:pt x="572611" y="0"/>
                  </a:lnTo>
                  <a:lnTo>
                    <a:pt x="572611" y="1269390"/>
                  </a:lnTo>
                  <a:lnTo>
                    <a:pt x="0" y="1269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 l="-458" r="-458"/>
              </a:stretch>
            </a:blipFill>
          </p:spPr>
        </p:sp>
        <p:sp>
          <p:nvSpPr>
            <p:cNvPr id="178" name="Freeform 21"/>
            <p:cNvSpPr/>
            <p:nvPr/>
          </p:nvSpPr>
          <p:spPr>
            <a:xfrm>
              <a:off x="6161112" y="3714667"/>
              <a:ext cx="499317" cy="1196597"/>
            </a:xfrm>
            <a:custGeom>
              <a:avLst/>
              <a:gdLst/>
              <a:ahLst/>
              <a:cxnLst/>
              <a:rect l="l" t="t" r="r" b="b"/>
              <a:pathLst>
                <a:path w="499317" h="1196597">
                  <a:moveTo>
                    <a:pt x="0" y="0"/>
                  </a:moveTo>
                  <a:lnTo>
                    <a:pt x="499317" y="0"/>
                  </a:lnTo>
                  <a:lnTo>
                    <a:pt x="499317" y="1196597"/>
                  </a:lnTo>
                  <a:lnTo>
                    <a:pt x="0" y="1196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 l="-401" r="-401"/>
              </a:stretch>
            </a:blipFill>
          </p:spPr>
        </p:sp>
        <p:sp>
          <p:nvSpPr>
            <p:cNvPr id="179" name="Freeform 22"/>
            <p:cNvSpPr/>
            <p:nvPr/>
          </p:nvSpPr>
          <p:spPr>
            <a:xfrm>
              <a:off x="6683337" y="3555426"/>
              <a:ext cx="2065993" cy="1801718"/>
            </a:xfrm>
            <a:custGeom>
              <a:avLst/>
              <a:gdLst/>
              <a:ahLst/>
              <a:cxnLst/>
              <a:rect l="l" t="t" r="r" b="b"/>
              <a:pathLst>
                <a:path w="2065993" h="1801718">
                  <a:moveTo>
                    <a:pt x="0" y="0"/>
                  </a:moveTo>
                  <a:lnTo>
                    <a:pt x="2065993" y="0"/>
                  </a:lnTo>
                  <a:lnTo>
                    <a:pt x="2065993" y="1801718"/>
                  </a:lnTo>
                  <a:lnTo>
                    <a:pt x="0" y="1801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 l="-30" r="-30"/>
              </a:stretch>
            </a:blipFill>
          </p:spPr>
        </p:sp>
        <p:grpSp>
          <p:nvGrpSpPr>
            <p:cNvPr id="180" name="Group 23"/>
            <p:cNvGrpSpPr/>
            <p:nvPr/>
          </p:nvGrpSpPr>
          <p:grpSpPr>
            <a:xfrm rot="615942">
              <a:off x="7383770" y="2795600"/>
              <a:ext cx="217813" cy="439320"/>
              <a:chOff x="0" y="0"/>
              <a:chExt cx="290417" cy="585761"/>
            </a:xfrm>
          </p:grpSpPr>
          <p:sp>
            <p:nvSpPr>
              <p:cNvPr id="312" name="Freeform 24"/>
              <p:cNvSpPr/>
              <p:nvPr/>
            </p:nvSpPr>
            <p:spPr>
              <a:xfrm>
                <a:off x="0" y="0"/>
                <a:ext cx="290449" cy="585724"/>
              </a:xfrm>
              <a:custGeom>
                <a:avLst/>
                <a:gdLst/>
                <a:ahLst/>
                <a:cxnLst/>
                <a:rect l="l" t="t" r="r" b="b"/>
                <a:pathLst>
                  <a:path w="290449" h="585724">
                    <a:moveTo>
                      <a:pt x="19685" y="0"/>
                    </a:moveTo>
                    <a:lnTo>
                      <a:pt x="270764" y="0"/>
                    </a:lnTo>
                    <a:cubicBezTo>
                      <a:pt x="281559" y="0"/>
                      <a:pt x="290449" y="8890"/>
                      <a:pt x="290449" y="19685"/>
                    </a:cubicBezTo>
                    <a:lnTo>
                      <a:pt x="290449" y="566039"/>
                    </a:lnTo>
                    <a:cubicBezTo>
                      <a:pt x="290449" y="576834"/>
                      <a:pt x="281559" y="585724"/>
                      <a:pt x="270764" y="585724"/>
                    </a:cubicBezTo>
                    <a:lnTo>
                      <a:pt x="19685" y="585724"/>
                    </a:lnTo>
                    <a:cubicBezTo>
                      <a:pt x="8890" y="585724"/>
                      <a:pt x="0" y="576834"/>
                      <a:pt x="0" y="566039"/>
                    </a:cubicBezTo>
                    <a:lnTo>
                      <a:pt x="0" y="19685"/>
                    </a:lnTo>
                    <a:cubicBezTo>
                      <a:pt x="0" y="8890"/>
                      <a:pt x="8890" y="0"/>
                      <a:pt x="19685" y="0"/>
                    </a:cubicBezTo>
                    <a:moveTo>
                      <a:pt x="19685" y="39370"/>
                    </a:moveTo>
                    <a:lnTo>
                      <a:pt x="19685" y="19685"/>
                    </a:lnTo>
                    <a:lnTo>
                      <a:pt x="39370" y="19685"/>
                    </a:lnTo>
                    <a:lnTo>
                      <a:pt x="39370" y="566039"/>
                    </a:lnTo>
                    <a:lnTo>
                      <a:pt x="19685" y="566039"/>
                    </a:lnTo>
                    <a:lnTo>
                      <a:pt x="19685" y="546354"/>
                    </a:lnTo>
                    <a:lnTo>
                      <a:pt x="270764" y="546354"/>
                    </a:lnTo>
                    <a:lnTo>
                      <a:pt x="270764" y="566039"/>
                    </a:lnTo>
                    <a:lnTo>
                      <a:pt x="250952" y="566039"/>
                    </a:lnTo>
                    <a:lnTo>
                      <a:pt x="250952" y="19685"/>
                    </a:lnTo>
                    <a:lnTo>
                      <a:pt x="270637" y="19685"/>
                    </a:lnTo>
                    <a:lnTo>
                      <a:pt x="270637" y="39370"/>
                    </a:lnTo>
                    <a:lnTo>
                      <a:pt x="19685" y="39370"/>
                    </a:lnTo>
                    <a:close/>
                  </a:path>
                </a:pathLst>
              </a:custGeom>
              <a:solidFill>
                <a:srgbClr val="3B3838"/>
              </a:solidFill>
            </p:spPr>
          </p:sp>
        </p:grpSp>
        <p:grpSp>
          <p:nvGrpSpPr>
            <p:cNvPr id="182" name="Group 26"/>
            <p:cNvGrpSpPr/>
            <p:nvPr/>
          </p:nvGrpSpPr>
          <p:grpSpPr>
            <a:xfrm>
              <a:off x="1639252" y="2473509"/>
              <a:ext cx="11417659" cy="2137799"/>
              <a:chOff x="0" y="0"/>
              <a:chExt cx="15223545" cy="2850399"/>
            </a:xfrm>
          </p:grpSpPr>
          <p:sp>
            <p:nvSpPr>
              <p:cNvPr id="311" name="Freeform 27"/>
              <p:cNvSpPr/>
              <p:nvPr/>
            </p:nvSpPr>
            <p:spPr>
              <a:xfrm>
                <a:off x="-508" y="-508"/>
                <a:ext cx="15224633" cy="2851404"/>
              </a:xfrm>
              <a:custGeom>
                <a:avLst/>
                <a:gdLst/>
                <a:ahLst/>
                <a:cxnLst/>
                <a:rect l="l" t="t" r="r" b="b"/>
                <a:pathLst>
                  <a:path w="15224633" h="2851404">
                    <a:moveTo>
                      <a:pt x="8001" y="635"/>
                    </a:moveTo>
                    <a:lnTo>
                      <a:pt x="15218919" y="2838323"/>
                    </a:lnTo>
                    <a:cubicBezTo>
                      <a:pt x="15222348" y="2838958"/>
                      <a:pt x="15224633" y="2842260"/>
                      <a:pt x="15223999" y="2845689"/>
                    </a:cubicBezTo>
                    <a:cubicBezTo>
                      <a:pt x="15223363" y="2849118"/>
                      <a:pt x="15220061" y="2851404"/>
                      <a:pt x="15216632" y="2850769"/>
                    </a:cubicBezTo>
                    <a:lnTo>
                      <a:pt x="5715" y="13081"/>
                    </a:lnTo>
                    <a:cubicBezTo>
                      <a:pt x="2286" y="12446"/>
                      <a:pt x="0" y="9144"/>
                      <a:pt x="635" y="5715"/>
                    </a:cubicBezTo>
                    <a:cubicBezTo>
                      <a:pt x="1270" y="2286"/>
                      <a:pt x="4572" y="0"/>
                      <a:pt x="8001" y="635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3" name="Freeform 28"/>
            <p:cNvSpPr/>
            <p:nvPr/>
          </p:nvSpPr>
          <p:spPr>
            <a:xfrm>
              <a:off x="8181299" y="3851161"/>
              <a:ext cx="5863582" cy="1310340"/>
            </a:xfrm>
            <a:custGeom>
              <a:avLst/>
              <a:gdLst/>
              <a:ahLst/>
              <a:cxnLst/>
              <a:rect l="l" t="t" r="r" b="b"/>
              <a:pathLst>
                <a:path w="5863581" h="1310341">
                  <a:moveTo>
                    <a:pt x="0" y="0"/>
                  </a:moveTo>
                  <a:lnTo>
                    <a:pt x="5863581" y="0"/>
                  </a:lnTo>
                  <a:lnTo>
                    <a:pt x="5863581" y="1310341"/>
                  </a:lnTo>
                  <a:lnTo>
                    <a:pt x="0" y="1310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 t="-487" b="-487"/>
              </a:stretch>
            </a:blipFill>
          </p:spPr>
        </p:sp>
        <p:sp>
          <p:nvSpPr>
            <p:cNvPr id="184" name="Freeform 29"/>
            <p:cNvSpPr/>
            <p:nvPr/>
          </p:nvSpPr>
          <p:spPr>
            <a:xfrm>
              <a:off x="5693857" y="3578175"/>
              <a:ext cx="549708" cy="1251194"/>
            </a:xfrm>
            <a:custGeom>
              <a:avLst/>
              <a:gdLst/>
              <a:ahLst/>
              <a:cxnLst/>
              <a:rect l="l" t="t" r="r" b="b"/>
              <a:pathLst>
                <a:path w="549708" h="1251194">
                  <a:moveTo>
                    <a:pt x="0" y="0"/>
                  </a:moveTo>
                  <a:lnTo>
                    <a:pt x="549708" y="0"/>
                  </a:lnTo>
                  <a:lnTo>
                    <a:pt x="549708" y="1251194"/>
                  </a:lnTo>
                  <a:lnTo>
                    <a:pt x="0" y="125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 l="-867" r="-867"/>
              </a:stretch>
            </a:blipFill>
          </p:spPr>
        </p:sp>
        <p:sp>
          <p:nvSpPr>
            <p:cNvPr id="185" name="Freeform 30"/>
            <p:cNvSpPr/>
            <p:nvPr/>
          </p:nvSpPr>
          <p:spPr>
            <a:xfrm>
              <a:off x="15881834" y="2877506"/>
              <a:ext cx="824563" cy="1428635"/>
            </a:xfrm>
            <a:custGeom>
              <a:avLst/>
              <a:gdLst/>
              <a:ahLst/>
              <a:cxnLst/>
              <a:rect l="l" t="t" r="r" b="b"/>
              <a:pathLst>
                <a:path w="824563" h="1428635">
                  <a:moveTo>
                    <a:pt x="0" y="0"/>
                  </a:moveTo>
                  <a:lnTo>
                    <a:pt x="824563" y="0"/>
                  </a:lnTo>
                  <a:lnTo>
                    <a:pt x="824563" y="1428635"/>
                  </a:lnTo>
                  <a:lnTo>
                    <a:pt x="0" y="1428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="" xmlns:asvg="http://schemas.microsoft.com/office/drawing/2016/SVG/main" r:embed="rId34"/>
                  </a:ext>
                </a:extLst>
              </a:blip>
              <a:stretch>
                <a:fillRect l="-245" r="-245"/>
              </a:stretch>
            </a:blipFill>
          </p:spPr>
        </p:sp>
        <p:sp>
          <p:nvSpPr>
            <p:cNvPr id="186" name="Freeform 31"/>
            <p:cNvSpPr/>
            <p:nvPr/>
          </p:nvSpPr>
          <p:spPr>
            <a:xfrm>
              <a:off x="16660590" y="4146900"/>
              <a:ext cx="1507121" cy="1155646"/>
            </a:xfrm>
            <a:custGeom>
              <a:avLst/>
              <a:gdLst/>
              <a:ahLst/>
              <a:cxnLst/>
              <a:rect l="l" t="t" r="r" b="b"/>
              <a:pathLst>
                <a:path w="1507121" h="1155646">
                  <a:moveTo>
                    <a:pt x="0" y="0"/>
                  </a:moveTo>
                  <a:lnTo>
                    <a:pt x="1507121" y="0"/>
                  </a:lnTo>
                  <a:lnTo>
                    <a:pt x="1507121" y="1155646"/>
                  </a:lnTo>
                  <a:lnTo>
                    <a:pt x="0" y="1155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36"/>
                  </a:ext>
                </a:extLst>
              </a:blip>
              <a:stretch>
                <a:fillRect t="-443" b="-443"/>
              </a:stretch>
            </a:blipFill>
          </p:spPr>
        </p:sp>
        <p:sp>
          <p:nvSpPr>
            <p:cNvPr id="187" name="Freeform 32"/>
            <p:cNvSpPr/>
            <p:nvPr/>
          </p:nvSpPr>
          <p:spPr>
            <a:xfrm>
              <a:off x="9244072" y="3587274"/>
              <a:ext cx="1676616" cy="550525"/>
            </a:xfrm>
            <a:custGeom>
              <a:avLst/>
              <a:gdLst/>
              <a:ahLst/>
              <a:cxnLst/>
              <a:rect l="l" t="t" r="r" b="b"/>
              <a:pathLst>
                <a:path w="1676616" h="550525">
                  <a:moveTo>
                    <a:pt x="0" y="0"/>
                  </a:moveTo>
                  <a:lnTo>
                    <a:pt x="1676616" y="0"/>
                  </a:lnTo>
                  <a:lnTo>
                    <a:pt x="1676616" y="550525"/>
                  </a:lnTo>
                  <a:lnTo>
                    <a:pt x="0" y="550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="" xmlns:asvg="http://schemas.microsoft.com/office/drawing/2016/SVG/main" r:embed="rId38"/>
                  </a:ext>
                </a:extLst>
              </a:blip>
              <a:stretch>
                <a:fillRect t="-758" b="-758"/>
              </a:stretch>
            </a:blipFill>
          </p:spPr>
        </p:sp>
        <p:grpSp>
          <p:nvGrpSpPr>
            <p:cNvPr id="188" name="Group 33"/>
            <p:cNvGrpSpPr/>
            <p:nvPr/>
          </p:nvGrpSpPr>
          <p:grpSpPr>
            <a:xfrm rot="656883">
              <a:off x="7823493" y="1958419"/>
              <a:ext cx="231555" cy="457644"/>
              <a:chOff x="0" y="0"/>
              <a:chExt cx="308741" cy="610192"/>
            </a:xfrm>
          </p:grpSpPr>
          <p:sp>
            <p:nvSpPr>
              <p:cNvPr id="310" name="Freeform 34"/>
              <p:cNvSpPr/>
              <p:nvPr/>
            </p:nvSpPr>
            <p:spPr>
              <a:xfrm>
                <a:off x="0" y="0"/>
                <a:ext cx="308737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308737" h="610235">
                    <a:moveTo>
                      <a:pt x="19685" y="0"/>
                    </a:moveTo>
                    <a:lnTo>
                      <a:pt x="289052" y="0"/>
                    </a:lnTo>
                    <a:cubicBezTo>
                      <a:pt x="299847" y="0"/>
                      <a:pt x="308737" y="8890"/>
                      <a:pt x="308737" y="19685"/>
                    </a:cubicBezTo>
                    <a:lnTo>
                      <a:pt x="308737" y="590550"/>
                    </a:lnTo>
                    <a:cubicBezTo>
                      <a:pt x="308737" y="601345"/>
                      <a:pt x="299847" y="610235"/>
                      <a:pt x="289052" y="610235"/>
                    </a:cubicBezTo>
                    <a:lnTo>
                      <a:pt x="19685" y="610235"/>
                    </a:lnTo>
                    <a:cubicBezTo>
                      <a:pt x="8890" y="610235"/>
                      <a:pt x="0" y="601345"/>
                      <a:pt x="0" y="590550"/>
                    </a:cubicBezTo>
                    <a:lnTo>
                      <a:pt x="0" y="19685"/>
                    </a:lnTo>
                    <a:cubicBezTo>
                      <a:pt x="0" y="8890"/>
                      <a:pt x="8890" y="0"/>
                      <a:pt x="19685" y="0"/>
                    </a:cubicBezTo>
                    <a:moveTo>
                      <a:pt x="19685" y="39370"/>
                    </a:moveTo>
                    <a:lnTo>
                      <a:pt x="19685" y="19685"/>
                    </a:lnTo>
                    <a:lnTo>
                      <a:pt x="39370" y="19685"/>
                    </a:lnTo>
                    <a:lnTo>
                      <a:pt x="39370" y="590550"/>
                    </a:lnTo>
                    <a:lnTo>
                      <a:pt x="19685" y="590550"/>
                    </a:lnTo>
                    <a:lnTo>
                      <a:pt x="19685" y="570738"/>
                    </a:lnTo>
                    <a:lnTo>
                      <a:pt x="289052" y="570738"/>
                    </a:lnTo>
                    <a:lnTo>
                      <a:pt x="289052" y="590550"/>
                    </a:lnTo>
                    <a:lnTo>
                      <a:pt x="269367" y="590550"/>
                    </a:lnTo>
                    <a:lnTo>
                      <a:pt x="269367" y="19685"/>
                    </a:lnTo>
                    <a:lnTo>
                      <a:pt x="289052" y="19685"/>
                    </a:lnTo>
                    <a:lnTo>
                      <a:pt x="289052" y="39370"/>
                    </a:lnTo>
                    <a:lnTo>
                      <a:pt x="19685" y="39370"/>
                    </a:lnTo>
                    <a:close/>
                  </a:path>
                </a:pathLst>
              </a:custGeom>
              <a:solidFill>
                <a:srgbClr val="3B3838"/>
              </a:solidFill>
            </p:spPr>
          </p:sp>
        </p:grpSp>
        <p:grpSp>
          <p:nvGrpSpPr>
            <p:cNvPr id="189" name="Group 35"/>
            <p:cNvGrpSpPr/>
            <p:nvPr/>
          </p:nvGrpSpPr>
          <p:grpSpPr>
            <a:xfrm rot="735022">
              <a:off x="3613604" y="998379"/>
              <a:ext cx="272782" cy="425872"/>
              <a:chOff x="0" y="0"/>
              <a:chExt cx="363710" cy="567829"/>
            </a:xfrm>
          </p:grpSpPr>
          <p:sp>
            <p:nvSpPr>
              <p:cNvPr id="309" name="Freeform 36"/>
              <p:cNvSpPr/>
              <p:nvPr/>
            </p:nvSpPr>
            <p:spPr>
              <a:xfrm>
                <a:off x="0" y="0"/>
                <a:ext cx="363728" cy="567817"/>
              </a:xfrm>
              <a:custGeom>
                <a:avLst/>
                <a:gdLst/>
                <a:ahLst/>
                <a:cxnLst/>
                <a:rect l="l" t="t" r="r" b="b"/>
                <a:pathLst>
                  <a:path w="363728" h="567817">
                    <a:moveTo>
                      <a:pt x="19685" y="0"/>
                    </a:moveTo>
                    <a:lnTo>
                      <a:pt x="344043" y="0"/>
                    </a:lnTo>
                    <a:cubicBezTo>
                      <a:pt x="354838" y="0"/>
                      <a:pt x="363728" y="8890"/>
                      <a:pt x="363728" y="19685"/>
                    </a:cubicBezTo>
                    <a:lnTo>
                      <a:pt x="363728" y="548132"/>
                    </a:lnTo>
                    <a:cubicBezTo>
                      <a:pt x="363728" y="558927"/>
                      <a:pt x="354838" y="567817"/>
                      <a:pt x="344043" y="567817"/>
                    </a:cubicBezTo>
                    <a:lnTo>
                      <a:pt x="19685" y="567817"/>
                    </a:lnTo>
                    <a:cubicBezTo>
                      <a:pt x="8890" y="567817"/>
                      <a:pt x="0" y="558927"/>
                      <a:pt x="0" y="548132"/>
                    </a:cubicBezTo>
                    <a:lnTo>
                      <a:pt x="0" y="19685"/>
                    </a:lnTo>
                    <a:cubicBezTo>
                      <a:pt x="0" y="8890"/>
                      <a:pt x="8890" y="0"/>
                      <a:pt x="19685" y="0"/>
                    </a:cubicBezTo>
                    <a:moveTo>
                      <a:pt x="19685" y="39370"/>
                    </a:moveTo>
                    <a:lnTo>
                      <a:pt x="19685" y="19685"/>
                    </a:lnTo>
                    <a:lnTo>
                      <a:pt x="39370" y="19685"/>
                    </a:lnTo>
                    <a:lnTo>
                      <a:pt x="39370" y="548132"/>
                    </a:lnTo>
                    <a:lnTo>
                      <a:pt x="19685" y="548132"/>
                    </a:lnTo>
                    <a:lnTo>
                      <a:pt x="19685" y="528447"/>
                    </a:lnTo>
                    <a:lnTo>
                      <a:pt x="344043" y="528447"/>
                    </a:lnTo>
                    <a:lnTo>
                      <a:pt x="344043" y="548132"/>
                    </a:lnTo>
                    <a:lnTo>
                      <a:pt x="324358" y="548132"/>
                    </a:lnTo>
                    <a:lnTo>
                      <a:pt x="324358" y="19685"/>
                    </a:lnTo>
                    <a:lnTo>
                      <a:pt x="344043" y="19685"/>
                    </a:lnTo>
                    <a:lnTo>
                      <a:pt x="344043" y="39370"/>
                    </a:lnTo>
                    <a:lnTo>
                      <a:pt x="19685" y="39370"/>
                    </a:lnTo>
                    <a:close/>
                  </a:path>
                </a:pathLst>
              </a:custGeom>
              <a:solidFill>
                <a:srgbClr val="3B3838"/>
              </a:solidFill>
            </p:spPr>
          </p:sp>
        </p:grpSp>
        <p:grpSp>
          <p:nvGrpSpPr>
            <p:cNvPr id="190" name="Group 37"/>
            <p:cNvGrpSpPr/>
            <p:nvPr/>
          </p:nvGrpSpPr>
          <p:grpSpPr>
            <a:xfrm>
              <a:off x="14461743" y="2800158"/>
              <a:ext cx="710035" cy="1385341"/>
              <a:chOff x="0" y="0"/>
              <a:chExt cx="946713" cy="1847122"/>
            </a:xfrm>
          </p:grpSpPr>
          <p:sp>
            <p:nvSpPr>
              <p:cNvPr id="308" name="Freeform 38"/>
              <p:cNvSpPr/>
              <p:nvPr/>
            </p:nvSpPr>
            <p:spPr>
              <a:xfrm>
                <a:off x="0" y="0"/>
                <a:ext cx="946658" cy="1847088"/>
              </a:xfrm>
              <a:custGeom>
                <a:avLst/>
                <a:gdLst/>
                <a:ahLst/>
                <a:cxnLst/>
                <a:rect l="l" t="t" r="r" b="b"/>
                <a:pathLst>
                  <a:path w="946658" h="1847088">
                    <a:moveTo>
                      <a:pt x="27813" y="0"/>
                    </a:moveTo>
                    <a:lnTo>
                      <a:pt x="946658" y="32258"/>
                    </a:lnTo>
                    <a:lnTo>
                      <a:pt x="872236" y="1752727"/>
                    </a:lnTo>
                    <a:lnTo>
                      <a:pt x="0" y="1847088"/>
                    </a:lnTo>
                    <a:lnTo>
                      <a:pt x="2781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</p:sp>
        </p:grpSp>
        <p:sp>
          <p:nvSpPr>
            <p:cNvPr id="191" name="Freeform 39"/>
            <p:cNvSpPr/>
            <p:nvPr/>
          </p:nvSpPr>
          <p:spPr>
            <a:xfrm>
              <a:off x="1854585" y="2869426"/>
              <a:ext cx="675213" cy="917278"/>
            </a:xfrm>
            <a:custGeom>
              <a:avLst/>
              <a:gdLst/>
              <a:ahLst/>
              <a:cxnLst/>
              <a:rect l="l" t="t" r="r" b="b"/>
              <a:pathLst>
                <a:path w="675213" h="917278">
                  <a:moveTo>
                    <a:pt x="0" y="0"/>
                  </a:moveTo>
                  <a:lnTo>
                    <a:pt x="675213" y="0"/>
                  </a:lnTo>
                  <a:lnTo>
                    <a:pt x="675213" y="917278"/>
                  </a:lnTo>
                  <a:lnTo>
                    <a:pt x="0" y="917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="" xmlns:asvg="http://schemas.microsoft.com/office/drawing/2016/SVG/main" r:embed="rId40"/>
                  </a:ext>
                </a:extLst>
              </a:blip>
              <a:stretch>
                <a:fillRect t="-801" b="-801"/>
              </a:stretch>
            </a:blipFill>
          </p:spPr>
        </p:sp>
        <p:sp>
          <p:nvSpPr>
            <p:cNvPr id="192" name="Freeform 40"/>
            <p:cNvSpPr/>
            <p:nvPr/>
          </p:nvSpPr>
          <p:spPr>
            <a:xfrm>
              <a:off x="2997684" y="2961785"/>
              <a:ext cx="2315464" cy="1777007"/>
            </a:xfrm>
            <a:custGeom>
              <a:avLst/>
              <a:gdLst/>
              <a:ahLst/>
              <a:cxnLst/>
              <a:rect l="l" t="t" r="r" b="b"/>
              <a:pathLst>
                <a:path w="2315464" h="1777007">
                  <a:moveTo>
                    <a:pt x="0" y="0"/>
                  </a:moveTo>
                  <a:lnTo>
                    <a:pt x="2315464" y="0"/>
                  </a:lnTo>
                  <a:lnTo>
                    <a:pt x="2315464" y="1777007"/>
                  </a:lnTo>
                  <a:lnTo>
                    <a:pt x="0" y="1777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="" xmlns:asvg="http://schemas.microsoft.com/office/drawing/2016/SVG/main" r:embed="rId42"/>
                  </a:ext>
                </a:extLst>
              </a:blip>
              <a:stretch>
                <a:fillRect t="-198" b="-198"/>
              </a:stretch>
            </a:blipFill>
          </p:spPr>
        </p:sp>
        <p:sp>
          <p:nvSpPr>
            <p:cNvPr id="193" name="Freeform 41"/>
            <p:cNvSpPr/>
            <p:nvPr/>
          </p:nvSpPr>
          <p:spPr>
            <a:xfrm>
              <a:off x="8681563" y="2398247"/>
              <a:ext cx="1529022" cy="1251254"/>
            </a:xfrm>
            <a:custGeom>
              <a:avLst/>
              <a:gdLst/>
              <a:ahLst/>
              <a:cxnLst/>
              <a:rect l="l" t="t" r="r" b="b"/>
              <a:pathLst>
                <a:path w="1529022" h="1251254">
                  <a:moveTo>
                    <a:pt x="0" y="0"/>
                  </a:moveTo>
                  <a:lnTo>
                    <a:pt x="1529022" y="0"/>
                  </a:lnTo>
                  <a:lnTo>
                    <a:pt x="1529022" y="1251254"/>
                  </a:lnTo>
                  <a:lnTo>
                    <a:pt x="0" y="1251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>
                <a:extLst>
                  <a:ext uri="{96DAC541-7B7A-43D3-8B79-37D633B846F1}">
                    <asvg:svgBlip xmlns="" xmlns:asvg="http://schemas.microsoft.com/office/drawing/2016/SVG/main" r:embed="rId44"/>
                  </a:ext>
                </a:extLst>
              </a:blip>
              <a:stretch>
                <a:fillRect t="-94" b="-94"/>
              </a:stretch>
            </a:blipFill>
          </p:spPr>
        </p:sp>
        <p:sp>
          <p:nvSpPr>
            <p:cNvPr id="194" name="Freeform 42"/>
            <p:cNvSpPr/>
            <p:nvPr/>
          </p:nvSpPr>
          <p:spPr>
            <a:xfrm>
              <a:off x="8887670" y="2171222"/>
              <a:ext cx="1648955" cy="1433349"/>
            </a:xfrm>
            <a:custGeom>
              <a:avLst/>
              <a:gdLst/>
              <a:ahLst/>
              <a:cxnLst/>
              <a:rect l="l" t="t" r="r" b="b"/>
              <a:pathLst>
                <a:path w="1648955" h="1433349">
                  <a:moveTo>
                    <a:pt x="0" y="0"/>
                  </a:moveTo>
                  <a:lnTo>
                    <a:pt x="1648955" y="0"/>
                  </a:lnTo>
                  <a:lnTo>
                    <a:pt x="1648955" y="1433350"/>
                  </a:lnTo>
                  <a:lnTo>
                    <a:pt x="0" y="1433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>
                <a:extLst>
                  <a:ext uri="{96DAC541-7B7A-43D3-8B79-37D633B846F1}">
                    <asvg:svgBlip xmlns="" xmlns:asvg="http://schemas.microsoft.com/office/drawing/2016/SVG/main" r:embed="rId4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5" name="Freeform 43"/>
            <p:cNvSpPr/>
            <p:nvPr/>
          </p:nvSpPr>
          <p:spPr>
            <a:xfrm>
              <a:off x="2388858" y="2966223"/>
              <a:ext cx="707610" cy="923608"/>
            </a:xfrm>
            <a:custGeom>
              <a:avLst/>
              <a:gdLst/>
              <a:ahLst/>
              <a:cxnLst/>
              <a:rect l="l" t="t" r="r" b="b"/>
              <a:pathLst>
                <a:path w="707610" h="923608">
                  <a:moveTo>
                    <a:pt x="0" y="0"/>
                  </a:moveTo>
                  <a:lnTo>
                    <a:pt x="707610" y="0"/>
                  </a:lnTo>
                  <a:lnTo>
                    <a:pt x="707610" y="923608"/>
                  </a:lnTo>
                  <a:lnTo>
                    <a:pt x="0" y="923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>
                <a:extLst>
                  <a:ext uri="{96DAC541-7B7A-43D3-8B79-37D633B846F1}">
                    <asvg:svgBlip xmlns="" xmlns:asvg="http://schemas.microsoft.com/office/drawing/2016/SVG/main" r:embed="rId48"/>
                  </a:ext>
                </a:extLst>
              </a:blip>
              <a:stretch>
                <a:fillRect t="-54" b="-54"/>
              </a:stretch>
            </a:blipFill>
          </p:spPr>
        </p:sp>
        <p:sp>
          <p:nvSpPr>
            <p:cNvPr id="196" name="Freeform 44"/>
            <p:cNvSpPr/>
            <p:nvPr/>
          </p:nvSpPr>
          <p:spPr>
            <a:xfrm>
              <a:off x="15137730" y="65259"/>
              <a:ext cx="2781492" cy="2543185"/>
            </a:xfrm>
            <a:custGeom>
              <a:avLst/>
              <a:gdLst/>
              <a:ahLst/>
              <a:cxnLst/>
              <a:rect l="l" t="t" r="r" b="b"/>
              <a:pathLst>
                <a:path w="2781492" h="2543185">
                  <a:moveTo>
                    <a:pt x="0" y="0"/>
                  </a:moveTo>
                  <a:lnTo>
                    <a:pt x="2781492" y="0"/>
                  </a:lnTo>
                  <a:lnTo>
                    <a:pt x="2781492" y="2543185"/>
                  </a:lnTo>
                  <a:lnTo>
                    <a:pt x="0" y="2543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>
                <a:extLst>
                  <a:ext uri="{96DAC541-7B7A-43D3-8B79-37D633B846F1}">
                    <asvg:svgBlip xmlns="" xmlns:asvg="http://schemas.microsoft.com/office/drawing/2016/SVG/main" r:embed="rId50"/>
                  </a:ext>
                </a:extLst>
              </a:blip>
              <a:stretch>
                <a:fillRect t="-19" b="-19"/>
              </a:stretch>
            </a:blipFill>
          </p:spPr>
        </p:sp>
        <p:sp>
          <p:nvSpPr>
            <p:cNvPr id="197" name="Freeform 45"/>
            <p:cNvSpPr/>
            <p:nvPr/>
          </p:nvSpPr>
          <p:spPr>
            <a:xfrm>
              <a:off x="13002721" y="1502936"/>
              <a:ext cx="4012886" cy="3233162"/>
            </a:xfrm>
            <a:custGeom>
              <a:avLst/>
              <a:gdLst/>
              <a:ahLst/>
              <a:cxnLst/>
              <a:rect l="l" t="t" r="r" b="b"/>
              <a:pathLst>
                <a:path w="4012886" h="3233162">
                  <a:moveTo>
                    <a:pt x="0" y="0"/>
                  </a:moveTo>
                  <a:lnTo>
                    <a:pt x="4012886" y="0"/>
                  </a:lnTo>
                  <a:lnTo>
                    <a:pt x="4012886" y="3233162"/>
                  </a:lnTo>
                  <a:lnTo>
                    <a:pt x="0" y="3233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18234" b="-18234"/>
              </a:stretch>
            </a:blipFill>
          </p:spPr>
        </p:sp>
        <p:sp>
          <p:nvSpPr>
            <p:cNvPr id="198" name="Freeform 46"/>
            <p:cNvSpPr/>
            <p:nvPr/>
          </p:nvSpPr>
          <p:spPr>
            <a:xfrm>
              <a:off x="13948678" y="2781966"/>
              <a:ext cx="464735" cy="402672"/>
            </a:xfrm>
            <a:custGeom>
              <a:avLst/>
              <a:gdLst/>
              <a:ahLst/>
              <a:cxnLst/>
              <a:rect l="l" t="t" r="r" b="b"/>
              <a:pathLst>
                <a:path w="464735" h="402672">
                  <a:moveTo>
                    <a:pt x="0" y="0"/>
                  </a:moveTo>
                  <a:lnTo>
                    <a:pt x="464735" y="0"/>
                  </a:lnTo>
                  <a:lnTo>
                    <a:pt x="464735" y="402672"/>
                  </a:lnTo>
                  <a:lnTo>
                    <a:pt x="0" y="402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>
                <a:extLst>
                  <a:ext uri="{96DAC541-7B7A-43D3-8B79-37D633B846F1}">
                    <asvg:svgBlip xmlns="" xmlns:asvg="http://schemas.microsoft.com/office/drawing/2016/SVG/main" r:embed="rId5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9" name="Freeform 47"/>
            <p:cNvSpPr/>
            <p:nvPr/>
          </p:nvSpPr>
          <p:spPr>
            <a:xfrm>
              <a:off x="150934" y="3153865"/>
              <a:ext cx="287117" cy="308248"/>
            </a:xfrm>
            <a:custGeom>
              <a:avLst/>
              <a:gdLst/>
              <a:ahLst/>
              <a:cxnLst/>
              <a:rect l="l" t="t" r="r" b="b"/>
              <a:pathLst>
                <a:path w="287117" h="308248">
                  <a:moveTo>
                    <a:pt x="0" y="0"/>
                  </a:moveTo>
                  <a:lnTo>
                    <a:pt x="287117" y="0"/>
                  </a:lnTo>
                  <a:lnTo>
                    <a:pt x="287117" y="308248"/>
                  </a:lnTo>
                  <a:lnTo>
                    <a:pt x="0" y="308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3">
                <a:extLst>
                  <a:ext uri="{96DAC541-7B7A-43D3-8B79-37D633B846F1}">
                    <asvg:svgBlip xmlns="" xmlns:asvg="http://schemas.microsoft.com/office/drawing/2016/SVG/main" r:embed="rId5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00" name="Group 48"/>
            <p:cNvGrpSpPr/>
            <p:nvPr/>
          </p:nvGrpSpPr>
          <p:grpSpPr>
            <a:xfrm>
              <a:off x="55741" y="2476205"/>
              <a:ext cx="332402" cy="1750099"/>
              <a:chOff x="0" y="0"/>
              <a:chExt cx="443203" cy="2333465"/>
            </a:xfrm>
          </p:grpSpPr>
          <p:sp>
            <p:nvSpPr>
              <p:cNvPr id="307" name="Freeform 49"/>
              <p:cNvSpPr/>
              <p:nvPr/>
            </p:nvSpPr>
            <p:spPr>
              <a:xfrm>
                <a:off x="-3302" y="-3175"/>
                <a:ext cx="449707" cy="2339975"/>
              </a:xfrm>
              <a:custGeom>
                <a:avLst/>
                <a:gdLst/>
                <a:ahLst/>
                <a:cxnLst/>
                <a:rect l="l" t="t" r="r" b="b"/>
                <a:pathLst>
                  <a:path w="449707" h="2339975">
                    <a:moveTo>
                      <a:pt x="358140" y="2299081"/>
                    </a:moveTo>
                    <a:lnTo>
                      <a:pt x="3810" y="54610"/>
                    </a:lnTo>
                    <a:cubicBezTo>
                      <a:pt x="0" y="30353"/>
                      <a:pt x="16510" y="7620"/>
                      <a:pt x="40767" y="3810"/>
                    </a:cubicBezTo>
                    <a:cubicBezTo>
                      <a:pt x="65024" y="0"/>
                      <a:pt x="87757" y="16510"/>
                      <a:pt x="91567" y="40767"/>
                    </a:cubicBezTo>
                    <a:lnTo>
                      <a:pt x="445897" y="2285365"/>
                    </a:lnTo>
                    <a:cubicBezTo>
                      <a:pt x="449707" y="2309622"/>
                      <a:pt x="433197" y="2332355"/>
                      <a:pt x="408940" y="2336165"/>
                    </a:cubicBezTo>
                    <a:cubicBezTo>
                      <a:pt x="384683" y="2339975"/>
                      <a:pt x="361950" y="2323465"/>
                      <a:pt x="358140" y="2299208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01" name="Group 50"/>
            <p:cNvGrpSpPr/>
            <p:nvPr/>
          </p:nvGrpSpPr>
          <p:grpSpPr>
            <a:xfrm>
              <a:off x="55740" y="606238"/>
              <a:ext cx="231623" cy="2073133"/>
              <a:chOff x="0" y="0"/>
              <a:chExt cx="308831" cy="2764177"/>
            </a:xfrm>
          </p:grpSpPr>
          <p:sp>
            <p:nvSpPr>
              <p:cNvPr id="306" name="Freeform 51"/>
              <p:cNvSpPr/>
              <p:nvPr/>
            </p:nvSpPr>
            <p:spPr>
              <a:xfrm>
                <a:off x="-1778" y="-1905"/>
                <a:ext cx="312420" cy="2767965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2767965">
                    <a:moveTo>
                      <a:pt x="310515" y="50038"/>
                    </a:moveTo>
                    <a:lnTo>
                      <a:pt x="90551" y="2725293"/>
                    </a:lnTo>
                    <a:cubicBezTo>
                      <a:pt x="88519" y="2749804"/>
                      <a:pt x="67056" y="2767965"/>
                      <a:pt x="42672" y="2765933"/>
                    </a:cubicBezTo>
                    <a:cubicBezTo>
                      <a:pt x="18288" y="2763901"/>
                      <a:pt x="0" y="2742438"/>
                      <a:pt x="2032" y="2718054"/>
                    </a:cubicBezTo>
                    <a:lnTo>
                      <a:pt x="221869" y="42672"/>
                    </a:lnTo>
                    <a:cubicBezTo>
                      <a:pt x="223901" y="18161"/>
                      <a:pt x="245364" y="0"/>
                      <a:pt x="269748" y="2032"/>
                    </a:cubicBezTo>
                    <a:cubicBezTo>
                      <a:pt x="294132" y="4064"/>
                      <a:pt x="312420" y="25527"/>
                      <a:pt x="310388" y="49911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02" name="Group 52"/>
            <p:cNvGrpSpPr/>
            <p:nvPr/>
          </p:nvGrpSpPr>
          <p:grpSpPr>
            <a:xfrm>
              <a:off x="176972" y="532663"/>
              <a:ext cx="296085" cy="203391"/>
              <a:chOff x="0" y="0"/>
              <a:chExt cx="394780" cy="271188"/>
            </a:xfrm>
          </p:grpSpPr>
          <p:sp>
            <p:nvSpPr>
              <p:cNvPr id="305" name="Freeform 53"/>
              <p:cNvSpPr/>
              <p:nvPr/>
            </p:nvSpPr>
            <p:spPr>
              <a:xfrm>
                <a:off x="-7366" y="-7239"/>
                <a:ext cx="409448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409448" h="285750">
                    <a:moveTo>
                      <a:pt x="32766" y="183642"/>
                    </a:moveTo>
                    <a:lnTo>
                      <a:pt x="325882" y="14097"/>
                    </a:lnTo>
                    <a:cubicBezTo>
                      <a:pt x="350139" y="0"/>
                      <a:pt x="381254" y="8255"/>
                      <a:pt x="395351" y="32639"/>
                    </a:cubicBezTo>
                    <a:cubicBezTo>
                      <a:pt x="409448" y="57023"/>
                      <a:pt x="401066" y="88011"/>
                      <a:pt x="376809" y="101981"/>
                    </a:cubicBezTo>
                    <a:lnTo>
                      <a:pt x="83566" y="271653"/>
                    </a:lnTo>
                    <a:cubicBezTo>
                      <a:pt x="59309" y="285750"/>
                      <a:pt x="28194" y="277368"/>
                      <a:pt x="14097" y="253111"/>
                    </a:cubicBezTo>
                    <a:cubicBezTo>
                      <a:pt x="0" y="228854"/>
                      <a:pt x="8382" y="197739"/>
                      <a:pt x="32766" y="183642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03" name="Group 54"/>
            <p:cNvGrpSpPr/>
            <p:nvPr/>
          </p:nvGrpSpPr>
          <p:grpSpPr>
            <a:xfrm>
              <a:off x="346444" y="314275"/>
              <a:ext cx="1422253" cy="294588"/>
              <a:chOff x="0" y="0"/>
              <a:chExt cx="1896337" cy="392784"/>
            </a:xfrm>
          </p:grpSpPr>
          <p:sp>
            <p:nvSpPr>
              <p:cNvPr id="304" name="Freeform 55"/>
              <p:cNvSpPr/>
              <p:nvPr/>
            </p:nvSpPr>
            <p:spPr>
              <a:xfrm>
                <a:off x="-3937" y="-3810"/>
                <a:ext cx="1904111" cy="400431"/>
              </a:xfrm>
              <a:custGeom>
                <a:avLst/>
                <a:gdLst/>
                <a:ahLst/>
                <a:cxnLst/>
                <a:rect l="l" t="t" r="r" b="b"/>
                <a:pathLst>
                  <a:path w="1904111" h="400431">
                    <a:moveTo>
                      <a:pt x="46609" y="295656"/>
                    </a:moveTo>
                    <a:lnTo>
                      <a:pt x="1841373" y="4445"/>
                    </a:lnTo>
                    <a:cubicBezTo>
                      <a:pt x="1869059" y="0"/>
                      <a:pt x="1895221" y="18796"/>
                      <a:pt x="1899666" y="46482"/>
                    </a:cubicBezTo>
                    <a:cubicBezTo>
                      <a:pt x="1904111" y="74168"/>
                      <a:pt x="1885315" y="100330"/>
                      <a:pt x="1857629" y="104775"/>
                    </a:cubicBezTo>
                    <a:lnTo>
                      <a:pt x="62865" y="395986"/>
                    </a:lnTo>
                    <a:cubicBezTo>
                      <a:pt x="35179" y="400431"/>
                      <a:pt x="9144" y="381635"/>
                      <a:pt x="4572" y="353949"/>
                    </a:cubicBezTo>
                    <a:cubicBezTo>
                      <a:pt x="0" y="326263"/>
                      <a:pt x="18923" y="300101"/>
                      <a:pt x="46609" y="295656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04" name="Group 56"/>
            <p:cNvGrpSpPr/>
            <p:nvPr/>
          </p:nvGrpSpPr>
          <p:grpSpPr>
            <a:xfrm>
              <a:off x="1606196" y="314275"/>
              <a:ext cx="6196358" cy="1427490"/>
              <a:chOff x="0" y="0"/>
              <a:chExt cx="8261811" cy="1903320"/>
            </a:xfrm>
          </p:grpSpPr>
          <p:sp>
            <p:nvSpPr>
              <p:cNvPr id="303" name="Freeform 57"/>
              <p:cNvSpPr/>
              <p:nvPr/>
            </p:nvSpPr>
            <p:spPr>
              <a:xfrm>
                <a:off x="-4826" y="-4826"/>
                <a:ext cx="8271511" cy="1913001"/>
              </a:xfrm>
              <a:custGeom>
                <a:avLst/>
                <a:gdLst/>
                <a:ahLst/>
                <a:cxnLst/>
                <a:rect l="l" t="t" r="r" b="b"/>
                <a:pathLst>
                  <a:path w="8271511" h="1913001">
                    <a:moveTo>
                      <a:pt x="66548" y="5969"/>
                    </a:moveTo>
                    <a:lnTo>
                      <a:pt x="8226806" y="1807718"/>
                    </a:lnTo>
                    <a:cubicBezTo>
                      <a:pt x="8254238" y="1813814"/>
                      <a:pt x="8271511" y="1840865"/>
                      <a:pt x="8265414" y="1868297"/>
                    </a:cubicBezTo>
                    <a:cubicBezTo>
                      <a:pt x="8259318" y="1895729"/>
                      <a:pt x="8232267" y="1913001"/>
                      <a:pt x="8204836" y="1906905"/>
                    </a:cubicBezTo>
                    <a:lnTo>
                      <a:pt x="44704" y="105283"/>
                    </a:lnTo>
                    <a:cubicBezTo>
                      <a:pt x="17272" y="99187"/>
                      <a:pt x="0" y="72009"/>
                      <a:pt x="5969" y="44704"/>
                    </a:cubicBezTo>
                    <a:cubicBezTo>
                      <a:pt x="11938" y="17399"/>
                      <a:pt x="39243" y="0"/>
                      <a:pt x="66548" y="5969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05" name="Group 58"/>
            <p:cNvGrpSpPr/>
            <p:nvPr/>
          </p:nvGrpSpPr>
          <p:grpSpPr>
            <a:xfrm>
              <a:off x="7678233" y="1665565"/>
              <a:ext cx="4387124" cy="854210"/>
              <a:chOff x="0" y="0"/>
              <a:chExt cx="5849499" cy="1138947"/>
            </a:xfrm>
          </p:grpSpPr>
          <p:sp>
            <p:nvSpPr>
              <p:cNvPr id="302" name="Freeform 59"/>
              <p:cNvSpPr/>
              <p:nvPr/>
            </p:nvSpPr>
            <p:spPr>
              <a:xfrm>
                <a:off x="-4191" y="-4191"/>
                <a:ext cx="5857875" cy="1147318"/>
              </a:xfrm>
              <a:custGeom>
                <a:avLst/>
                <a:gdLst/>
                <a:ahLst/>
                <a:cxnLst/>
                <a:rect l="l" t="t" r="r" b="b"/>
                <a:pathLst>
                  <a:path w="5857875" h="1147318">
                    <a:moveTo>
                      <a:pt x="64008" y="4953"/>
                    </a:moveTo>
                    <a:lnTo>
                      <a:pt x="5811901" y="1042289"/>
                    </a:lnTo>
                    <a:cubicBezTo>
                      <a:pt x="5839460" y="1047242"/>
                      <a:pt x="5857875" y="1073658"/>
                      <a:pt x="5852922" y="1101344"/>
                    </a:cubicBezTo>
                    <a:cubicBezTo>
                      <a:pt x="5847969" y="1129030"/>
                      <a:pt x="5821553" y="1147318"/>
                      <a:pt x="5793867" y="1142365"/>
                    </a:cubicBezTo>
                    <a:lnTo>
                      <a:pt x="45974" y="105029"/>
                    </a:lnTo>
                    <a:cubicBezTo>
                      <a:pt x="18415" y="99949"/>
                      <a:pt x="0" y="73533"/>
                      <a:pt x="4953" y="45974"/>
                    </a:cubicBezTo>
                    <a:cubicBezTo>
                      <a:pt x="9906" y="18415"/>
                      <a:pt x="36449" y="0"/>
                      <a:pt x="64008" y="4953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06" name="Group 60"/>
            <p:cNvGrpSpPr/>
            <p:nvPr/>
          </p:nvGrpSpPr>
          <p:grpSpPr>
            <a:xfrm>
              <a:off x="11905914" y="2443575"/>
              <a:ext cx="2918436" cy="121698"/>
              <a:chOff x="0" y="0"/>
              <a:chExt cx="3891248" cy="162264"/>
            </a:xfrm>
          </p:grpSpPr>
          <p:sp>
            <p:nvSpPr>
              <p:cNvPr id="301" name="Freeform 61"/>
              <p:cNvSpPr/>
              <p:nvPr/>
            </p:nvSpPr>
            <p:spPr>
              <a:xfrm>
                <a:off x="-381" y="-381"/>
                <a:ext cx="3892042" cy="163068"/>
              </a:xfrm>
              <a:custGeom>
                <a:avLst/>
                <a:gdLst/>
                <a:ahLst/>
                <a:cxnLst/>
                <a:rect l="l" t="t" r="r" b="b"/>
                <a:pathLst>
                  <a:path w="3892042" h="163068">
                    <a:moveTo>
                      <a:pt x="51943" y="381"/>
                    </a:moveTo>
                    <a:lnTo>
                      <a:pt x="3841623" y="61087"/>
                    </a:lnTo>
                    <a:cubicBezTo>
                      <a:pt x="3869690" y="61595"/>
                      <a:pt x="3892042" y="84582"/>
                      <a:pt x="3891661" y="112649"/>
                    </a:cubicBezTo>
                    <a:cubicBezTo>
                      <a:pt x="3891280" y="140716"/>
                      <a:pt x="3868166" y="163068"/>
                      <a:pt x="3840099" y="162687"/>
                    </a:cubicBezTo>
                    <a:lnTo>
                      <a:pt x="50419" y="101981"/>
                    </a:lnTo>
                    <a:cubicBezTo>
                      <a:pt x="22352" y="101473"/>
                      <a:pt x="0" y="78359"/>
                      <a:pt x="381" y="50419"/>
                    </a:cubicBezTo>
                    <a:cubicBezTo>
                      <a:pt x="762" y="22479"/>
                      <a:pt x="24003" y="0"/>
                      <a:pt x="51943" y="381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07" name="Group 62"/>
            <p:cNvGrpSpPr/>
            <p:nvPr/>
          </p:nvGrpSpPr>
          <p:grpSpPr>
            <a:xfrm>
              <a:off x="14620606" y="2484530"/>
              <a:ext cx="1633757" cy="358286"/>
              <a:chOff x="0" y="0"/>
              <a:chExt cx="2178343" cy="477715"/>
            </a:xfrm>
          </p:grpSpPr>
          <p:sp>
            <p:nvSpPr>
              <p:cNvPr id="300" name="Freeform 63"/>
              <p:cNvSpPr/>
              <p:nvPr/>
            </p:nvSpPr>
            <p:spPr>
              <a:xfrm>
                <a:off x="-4191" y="-4191"/>
                <a:ext cx="2186813" cy="486156"/>
              </a:xfrm>
              <a:custGeom>
                <a:avLst/>
                <a:gdLst/>
                <a:ahLst/>
                <a:cxnLst/>
                <a:rect l="l" t="t" r="r" b="b"/>
                <a:pathLst>
                  <a:path w="2186813" h="486156">
                    <a:moveTo>
                      <a:pt x="64008" y="4953"/>
                    </a:moveTo>
                    <a:lnTo>
                      <a:pt x="2140839" y="381127"/>
                    </a:lnTo>
                    <a:cubicBezTo>
                      <a:pt x="2168398" y="386080"/>
                      <a:pt x="2186813" y="412623"/>
                      <a:pt x="2181733" y="440182"/>
                    </a:cubicBezTo>
                    <a:cubicBezTo>
                      <a:pt x="2176653" y="467741"/>
                      <a:pt x="2150237" y="486156"/>
                      <a:pt x="2122678" y="481076"/>
                    </a:cubicBezTo>
                    <a:lnTo>
                      <a:pt x="45974" y="105029"/>
                    </a:lnTo>
                    <a:cubicBezTo>
                      <a:pt x="18288" y="99949"/>
                      <a:pt x="0" y="73533"/>
                      <a:pt x="4953" y="45974"/>
                    </a:cubicBezTo>
                    <a:cubicBezTo>
                      <a:pt x="9906" y="18415"/>
                      <a:pt x="36449" y="0"/>
                      <a:pt x="64008" y="4953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08" name="Group 64"/>
            <p:cNvGrpSpPr/>
            <p:nvPr/>
          </p:nvGrpSpPr>
          <p:grpSpPr>
            <a:xfrm>
              <a:off x="16094230" y="2729165"/>
              <a:ext cx="425823" cy="354789"/>
              <a:chOff x="0" y="0"/>
              <a:chExt cx="567764" cy="473052"/>
            </a:xfrm>
          </p:grpSpPr>
          <p:sp>
            <p:nvSpPr>
              <p:cNvPr id="299" name="Freeform 65"/>
              <p:cNvSpPr/>
              <p:nvPr/>
            </p:nvSpPr>
            <p:spPr>
              <a:xfrm>
                <a:off x="-6477" y="-6477"/>
                <a:ext cx="580644" cy="485902"/>
              </a:xfrm>
              <a:custGeom>
                <a:avLst/>
                <a:gdLst/>
                <a:ahLst/>
                <a:cxnLst/>
                <a:rect l="l" t="t" r="r" b="b"/>
                <a:pathLst>
                  <a:path w="580644" h="485902">
                    <a:moveTo>
                      <a:pt x="88900" y="17526"/>
                    </a:moveTo>
                    <a:lnTo>
                      <a:pt x="555117" y="389001"/>
                    </a:lnTo>
                    <a:cubicBezTo>
                      <a:pt x="577088" y="406527"/>
                      <a:pt x="580644" y="438404"/>
                      <a:pt x="563245" y="460375"/>
                    </a:cubicBezTo>
                    <a:cubicBezTo>
                      <a:pt x="545846" y="482346"/>
                      <a:pt x="513842" y="485902"/>
                      <a:pt x="491871" y="468503"/>
                    </a:cubicBezTo>
                    <a:lnTo>
                      <a:pt x="25654" y="97028"/>
                    </a:lnTo>
                    <a:cubicBezTo>
                      <a:pt x="3683" y="79502"/>
                      <a:pt x="0" y="47498"/>
                      <a:pt x="17526" y="25654"/>
                    </a:cubicBezTo>
                    <a:cubicBezTo>
                      <a:pt x="35052" y="3810"/>
                      <a:pt x="67056" y="0"/>
                      <a:pt x="88900" y="17526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09" name="Group 66"/>
            <p:cNvGrpSpPr/>
            <p:nvPr/>
          </p:nvGrpSpPr>
          <p:grpSpPr>
            <a:xfrm>
              <a:off x="16385505" y="2729165"/>
              <a:ext cx="418455" cy="322933"/>
              <a:chOff x="0" y="0"/>
              <a:chExt cx="557940" cy="430577"/>
            </a:xfrm>
          </p:grpSpPr>
          <p:sp>
            <p:nvSpPr>
              <p:cNvPr id="298" name="Freeform 67"/>
              <p:cNvSpPr/>
              <p:nvPr/>
            </p:nvSpPr>
            <p:spPr>
              <a:xfrm>
                <a:off x="-6731" y="-6731"/>
                <a:ext cx="571373" cy="444119"/>
              </a:xfrm>
              <a:custGeom>
                <a:avLst/>
                <a:gdLst/>
                <a:ahLst/>
                <a:cxnLst/>
                <a:rect l="l" t="t" r="r" b="b"/>
                <a:pathLst>
                  <a:path w="571373" h="444119">
                    <a:moveTo>
                      <a:pt x="27813" y="345313"/>
                    </a:moveTo>
                    <a:lnTo>
                      <a:pt x="484124" y="16383"/>
                    </a:lnTo>
                    <a:cubicBezTo>
                      <a:pt x="506857" y="0"/>
                      <a:pt x="538607" y="5080"/>
                      <a:pt x="554990" y="27940"/>
                    </a:cubicBezTo>
                    <a:cubicBezTo>
                      <a:pt x="571373" y="50800"/>
                      <a:pt x="566293" y="82423"/>
                      <a:pt x="543433" y="98806"/>
                    </a:cubicBezTo>
                    <a:lnTo>
                      <a:pt x="87249" y="427736"/>
                    </a:lnTo>
                    <a:cubicBezTo>
                      <a:pt x="64516" y="444119"/>
                      <a:pt x="32766" y="439039"/>
                      <a:pt x="16383" y="416179"/>
                    </a:cubicBezTo>
                    <a:cubicBezTo>
                      <a:pt x="0" y="393319"/>
                      <a:pt x="5080" y="361696"/>
                      <a:pt x="27940" y="345313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10" name="Group 68"/>
            <p:cNvGrpSpPr/>
            <p:nvPr/>
          </p:nvGrpSpPr>
          <p:grpSpPr>
            <a:xfrm>
              <a:off x="16704913" y="2708375"/>
              <a:ext cx="1408204" cy="1604930"/>
              <a:chOff x="0" y="0"/>
              <a:chExt cx="1877605" cy="2139907"/>
            </a:xfrm>
          </p:grpSpPr>
          <p:sp>
            <p:nvSpPr>
              <p:cNvPr id="297" name="Freeform 69"/>
              <p:cNvSpPr/>
              <p:nvPr/>
            </p:nvSpPr>
            <p:spPr>
              <a:xfrm>
                <a:off x="-5969" y="-6096"/>
                <a:ext cx="1889506" cy="2151888"/>
              </a:xfrm>
              <a:custGeom>
                <a:avLst/>
                <a:gdLst/>
                <a:ahLst/>
                <a:cxnLst/>
                <a:rect l="l" t="t" r="r" b="b"/>
                <a:pathLst>
                  <a:path w="1889506" h="2151888">
                    <a:moveTo>
                      <a:pt x="95123" y="23495"/>
                    </a:moveTo>
                    <a:lnTo>
                      <a:pt x="1871091" y="2061845"/>
                    </a:lnTo>
                    <a:cubicBezTo>
                      <a:pt x="1889506" y="2083054"/>
                      <a:pt x="1887347" y="2115058"/>
                      <a:pt x="1866138" y="2133473"/>
                    </a:cubicBezTo>
                    <a:cubicBezTo>
                      <a:pt x="1844929" y="2151888"/>
                      <a:pt x="1812925" y="2149729"/>
                      <a:pt x="1794510" y="2128520"/>
                    </a:cubicBezTo>
                    <a:lnTo>
                      <a:pt x="18415" y="90297"/>
                    </a:lnTo>
                    <a:cubicBezTo>
                      <a:pt x="0" y="69088"/>
                      <a:pt x="2286" y="37084"/>
                      <a:pt x="23368" y="18542"/>
                    </a:cubicBezTo>
                    <a:cubicBezTo>
                      <a:pt x="44450" y="0"/>
                      <a:pt x="76581" y="2286"/>
                      <a:pt x="94996" y="23495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11" name="Group 70"/>
            <p:cNvGrpSpPr/>
            <p:nvPr/>
          </p:nvGrpSpPr>
          <p:grpSpPr>
            <a:xfrm>
              <a:off x="7809926" y="4152631"/>
              <a:ext cx="1677247" cy="1320565"/>
              <a:chOff x="0" y="0"/>
              <a:chExt cx="2236329" cy="1760753"/>
            </a:xfrm>
          </p:grpSpPr>
          <p:sp>
            <p:nvSpPr>
              <p:cNvPr id="296" name="Freeform 71"/>
              <p:cNvSpPr/>
              <p:nvPr/>
            </p:nvSpPr>
            <p:spPr>
              <a:xfrm>
                <a:off x="-6477" y="-6604"/>
                <a:ext cx="2249170" cy="1773936"/>
              </a:xfrm>
              <a:custGeom>
                <a:avLst/>
                <a:gdLst/>
                <a:ahLst/>
                <a:cxnLst/>
                <a:rect l="l" t="t" r="r" b="b"/>
                <a:pathLst>
                  <a:path w="2249170" h="1773936">
                    <a:moveTo>
                      <a:pt x="2223135" y="97536"/>
                    </a:moveTo>
                    <a:lnTo>
                      <a:pt x="88392" y="1756664"/>
                    </a:lnTo>
                    <a:cubicBezTo>
                      <a:pt x="66294" y="1773936"/>
                      <a:pt x="34290" y="1769872"/>
                      <a:pt x="17145" y="1747774"/>
                    </a:cubicBezTo>
                    <a:cubicBezTo>
                      <a:pt x="0" y="1725676"/>
                      <a:pt x="3937" y="1693672"/>
                      <a:pt x="26035" y="1676527"/>
                    </a:cubicBezTo>
                    <a:lnTo>
                      <a:pt x="2160778" y="17272"/>
                    </a:lnTo>
                    <a:cubicBezTo>
                      <a:pt x="2182876" y="0"/>
                      <a:pt x="2214880" y="4064"/>
                      <a:pt x="2232025" y="26162"/>
                    </a:cubicBezTo>
                    <a:cubicBezTo>
                      <a:pt x="2249170" y="48260"/>
                      <a:pt x="2245233" y="80264"/>
                      <a:pt x="2223135" y="97409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12" name="Group 72"/>
            <p:cNvGrpSpPr/>
            <p:nvPr/>
          </p:nvGrpSpPr>
          <p:grpSpPr>
            <a:xfrm>
              <a:off x="6577660" y="5174593"/>
              <a:ext cx="1232900" cy="287763"/>
              <a:chOff x="0" y="0"/>
              <a:chExt cx="1643867" cy="383684"/>
            </a:xfrm>
          </p:grpSpPr>
          <p:sp>
            <p:nvSpPr>
              <p:cNvPr id="295" name="Freeform 73"/>
              <p:cNvSpPr/>
              <p:nvPr/>
            </p:nvSpPr>
            <p:spPr>
              <a:xfrm>
                <a:off x="-4191" y="-4191"/>
                <a:ext cx="1652270" cy="392049"/>
              </a:xfrm>
              <a:custGeom>
                <a:avLst/>
                <a:gdLst/>
                <a:ahLst/>
                <a:cxnLst/>
                <a:rect l="l" t="t" r="r" b="b"/>
                <a:pathLst>
                  <a:path w="1652270" h="392049">
                    <a:moveTo>
                      <a:pt x="64135" y="5080"/>
                    </a:moveTo>
                    <a:lnTo>
                      <a:pt x="1606423" y="287147"/>
                    </a:lnTo>
                    <a:cubicBezTo>
                      <a:pt x="1633982" y="292227"/>
                      <a:pt x="1652270" y="318643"/>
                      <a:pt x="1647317" y="346202"/>
                    </a:cubicBezTo>
                    <a:cubicBezTo>
                      <a:pt x="1642364" y="373761"/>
                      <a:pt x="1615821" y="392049"/>
                      <a:pt x="1588262" y="387096"/>
                    </a:cubicBezTo>
                    <a:lnTo>
                      <a:pt x="45847" y="104902"/>
                    </a:lnTo>
                    <a:cubicBezTo>
                      <a:pt x="18288" y="99949"/>
                      <a:pt x="0" y="73406"/>
                      <a:pt x="5080" y="45847"/>
                    </a:cubicBezTo>
                    <a:cubicBezTo>
                      <a:pt x="10160" y="18288"/>
                      <a:pt x="36576" y="0"/>
                      <a:pt x="64135" y="5080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13" name="Group 74"/>
            <p:cNvGrpSpPr/>
            <p:nvPr/>
          </p:nvGrpSpPr>
          <p:grpSpPr>
            <a:xfrm>
              <a:off x="6554756" y="4997146"/>
              <a:ext cx="120869" cy="261608"/>
              <a:chOff x="0" y="0"/>
              <a:chExt cx="161159" cy="348811"/>
            </a:xfrm>
          </p:grpSpPr>
          <p:sp>
            <p:nvSpPr>
              <p:cNvPr id="294" name="Freeform 75"/>
              <p:cNvSpPr/>
              <p:nvPr/>
            </p:nvSpPr>
            <p:spPr>
              <a:xfrm>
                <a:off x="-5207" y="-5207"/>
                <a:ext cx="171577" cy="359283"/>
              </a:xfrm>
              <a:custGeom>
                <a:avLst/>
                <a:gdLst/>
                <a:ahLst/>
                <a:cxnLst/>
                <a:rect l="l" t="t" r="r" b="b"/>
                <a:pathLst>
                  <a:path w="171577" h="359283">
                    <a:moveTo>
                      <a:pt x="105410" y="44069"/>
                    </a:moveTo>
                    <a:lnTo>
                      <a:pt x="164973" y="291338"/>
                    </a:lnTo>
                    <a:cubicBezTo>
                      <a:pt x="171577" y="318643"/>
                      <a:pt x="154813" y="346075"/>
                      <a:pt x="127508" y="352679"/>
                    </a:cubicBezTo>
                    <a:cubicBezTo>
                      <a:pt x="100203" y="359283"/>
                      <a:pt x="72771" y="342519"/>
                      <a:pt x="66167" y="315214"/>
                    </a:cubicBezTo>
                    <a:lnTo>
                      <a:pt x="6604" y="67945"/>
                    </a:lnTo>
                    <a:cubicBezTo>
                      <a:pt x="0" y="40640"/>
                      <a:pt x="16891" y="13208"/>
                      <a:pt x="44069" y="6604"/>
                    </a:cubicBezTo>
                    <a:cubicBezTo>
                      <a:pt x="71247" y="0"/>
                      <a:pt x="98806" y="16764"/>
                      <a:pt x="105410" y="44069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14" name="Group 76"/>
            <p:cNvGrpSpPr/>
            <p:nvPr/>
          </p:nvGrpSpPr>
          <p:grpSpPr>
            <a:xfrm>
              <a:off x="15969872" y="4514510"/>
              <a:ext cx="1399755" cy="644499"/>
              <a:chOff x="0" y="0"/>
              <a:chExt cx="1866340" cy="859332"/>
            </a:xfrm>
          </p:grpSpPr>
          <p:sp>
            <p:nvSpPr>
              <p:cNvPr id="293" name="Freeform 77"/>
              <p:cNvSpPr/>
              <p:nvPr/>
            </p:nvSpPr>
            <p:spPr>
              <a:xfrm>
                <a:off x="-6096" y="-6096"/>
                <a:ext cx="1878584" cy="871474"/>
              </a:xfrm>
              <a:custGeom>
                <a:avLst/>
                <a:gdLst/>
                <a:ahLst/>
                <a:cxnLst/>
                <a:rect l="l" t="t" r="r" b="b"/>
                <a:pathLst>
                  <a:path w="1878584" h="871474">
                    <a:moveTo>
                      <a:pt x="68199" y="9779"/>
                    </a:moveTo>
                    <a:lnTo>
                      <a:pt x="1845691" y="780161"/>
                    </a:lnTo>
                    <a:cubicBezTo>
                      <a:pt x="1868170" y="789940"/>
                      <a:pt x="1878584" y="816102"/>
                      <a:pt x="1868805" y="838581"/>
                    </a:cubicBezTo>
                    <a:cubicBezTo>
                      <a:pt x="1859026" y="861060"/>
                      <a:pt x="1832864" y="871474"/>
                      <a:pt x="1810385" y="861695"/>
                    </a:cubicBezTo>
                    <a:lnTo>
                      <a:pt x="32893" y="91313"/>
                    </a:lnTo>
                    <a:cubicBezTo>
                      <a:pt x="10287" y="81534"/>
                      <a:pt x="0" y="55372"/>
                      <a:pt x="9779" y="32893"/>
                    </a:cubicBezTo>
                    <a:cubicBezTo>
                      <a:pt x="19558" y="10414"/>
                      <a:pt x="45720" y="0"/>
                      <a:pt x="68199" y="9779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grpSp>
          <p:nvGrpSpPr>
            <p:cNvPr id="215" name="Group 78"/>
            <p:cNvGrpSpPr/>
            <p:nvPr/>
          </p:nvGrpSpPr>
          <p:grpSpPr>
            <a:xfrm>
              <a:off x="13621965" y="4495536"/>
              <a:ext cx="2618654" cy="512982"/>
              <a:chOff x="0" y="0"/>
              <a:chExt cx="3491539" cy="683976"/>
            </a:xfrm>
          </p:grpSpPr>
          <p:sp>
            <p:nvSpPr>
              <p:cNvPr id="292" name="Freeform 79"/>
              <p:cNvSpPr/>
              <p:nvPr/>
            </p:nvSpPr>
            <p:spPr>
              <a:xfrm>
                <a:off x="-3937" y="-3937"/>
                <a:ext cx="3499485" cy="691896"/>
              </a:xfrm>
              <a:custGeom>
                <a:avLst/>
                <a:gdLst/>
                <a:ahLst/>
                <a:cxnLst/>
                <a:rect l="l" t="t" r="r" b="b"/>
                <a:pathLst>
                  <a:path w="3499485" h="691896">
                    <a:moveTo>
                      <a:pt x="3453257" y="104775"/>
                    </a:moveTo>
                    <a:lnTo>
                      <a:pt x="63373" y="687197"/>
                    </a:lnTo>
                    <a:cubicBezTo>
                      <a:pt x="35687" y="691896"/>
                      <a:pt x="9398" y="673354"/>
                      <a:pt x="4699" y="645668"/>
                    </a:cubicBezTo>
                    <a:cubicBezTo>
                      <a:pt x="0" y="617982"/>
                      <a:pt x="18542" y="591693"/>
                      <a:pt x="46101" y="586994"/>
                    </a:cubicBezTo>
                    <a:lnTo>
                      <a:pt x="3436112" y="4699"/>
                    </a:lnTo>
                    <a:cubicBezTo>
                      <a:pt x="3463798" y="0"/>
                      <a:pt x="3490087" y="18542"/>
                      <a:pt x="3494786" y="46101"/>
                    </a:cubicBezTo>
                    <a:cubicBezTo>
                      <a:pt x="3499485" y="73660"/>
                      <a:pt x="3480943" y="100076"/>
                      <a:pt x="3453384" y="104775"/>
                    </a:cubicBezTo>
                    <a:close/>
                  </a:path>
                </a:pathLst>
              </a:custGeom>
              <a:solidFill>
                <a:srgbClr val="808080"/>
              </a:solidFill>
            </p:spPr>
          </p:sp>
        </p:grpSp>
        <p:sp>
          <p:nvSpPr>
            <p:cNvPr id="216" name="Freeform 80"/>
            <p:cNvSpPr/>
            <p:nvPr/>
          </p:nvSpPr>
          <p:spPr>
            <a:xfrm>
              <a:off x="10350731" y="2455709"/>
              <a:ext cx="843566" cy="1266670"/>
            </a:xfrm>
            <a:custGeom>
              <a:avLst/>
              <a:gdLst/>
              <a:ahLst/>
              <a:cxnLst/>
              <a:rect l="l" t="t" r="r" b="b"/>
              <a:pathLst>
                <a:path w="843566" h="1266670">
                  <a:moveTo>
                    <a:pt x="0" y="0"/>
                  </a:moveTo>
                  <a:lnTo>
                    <a:pt x="843567" y="0"/>
                  </a:lnTo>
                  <a:lnTo>
                    <a:pt x="843567" y="1266670"/>
                  </a:lnTo>
                  <a:lnTo>
                    <a:pt x="0" y="1266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5">
                <a:extLst>
                  <a:ext uri="{96DAC541-7B7A-43D3-8B79-37D633B846F1}">
                    <asvg:svgBlip xmlns="" xmlns:asvg="http://schemas.microsoft.com/office/drawing/2016/SVG/main" r:embed="rId5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7" name="Freeform 81"/>
            <p:cNvSpPr/>
            <p:nvPr/>
          </p:nvSpPr>
          <p:spPr>
            <a:xfrm>
              <a:off x="10537704" y="3400411"/>
              <a:ext cx="479816" cy="417509"/>
            </a:xfrm>
            <a:custGeom>
              <a:avLst/>
              <a:gdLst/>
              <a:ahLst/>
              <a:cxnLst/>
              <a:rect l="l" t="t" r="r" b="b"/>
              <a:pathLst>
                <a:path w="479816" h="417509">
                  <a:moveTo>
                    <a:pt x="0" y="0"/>
                  </a:moveTo>
                  <a:lnTo>
                    <a:pt x="479815" y="0"/>
                  </a:lnTo>
                  <a:lnTo>
                    <a:pt x="479815" y="417509"/>
                  </a:lnTo>
                  <a:lnTo>
                    <a:pt x="0" y="417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="" xmlns:asvg="http://schemas.microsoft.com/office/drawing/2016/SVG/main" r:embed="rId5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8" name="Freeform 82"/>
            <p:cNvSpPr/>
            <p:nvPr/>
          </p:nvSpPr>
          <p:spPr>
            <a:xfrm rot="897787">
              <a:off x="10980905" y="2690143"/>
              <a:ext cx="1012806" cy="649872"/>
            </a:xfrm>
            <a:custGeom>
              <a:avLst/>
              <a:gdLst/>
              <a:ahLst/>
              <a:cxnLst/>
              <a:rect l="l" t="t" r="r" b="b"/>
              <a:pathLst>
                <a:path w="923690" h="865308">
                  <a:moveTo>
                    <a:pt x="0" y="0"/>
                  </a:moveTo>
                  <a:lnTo>
                    <a:pt x="923690" y="0"/>
                  </a:lnTo>
                  <a:lnTo>
                    <a:pt x="923690" y="865308"/>
                  </a:lnTo>
                  <a:lnTo>
                    <a:pt x="0" y="865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</p:spPr>
        </p:sp>
        <p:sp>
          <p:nvSpPr>
            <p:cNvPr id="219" name="Freeform 83"/>
            <p:cNvSpPr/>
            <p:nvPr/>
          </p:nvSpPr>
          <p:spPr>
            <a:xfrm>
              <a:off x="10930620" y="3338478"/>
              <a:ext cx="936773" cy="926190"/>
            </a:xfrm>
            <a:custGeom>
              <a:avLst/>
              <a:gdLst/>
              <a:ahLst/>
              <a:cxnLst/>
              <a:rect l="l" t="t" r="r" b="b"/>
              <a:pathLst>
                <a:path w="936773" h="926189">
                  <a:moveTo>
                    <a:pt x="0" y="0"/>
                  </a:moveTo>
                  <a:lnTo>
                    <a:pt x="936773" y="0"/>
                  </a:lnTo>
                  <a:lnTo>
                    <a:pt x="936773" y="926189"/>
                  </a:lnTo>
                  <a:lnTo>
                    <a:pt x="0" y="92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="" xmlns:asvg="http://schemas.microsoft.com/office/drawing/2016/SVG/main" r:embed="rId6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0" name="Group 84"/>
            <p:cNvGrpSpPr/>
            <p:nvPr/>
          </p:nvGrpSpPr>
          <p:grpSpPr>
            <a:xfrm>
              <a:off x="14378924" y="3509614"/>
              <a:ext cx="813842" cy="59998"/>
              <a:chOff x="0" y="0"/>
              <a:chExt cx="1085123" cy="79997"/>
            </a:xfrm>
          </p:grpSpPr>
          <p:sp>
            <p:nvSpPr>
              <p:cNvPr id="291" name="Freeform 85"/>
              <p:cNvSpPr/>
              <p:nvPr/>
            </p:nvSpPr>
            <p:spPr>
              <a:xfrm>
                <a:off x="-381" y="-381"/>
                <a:ext cx="1085850" cy="80772"/>
              </a:xfrm>
              <a:custGeom>
                <a:avLst/>
                <a:gdLst/>
                <a:ahLst/>
                <a:cxnLst/>
                <a:rect l="l" t="t" r="r" b="b"/>
                <a:pathLst>
                  <a:path w="1085850" h="80772">
                    <a:moveTo>
                      <a:pt x="1073404" y="25781"/>
                    </a:moveTo>
                    <a:lnTo>
                      <a:pt x="13716" y="80391"/>
                    </a:lnTo>
                    <a:cubicBezTo>
                      <a:pt x="6731" y="80772"/>
                      <a:pt x="762" y="75311"/>
                      <a:pt x="381" y="68326"/>
                    </a:cubicBezTo>
                    <a:cubicBezTo>
                      <a:pt x="0" y="61341"/>
                      <a:pt x="5461" y="55372"/>
                      <a:pt x="12446" y="54991"/>
                    </a:cubicBezTo>
                    <a:lnTo>
                      <a:pt x="1072134" y="381"/>
                    </a:lnTo>
                    <a:cubicBezTo>
                      <a:pt x="1079119" y="0"/>
                      <a:pt x="1085088" y="5461"/>
                      <a:pt x="1085469" y="12446"/>
                    </a:cubicBezTo>
                    <a:cubicBezTo>
                      <a:pt x="1085850" y="19431"/>
                      <a:pt x="1080389" y="25400"/>
                      <a:pt x="1073404" y="257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21" name="Freeform 86"/>
            <p:cNvSpPr/>
            <p:nvPr/>
          </p:nvSpPr>
          <p:spPr>
            <a:xfrm>
              <a:off x="6960702" y="2666102"/>
              <a:ext cx="387667" cy="445898"/>
            </a:xfrm>
            <a:custGeom>
              <a:avLst/>
              <a:gdLst/>
              <a:ahLst/>
              <a:cxnLst/>
              <a:rect l="l" t="t" r="r" b="b"/>
              <a:pathLst>
                <a:path w="387667" h="445898">
                  <a:moveTo>
                    <a:pt x="0" y="0"/>
                  </a:moveTo>
                  <a:lnTo>
                    <a:pt x="387667" y="0"/>
                  </a:lnTo>
                  <a:lnTo>
                    <a:pt x="387667" y="445899"/>
                  </a:lnTo>
                  <a:lnTo>
                    <a:pt x="0" y="445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="" xmlns:asvg="http://schemas.microsoft.com/office/drawing/2016/SVG/main" r:embed="rId62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2" name="Group 87"/>
            <p:cNvGrpSpPr/>
            <p:nvPr/>
          </p:nvGrpSpPr>
          <p:grpSpPr>
            <a:xfrm>
              <a:off x="14430052" y="4372592"/>
              <a:ext cx="786015" cy="63381"/>
              <a:chOff x="0" y="0"/>
              <a:chExt cx="1048020" cy="84508"/>
            </a:xfrm>
          </p:grpSpPr>
          <p:sp>
            <p:nvSpPr>
              <p:cNvPr id="290" name="Freeform 88"/>
              <p:cNvSpPr/>
              <p:nvPr/>
            </p:nvSpPr>
            <p:spPr>
              <a:xfrm>
                <a:off x="-381" y="-381"/>
                <a:ext cx="1048893" cy="85217"/>
              </a:xfrm>
              <a:custGeom>
                <a:avLst/>
                <a:gdLst/>
                <a:ahLst/>
                <a:cxnLst/>
                <a:rect l="l" t="t" r="r" b="b"/>
                <a:pathLst>
                  <a:path w="1048893" h="85217">
                    <a:moveTo>
                      <a:pt x="1036447" y="25781"/>
                    </a:moveTo>
                    <a:lnTo>
                      <a:pt x="13843" y="84836"/>
                    </a:lnTo>
                    <a:cubicBezTo>
                      <a:pt x="6858" y="85217"/>
                      <a:pt x="762" y="79883"/>
                      <a:pt x="381" y="72898"/>
                    </a:cubicBezTo>
                    <a:cubicBezTo>
                      <a:pt x="0" y="65913"/>
                      <a:pt x="5334" y="59944"/>
                      <a:pt x="12319" y="59563"/>
                    </a:cubicBezTo>
                    <a:lnTo>
                      <a:pt x="1034923" y="381"/>
                    </a:lnTo>
                    <a:cubicBezTo>
                      <a:pt x="1041908" y="0"/>
                      <a:pt x="1047877" y="5334"/>
                      <a:pt x="1048385" y="12319"/>
                    </a:cubicBezTo>
                    <a:cubicBezTo>
                      <a:pt x="1048893" y="19304"/>
                      <a:pt x="1043432" y="25400"/>
                      <a:pt x="1036447" y="257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23" name="Freeform 89"/>
            <p:cNvSpPr/>
            <p:nvPr/>
          </p:nvSpPr>
          <p:spPr>
            <a:xfrm>
              <a:off x="12040095" y="2767265"/>
              <a:ext cx="1804269" cy="706487"/>
            </a:xfrm>
            <a:custGeom>
              <a:avLst/>
              <a:gdLst/>
              <a:ahLst/>
              <a:cxnLst/>
              <a:rect l="l" t="t" r="r" b="b"/>
              <a:pathLst>
                <a:path w="1804269" h="706487">
                  <a:moveTo>
                    <a:pt x="0" y="0"/>
                  </a:moveTo>
                  <a:lnTo>
                    <a:pt x="1804269" y="0"/>
                  </a:lnTo>
                  <a:lnTo>
                    <a:pt x="1804269" y="706487"/>
                  </a:lnTo>
                  <a:lnTo>
                    <a:pt x="0" y="706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3">
                <a:extLst>
                  <a:ext uri="{96DAC541-7B7A-43D3-8B79-37D633B846F1}">
                    <asvg:svgBlip xmlns="" xmlns:asvg="http://schemas.microsoft.com/office/drawing/2016/SVG/main" r:embed="rId6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4" name="TextBox 90"/>
            <p:cNvSpPr txBox="1"/>
            <p:nvPr/>
          </p:nvSpPr>
          <p:spPr>
            <a:xfrm>
              <a:off x="12077000" y="2734936"/>
              <a:ext cx="1775739" cy="773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5"/>
                </a:lnSpc>
              </a:pPr>
              <a:r>
                <a:rPr lang="en-US" sz="7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en-US" sz="700" i="1" dirty="0" err="1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Polymet</a:t>
              </a:r>
              <a:r>
                <a:rPr lang="en-US" sz="7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Solutions Corporation» 13,5 </a:t>
              </a:r>
              <a:r>
                <a:rPr lang="en-US" sz="700" i="1" dirty="0" err="1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FFFFFF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25" name="Freeform 91"/>
            <p:cNvSpPr/>
            <p:nvPr/>
          </p:nvSpPr>
          <p:spPr>
            <a:xfrm>
              <a:off x="14446972" y="2800189"/>
              <a:ext cx="725845" cy="712546"/>
            </a:xfrm>
            <a:custGeom>
              <a:avLst/>
              <a:gdLst/>
              <a:ahLst/>
              <a:cxnLst/>
              <a:rect l="l" t="t" r="r" b="b"/>
              <a:pathLst>
                <a:path w="725845" h="712546">
                  <a:moveTo>
                    <a:pt x="0" y="0"/>
                  </a:moveTo>
                  <a:lnTo>
                    <a:pt x="725845" y="0"/>
                  </a:lnTo>
                  <a:lnTo>
                    <a:pt x="725845" y="712546"/>
                  </a:lnTo>
                  <a:lnTo>
                    <a:pt x="0" y="712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>
                <a:extLst>
                  <a:ext uri="{96DAC541-7B7A-43D3-8B79-37D633B846F1}">
                    <asvg:svgBlip xmlns="" xmlns:asvg="http://schemas.microsoft.com/office/drawing/2016/SVG/main" r:embed="rId6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6" name="Group 92"/>
            <p:cNvGrpSpPr/>
            <p:nvPr/>
          </p:nvGrpSpPr>
          <p:grpSpPr>
            <a:xfrm rot="784827">
              <a:off x="8018621" y="2051382"/>
              <a:ext cx="1015179" cy="613540"/>
              <a:chOff x="0" y="0"/>
              <a:chExt cx="1353572" cy="818053"/>
            </a:xfrm>
          </p:grpSpPr>
          <p:sp>
            <p:nvSpPr>
              <p:cNvPr id="289" name="Freeform 93"/>
              <p:cNvSpPr/>
              <p:nvPr/>
            </p:nvSpPr>
            <p:spPr>
              <a:xfrm>
                <a:off x="0" y="0"/>
                <a:ext cx="1353566" cy="818007"/>
              </a:xfrm>
              <a:custGeom>
                <a:avLst/>
                <a:gdLst/>
                <a:ahLst/>
                <a:cxnLst/>
                <a:rect l="l" t="t" r="r" b="b"/>
                <a:pathLst>
                  <a:path w="1353566" h="818007">
                    <a:moveTo>
                      <a:pt x="0" y="0"/>
                    </a:moveTo>
                    <a:lnTo>
                      <a:pt x="1353566" y="0"/>
                    </a:lnTo>
                    <a:lnTo>
                      <a:pt x="1353566" y="818007"/>
                    </a:lnTo>
                    <a:lnTo>
                      <a:pt x="0" y="818007"/>
                    </a:lnTo>
                    <a:close/>
                  </a:path>
                </a:pathLst>
              </a:custGeom>
              <a:solidFill>
                <a:srgbClr val="FFD966"/>
              </a:solidFill>
            </p:spPr>
          </p:sp>
        </p:grpSp>
        <p:sp>
          <p:nvSpPr>
            <p:cNvPr id="227" name="Freeform 94"/>
            <p:cNvSpPr/>
            <p:nvPr/>
          </p:nvSpPr>
          <p:spPr>
            <a:xfrm>
              <a:off x="14444987" y="4212263"/>
              <a:ext cx="712251" cy="456860"/>
            </a:xfrm>
            <a:custGeom>
              <a:avLst/>
              <a:gdLst/>
              <a:ahLst/>
              <a:cxnLst/>
              <a:rect l="l" t="t" r="r" b="b"/>
              <a:pathLst>
                <a:path w="712251" h="456860">
                  <a:moveTo>
                    <a:pt x="0" y="0"/>
                  </a:moveTo>
                  <a:lnTo>
                    <a:pt x="712251" y="0"/>
                  </a:lnTo>
                  <a:lnTo>
                    <a:pt x="712251" y="456860"/>
                  </a:lnTo>
                  <a:lnTo>
                    <a:pt x="0" y="456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>
                <a:extLst>
                  <a:ext uri="{96DAC541-7B7A-43D3-8B79-37D633B846F1}">
                    <asvg:svgBlip xmlns="" xmlns:asvg="http://schemas.microsoft.com/office/drawing/2016/SVG/main" r:embed="rId68"/>
                  </a:ext>
                </a:extLst>
              </a:blip>
              <a:stretch>
                <a:fillRect l="-779" r="-779"/>
              </a:stretch>
            </a:blipFill>
          </p:spPr>
        </p:sp>
        <p:grpSp>
          <p:nvGrpSpPr>
            <p:cNvPr id="228" name="Group 95"/>
            <p:cNvGrpSpPr/>
            <p:nvPr/>
          </p:nvGrpSpPr>
          <p:grpSpPr>
            <a:xfrm>
              <a:off x="14459764" y="3487428"/>
              <a:ext cx="655180" cy="776240"/>
              <a:chOff x="0" y="-104300"/>
              <a:chExt cx="873574" cy="1034986"/>
            </a:xfrm>
          </p:grpSpPr>
          <p:sp>
            <p:nvSpPr>
              <p:cNvPr id="288" name="Freeform 96"/>
              <p:cNvSpPr/>
              <p:nvPr/>
            </p:nvSpPr>
            <p:spPr>
              <a:xfrm>
                <a:off x="0" y="-104300"/>
                <a:ext cx="873574" cy="1034986"/>
              </a:xfrm>
              <a:custGeom>
                <a:avLst/>
                <a:gdLst/>
                <a:ahLst/>
                <a:cxnLst/>
                <a:rect l="l" t="t" r="r" b="b"/>
                <a:pathLst>
                  <a:path w="903986" h="826389">
                    <a:moveTo>
                      <a:pt x="0" y="0"/>
                    </a:moveTo>
                    <a:lnTo>
                      <a:pt x="903986" y="0"/>
                    </a:lnTo>
                    <a:lnTo>
                      <a:pt x="903986" y="826389"/>
                    </a:lnTo>
                    <a:lnTo>
                      <a:pt x="0" y="826389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</p:sp>
        </p:grpSp>
        <p:grpSp>
          <p:nvGrpSpPr>
            <p:cNvPr id="229" name="Group 97"/>
            <p:cNvGrpSpPr/>
            <p:nvPr/>
          </p:nvGrpSpPr>
          <p:grpSpPr>
            <a:xfrm>
              <a:off x="10726489" y="4513389"/>
              <a:ext cx="6064473" cy="4066625"/>
              <a:chOff x="0" y="0"/>
              <a:chExt cx="8085964" cy="5422167"/>
            </a:xfrm>
          </p:grpSpPr>
          <p:sp>
            <p:nvSpPr>
              <p:cNvPr id="287" name="Freeform 98"/>
              <p:cNvSpPr/>
              <p:nvPr/>
            </p:nvSpPr>
            <p:spPr>
              <a:xfrm>
                <a:off x="0" y="0"/>
                <a:ext cx="8086090" cy="5422138"/>
              </a:xfrm>
              <a:custGeom>
                <a:avLst/>
                <a:gdLst/>
                <a:ahLst/>
                <a:cxnLst/>
                <a:rect l="l" t="t" r="r" b="b"/>
                <a:pathLst>
                  <a:path w="8086090" h="5422138">
                    <a:moveTo>
                      <a:pt x="6402578" y="5422138"/>
                    </a:moveTo>
                    <a:cubicBezTo>
                      <a:pt x="6948932" y="5355209"/>
                      <a:pt x="7243318" y="5146294"/>
                      <a:pt x="7758176" y="4921631"/>
                    </a:cubicBezTo>
                    <a:cubicBezTo>
                      <a:pt x="7329297" y="3817874"/>
                      <a:pt x="7274306" y="3876802"/>
                      <a:pt x="8086090" y="3711829"/>
                    </a:cubicBezTo>
                    <a:lnTo>
                      <a:pt x="7525004" y="1940179"/>
                    </a:lnTo>
                    <a:lnTo>
                      <a:pt x="0" y="0"/>
                    </a:lnTo>
                    <a:lnTo>
                      <a:pt x="1030859" y="3260344"/>
                    </a:lnTo>
                    <a:cubicBezTo>
                      <a:pt x="2821432" y="3980815"/>
                      <a:pt x="5920232" y="4118356"/>
                      <a:pt x="6402578" y="5422138"/>
                    </a:cubicBezTo>
                    <a:close/>
                  </a:path>
                </a:pathLst>
              </a:custGeom>
              <a:solidFill>
                <a:srgbClr val="FFD966"/>
              </a:solidFill>
            </p:spPr>
          </p:sp>
        </p:grpSp>
        <p:grpSp>
          <p:nvGrpSpPr>
            <p:cNvPr id="230" name="Group 99"/>
            <p:cNvGrpSpPr/>
            <p:nvPr/>
          </p:nvGrpSpPr>
          <p:grpSpPr>
            <a:xfrm>
              <a:off x="375727" y="2614789"/>
              <a:ext cx="561975" cy="858966"/>
              <a:chOff x="82554" y="-5488"/>
              <a:chExt cx="749300" cy="1145287"/>
            </a:xfrm>
          </p:grpSpPr>
          <p:sp>
            <p:nvSpPr>
              <p:cNvPr id="286" name="Freeform 100"/>
              <p:cNvSpPr/>
              <p:nvPr/>
            </p:nvSpPr>
            <p:spPr>
              <a:xfrm>
                <a:off x="82554" y="-5488"/>
                <a:ext cx="749300" cy="1145287"/>
              </a:xfrm>
              <a:custGeom>
                <a:avLst/>
                <a:gdLst/>
                <a:ahLst/>
                <a:cxnLst/>
                <a:rect l="l" t="t" r="r" b="b"/>
                <a:pathLst>
                  <a:path w="749300" h="1145286">
                    <a:moveTo>
                      <a:pt x="509905" y="1087628"/>
                    </a:moveTo>
                    <a:lnTo>
                      <a:pt x="749300" y="94615"/>
                    </a:lnTo>
                    <a:lnTo>
                      <a:pt x="10414" y="0"/>
                    </a:lnTo>
                    <a:cubicBezTo>
                      <a:pt x="6858" y="262636"/>
                      <a:pt x="3556" y="525526"/>
                      <a:pt x="0" y="788162"/>
                    </a:cubicBezTo>
                    <a:cubicBezTo>
                      <a:pt x="87249" y="964819"/>
                      <a:pt x="131826" y="1145286"/>
                      <a:pt x="509905" y="1087628"/>
                    </a:cubicBezTo>
                    <a:close/>
                  </a:path>
                </a:pathLst>
              </a:custGeom>
              <a:solidFill>
                <a:srgbClr val="FFD966"/>
              </a:solidFill>
            </p:spPr>
          </p:sp>
        </p:grpSp>
        <p:sp>
          <p:nvSpPr>
            <p:cNvPr id="231" name="Freeform 101"/>
            <p:cNvSpPr/>
            <p:nvPr/>
          </p:nvSpPr>
          <p:spPr>
            <a:xfrm>
              <a:off x="14472129" y="2770562"/>
              <a:ext cx="660899" cy="728115"/>
            </a:xfrm>
            <a:custGeom>
              <a:avLst/>
              <a:gdLst/>
              <a:ahLst/>
              <a:cxnLst/>
              <a:rect l="l" t="t" r="r" b="b"/>
              <a:pathLst>
                <a:path w="787908" h="789386">
                  <a:moveTo>
                    <a:pt x="0" y="0"/>
                  </a:moveTo>
                  <a:lnTo>
                    <a:pt x="787908" y="0"/>
                  </a:lnTo>
                  <a:lnTo>
                    <a:pt x="787908" y="789386"/>
                  </a:lnTo>
                  <a:lnTo>
                    <a:pt x="0" y="789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</p:sp>
        <p:sp>
          <p:nvSpPr>
            <p:cNvPr id="232" name="TextBox 102"/>
            <p:cNvSpPr txBox="1"/>
            <p:nvPr/>
          </p:nvSpPr>
          <p:spPr>
            <a:xfrm>
              <a:off x="12859795" y="1876702"/>
              <a:ext cx="1996483" cy="3608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25"/>
                </a:lnSpc>
              </a:pP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en-US" sz="700" i="1" dirty="0" err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Термо</a:t>
              </a: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</a:t>
              </a:r>
              <a:r>
                <a:rPr lang="en-US" sz="700" i="1" dirty="0" err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Форм</a:t>
              </a: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» 0,8 </a:t>
              </a:r>
              <a:r>
                <a:rPr lang="en-US" sz="700" i="1" dirty="0" err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grpSp>
          <p:nvGrpSpPr>
            <p:cNvPr id="233" name="Group 103"/>
            <p:cNvGrpSpPr/>
            <p:nvPr/>
          </p:nvGrpSpPr>
          <p:grpSpPr>
            <a:xfrm>
              <a:off x="8916915" y="2201060"/>
              <a:ext cx="1585531" cy="1362741"/>
              <a:chOff x="2" y="0"/>
              <a:chExt cx="2114041" cy="1816989"/>
            </a:xfrm>
          </p:grpSpPr>
          <p:sp>
            <p:nvSpPr>
              <p:cNvPr id="285" name="Freeform 104"/>
              <p:cNvSpPr/>
              <p:nvPr/>
            </p:nvSpPr>
            <p:spPr>
              <a:xfrm>
                <a:off x="2" y="0"/>
                <a:ext cx="2114041" cy="1816989"/>
              </a:xfrm>
              <a:custGeom>
                <a:avLst/>
                <a:gdLst/>
                <a:ahLst/>
                <a:cxnLst/>
                <a:rect l="l" t="t" r="r" b="b"/>
                <a:pathLst>
                  <a:path w="2114042" h="1816989">
                    <a:moveTo>
                      <a:pt x="299085" y="0"/>
                    </a:moveTo>
                    <a:lnTo>
                      <a:pt x="2114042" y="341884"/>
                    </a:lnTo>
                    <a:lnTo>
                      <a:pt x="1833753" y="1816989"/>
                    </a:lnTo>
                    <a:lnTo>
                      <a:pt x="0" y="1463167"/>
                    </a:lnTo>
                    <a:lnTo>
                      <a:pt x="299085" y="0"/>
                    </a:lnTo>
                    <a:close/>
                  </a:path>
                </a:pathLst>
              </a:custGeom>
              <a:solidFill>
                <a:srgbClr val="FFD966"/>
              </a:solidFill>
            </p:spPr>
          </p:sp>
        </p:grpSp>
        <p:grpSp>
          <p:nvGrpSpPr>
            <p:cNvPr id="234" name="Group 105"/>
            <p:cNvGrpSpPr/>
            <p:nvPr/>
          </p:nvGrpSpPr>
          <p:grpSpPr>
            <a:xfrm>
              <a:off x="9564667" y="2311714"/>
              <a:ext cx="257853" cy="1164561"/>
              <a:chOff x="0" y="0"/>
              <a:chExt cx="343804" cy="1552748"/>
            </a:xfrm>
          </p:grpSpPr>
          <p:sp>
            <p:nvSpPr>
              <p:cNvPr id="284" name="Freeform 106"/>
              <p:cNvSpPr/>
              <p:nvPr/>
            </p:nvSpPr>
            <p:spPr>
              <a:xfrm>
                <a:off x="-508" y="-635"/>
                <a:ext cx="344805" cy="1553972"/>
              </a:xfrm>
              <a:custGeom>
                <a:avLst/>
                <a:gdLst/>
                <a:ahLst/>
                <a:cxnLst/>
                <a:rect l="l" t="t" r="r" b="b"/>
                <a:pathLst>
                  <a:path w="344805" h="1553972">
                    <a:moveTo>
                      <a:pt x="344170" y="8382"/>
                    </a:moveTo>
                    <a:lnTo>
                      <a:pt x="13081" y="1548384"/>
                    </a:lnTo>
                    <a:cubicBezTo>
                      <a:pt x="12319" y="1551813"/>
                      <a:pt x="9017" y="1553972"/>
                      <a:pt x="5588" y="1553210"/>
                    </a:cubicBezTo>
                    <a:cubicBezTo>
                      <a:pt x="2159" y="1552448"/>
                      <a:pt x="0" y="1549146"/>
                      <a:pt x="762" y="1545717"/>
                    </a:cubicBezTo>
                    <a:lnTo>
                      <a:pt x="331724" y="5588"/>
                    </a:lnTo>
                    <a:cubicBezTo>
                      <a:pt x="332486" y="2159"/>
                      <a:pt x="335788" y="0"/>
                      <a:pt x="339217" y="762"/>
                    </a:cubicBezTo>
                    <a:cubicBezTo>
                      <a:pt x="342646" y="1524"/>
                      <a:pt x="344805" y="4826"/>
                      <a:pt x="344043" y="825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5" name="Group 107"/>
            <p:cNvGrpSpPr/>
            <p:nvPr/>
          </p:nvGrpSpPr>
          <p:grpSpPr>
            <a:xfrm>
              <a:off x="8449822" y="2050886"/>
              <a:ext cx="170543" cy="629300"/>
              <a:chOff x="0" y="0"/>
              <a:chExt cx="227391" cy="839067"/>
            </a:xfrm>
          </p:grpSpPr>
          <p:sp>
            <p:nvSpPr>
              <p:cNvPr id="283" name="Freeform 108"/>
              <p:cNvSpPr/>
              <p:nvPr/>
            </p:nvSpPr>
            <p:spPr>
              <a:xfrm>
                <a:off x="-762" y="-762"/>
                <a:ext cx="228854" cy="840486"/>
              </a:xfrm>
              <a:custGeom>
                <a:avLst/>
                <a:gdLst/>
                <a:ahLst/>
                <a:cxnLst/>
                <a:rect l="l" t="t" r="r" b="b"/>
                <a:pathLst>
                  <a:path w="228854" h="840486">
                    <a:moveTo>
                      <a:pt x="227965" y="8763"/>
                    </a:moveTo>
                    <a:lnTo>
                      <a:pt x="13208" y="835025"/>
                    </a:lnTo>
                    <a:cubicBezTo>
                      <a:pt x="12319" y="838454"/>
                      <a:pt x="8890" y="840486"/>
                      <a:pt x="5461" y="839597"/>
                    </a:cubicBezTo>
                    <a:cubicBezTo>
                      <a:pt x="2032" y="838708"/>
                      <a:pt x="0" y="835279"/>
                      <a:pt x="889" y="831850"/>
                    </a:cubicBezTo>
                    <a:lnTo>
                      <a:pt x="215646" y="5461"/>
                    </a:lnTo>
                    <a:cubicBezTo>
                      <a:pt x="216535" y="2032"/>
                      <a:pt x="219964" y="0"/>
                      <a:pt x="223393" y="889"/>
                    </a:cubicBezTo>
                    <a:cubicBezTo>
                      <a:pt x="226822" y="1778"/>
                      <a:pt x="228854" y="5207"/>
                      <a:pt x="227965" y="863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6" name="Group 109"/>
            <p:cNvGrpSpPr/>
            <p:nvPr/>
          </p:nvGrpSpPr>
          <p:grpSpPr>
            <a:xfrm>
              <a:off x="7969679" y="1944588"/>
              <a:ext cx="620633" cy="713728"/>
              <a:chOff x="0" y="0"/>
              <a:chExt cx="827511" cy="951637"/>
            </a:xfrm>
          </p:grpSpPr>
          <p:sp>
            <p:nvSpPr>
              <p:cNvPr id="282" name="Freeform 110"/>
              <p:cNvSpPr/>
              <p:nvPr/>
            </p:nvSpPr>
            <p:spPr>
              <a:xfrm>
                <a:off x="0" y="0"/>
                <a:ext cx="827532" cy="951611"/>
              </a:xfrm>
              <a:custGeom>
                <a:avLst/>
                <a:gdLst/>
                <a:ahLst/>
                <a:cxnLst/>
                <a:rect l="l" t="t" r="r" b="b"/>
                <a:pathLst>
                  <a:path w="827532" h="951611">
                    <a:moveTo>
                      <a:pt x="189103" y="0"/>
                    </a:moveTo>
                    <a:lnTo>
                      <a:pt x="827532" y="159639"/>
                    </a:lnTo>
                    <a:lnTo>
                      <a:pt x="650240" y="951611"/>
                    </a:lnTo>
                    <a:lnTo>
                      <a:pt x="0" y="809752"/>
                    </a:lnTo>
                    <a:lnTo>
                      <a:pt x="189103" y="0"/>
                    </a:lnTo>
                    <a:close/>
                  </a:path>
                </a:pathLst>
              </a:custGeom>
              <a:solidFill>
                <a:srgbClr val="FFD966"/>
              </a:solidFill>
            </p:spPr>
          </p:sp>
        </p:grpSp>
        <p:grpSp>
          <p:nvGrpSpPr>
            <p:cNvPr id="237" name="Group 111"/>
            <p:cNvGrpSpPr/>
            <p:nvPr/>
          </p:nvGrpSpPr>
          <p:grpSpPr>
            <a:xfrm>
              <a:off x="7953834" y="2543466"/>
              <a:ext cx="1024012" cy="252756"/>
              <a:chOff x="0" y="0"/>
              <a:chExt cx="1365349" cy="337008"/>
            </a:xfrm>
          </p:grpSpPr>
          <p:sp>
            <p:nvSpPr>
              <p:cNvPr id="281" name="Freeform 112"/>
              <p:cNvSpPr/>
              <p:nvPr/>
            </p:nvSpPr>
            <p:spPr>
              <a:xfrm>
                <a:off x="-635" y="-635"/>
                <a:ext cx="1366520" cy="338201"/>
              </a:xfrm>
              <a:custGeom>
                <a:avLst/>
                <a:gdLst/>
                <a:ahLst/>
                <a:cxnLst/>
                <a:rect l="l" t="t" r="r" b="b"/>
                <a:pathLst>
                  <a:path w="1366520" h="338201">
                    <a:moveTo>
                      <a:pt x="8509" y="762"/>
                    </a:moveTo>
                    <a:lnTo>
                      <a:pt x="1361059" y="325120"/>
                    </a:lnTo>
                    <a:cubicBezTo>
                      <a:pt x="1364488" y="325882"/>
                      <a:pt x="1366520" y="329311"/>
                      <a:pt x="1365758" y="332740"/>
                    </a:cubicBezTo>
                    <a:cubicBezTo>
                      <a:pt x="1364996" y="336169"/>
                      <a:pt x="1361567" y="338201"/>
                      <a:pt x="1358138" y="337439"/>
                    </a:cubicBezTo>
                    <a:lnTo>
                      <a:pt x="5461" y="13208"/>
                    </a:lnTo>
                    <a:cubicBezTo>
                      <a:pt x="2032" y="12319"/>
                      <a:pt x="0" y="8890"/>
                      <a:pt x="762" y="5461"/>
                    </a:cubicBezTo>
                    <a:cubicBezTo>
                      <a:pt x="1524" y="2032"/>
                      <a:pt x="5080" y="0"/>
                      <a:pt x="8509" y="76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8" name="Group 113"/>
            <p:cNvGrpSpPr/>
            <p:nvPr/>
          </p:nvGrpSpPr>
          <p:grpSpPr>
            <a:xfrm>
              <a:off x="1636991" y="2445578"/>
              <a:ext cx="11417659" cy="2137799"/>
              <a:chOff x="0" y="0"/>
              <a:chExt cx="15223545" cy="2850399"/>
            </a:xfrm>
          </p:grpSpPr>
          <p:sp>
            <p:nvSpPr>
              <p:cNvPr id="280" name="Freeform 114"/>
              <p:cNvSpPr/>
              <p:nvPr/>
            </p:nvSpPr>
            <p:spPr>
              <a:xfrm>
                <a:off x="-508" y="-508"/>
                <a:ext cx="15224633" cy="2851404"/>
              </a:xfrm>
              <a:custGeom>
                <a:avLst/>
                <a:gdLst/>
                <a:ahLst/>
                <a:cxnLst/>
                <a:rect l="l" t="t" r="r" b="b"/>
                <a:pathLst>
                  <a:path w="15224633" h="2851404">
                    <a:moveTo>
                      <a:pt x="8001" y="635"/>
                    </a:moveTo>
                    <a:lnTo>
                      <a:pt x="15218919" y="2838323"/>
                    </a:lnTo>
                    <a:cubicBezTo>
                      <a:pt x="15222348" y="2838958"/>
                      <a:pt x="15224633" y="2842260"/>
                      <a:pt x="15223999" y="2845689"/>
                    </a:cubicBezTo>
                    <a:cubicBezTo>
                      <a:pt x="15223363" y="2849118"/>
                      <a:pt x="15220061" y="2851404"/>
                      <a:pt x="15216632" y="2850769"/>
                    </a:cubicBezTo>
                    <a:lnTo>
                      <a:pt x="5715" y="13081"/>
                    </a:lnTo>
                    <a:cubicBezTo>
                      <a:pt x="2286" y="12446"/>
                      <a:pt x="0" y="9144"/>
                      <a:pt x="635" y="5715"/>
                    </a:cubicBezTo>
                    <a:cubicBezTo>
                      <a:pt x="1270" y="2286"/>
                      <a:pt x="4572" y="0"/>
                      <a:pt x="8001" y="635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39" name="Freeform 115"/>
            <p:cNvSpPr/>
            <p:nvPr/>
          </p:nvSpPr>
          <p:spPr>
            <a:xfrm>
              <a:off x="-71254" y="8114185"/>
              <a:ext cx="555307" cy="238030"/>
            </a:xfrm>
            <a:custGeom>
              <a:avLst/>
              <a:gdLst/>
              <a:ahLst/>
              <a:cxnLst/>
              <a:rect l="l" t="t" r="r" b="b"/>
              <a:pathLst>
                <a:path w="555307" h="238030">
                  <a:moveTo>
                    <a:pt x="0" y="0"/>
                  </a:moveTo>
                  <a:lnTo>
                    <a:pt x="555307" y="0"/>
                  </a:lnTo>
                  <a:lnTo>
                    <a:pt x="555307" y="238030"/>
                  </a:lnTo>
                  <a:lnTo>
                    <a:pt x="0" y="23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>
                <a:extLst>
                  <a:ext uri="{96DAC541-7B7A-43D3-8B79-37D633B846F1}">
                    <asvg:svgBlip xmlns="" xmlns:asvg="http://schemas.microsoft.com/office/drawing/2016/SVG/main" r:embed="rId7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0" name="Freeform 116"/>
            <p:cNvSpPr/>
            <p:nvPr/>
          </p:nvSpPr>
          <p:spPr>
            <a:xfrm>
              <a:off x="-71254" y="8516638"/>
              <a:ext cx="555307" cy="238028"/>
            </a:xfrm>
            <a:custGeom>
              <a:avLst/>
              <a:gdLst/>
              <a:ahLst/>
              <a:cxnLst/>
              <a:rect l="l" t="t" r="r" b="b"/>
              <a:pathLst>
                <a:path w="555307" h="238029">
                  <a:moveTo>
                    <a:pt x="0" y="0"/>
                  </a:moveTo>
                  <a:lnTo>
                    <a:pt x="555307" y="0"/>
                  </a:lnTo>
                  <a:lnTo>
                    <a:pt x="555307" y="238029"/>
                  </a:lnTo>
                  <a:lnTo>
                    <a:pt x="0" y="23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1">
                <a:extLst>
                  <a:ext uri="{96DAC541-7B7A-43D3-8B79-37D633B846F1}">
                    <asvg:svgBlip xmlns="" xmlns:asvg="http://schemas.microsoft.com/office/drawing/2016/SVG/main" r:embed="rId7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1" name="Freeform 117"/>
            <p:cNvSpPr/>
            <p:nvPr/>
          </p:nvSpPr>
          <p:spPr>
            <a:xfrm>
              <a:off x="-71254" y="8974226"/>
              <a:ext cx="555307" cy="238028"/>
            </a:xfrm>
            <a:custGeom>
              <a:avLst/>
              <a:gdLst/>
              <a:ahLst/>
              <a:cxnLst/>
              <a:rect l="l" t="t" r="r" b="b"/>
              <a:pathLst>
                <a:path w="555307" h="238029">
                  <a:moveTo>
                    <a:pt x="0" y="0"/>
                  </a:moveTo>
                  <a:lnTo>
                    <a:pt x="555307" y="0"/>
                  </a:lnTo>
                  <a:lnTo>
                    <a:pt x="555307" y="238029"/>
                  </a:lnTo>
                  <a:lnTo>
                    <a:pt x="0" y="23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3">
                <a:extLst>
                  <a:ext uri="{96DAC541-7B7A-43D3-8B79-37D633B846F1}">
                    <asvg:svgBlip xmlns="" xmlns:asvg="http://schemas.microsoft.com/office/drawing/2016/SVG/main" r:embed="rId7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2" name="Freeform 118"/>
            <p:cNvSpPr/>
            <p:nvPr/>
          </p:nvSpPr>
          <p:spPr>
            <a:xfrm>
              <a:off x="-71247" y="9426128"/>
              <a:ext cx="558545" cy="238030"/>
            </a:xfrm>
            <a:custGeom>
              <a:avLst/>
              <a:gdLst/>
              <a:ahLst/>
              <a:cxnLst/>
              <a:rect l="l" t="t" r="r" b="b"/>
              <a:pathLst>
                <a:path w="558545" h="238030">
                  <a:moveTo>
                    <a:pt x="0" y="0"/>
                  </a:moveTo>
                  <a:lnTo>
                    <a:pt x="558545" y="0"/>
                  </a:lnTo>
                  <a:lnTo>
                    <a:pt x="558545" y="238030"/>
                  </a:lnTo>
                  <a:lnTo>
                    <a:pt x="0" y="23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5">
                <a:extLst>
                  <a:ext uri="{96DAC541-7B7A-43D3-8B79-37D633B846F1}">
                    <asvg:svgBlip xmlns="" xmlns:asvg="http://schemas.microsoft.com/office/drawing/2016/SVG/main" r:embed="rId7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3" name="TextBox 119"/>
            <p:cNvSpPr txBox="1"/>
            <p:nvPr/>
          </p:nvSpPr>
          <p:spPr>
            <a:xfrm rot="161911">
              <a:off x="4944258" y="5102418"/>
              <a:ext cx="1291729" cy="773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14"/>
                </a:lnSpc>
              </a:pPr>
              <a:r>
                <a:rPr lang="en-US" sz="700" i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«ARCUS ИНВЕСТ» 4,2 га</a:t>
              </a:r>
            </a:p>
          </p:txBody>
        </p:sp>
        <p:sp>
          <p:nvSpPr>
            <p:cNvPr id="244" name="TextBox 120"/>
            <p:cNvSpPr txBox="1"/>
            <p:nvPr/>
          </p:nvSpPr>
          <p:spPr>
            <a:xfrm rot="320211">
              <a:off x="6473371" y="5290534"/>
              <a:ext cx="1257644" cy="1082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29"/>
                </a:lnSpc>
              </a:pPr>
              <a:r>
                <a:rPr lang="en-US" sz="700" i="1" dirty="0">
                  <a:solidFill>
                    <a:srgbClr val="1D1D1B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«Seven Refractories Asia» 5 </a:t>
              </a:r>
              <a:r>
                <a:rPr lang="en-US" sz="700" i="1" dirty="0" err="1">
                  <a:solidFill>
                    <a:srgbClr val="1D1D1B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1D1D1B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45" name="TextBox 121"/>
            <p:cNvSpPr txBox="1"/>
            <p:nvPr/>
          </p:nvSpPr>
          <p:spPr>
            <a:xfrm rot="278549">
              <a:off x="1229426" y="5089588"/>
              <a:ext cx="1270041" cy="773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59"/>
                </a:lnSpc>
              </a:pPr>
              <a:r>
                <a:rPr lang="en-US" sz="700" i="1" dirty="0">
                  <a:solidFill>
                    <a:srgbClr val="071F2A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«Qarmet Recycling» 7 </a:t>
              </a:r>
              <a:r>
                <a:rPr lang="en-US" sz="700" i="1" dirty="0" err="1">
                  <a:solidFill>
                    <a:srgbClr val="071F2A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071F2A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46" name="TextBox 122"/>
            <p:cNvSpPr txBox="1"/>
            <p:nvPr/>
          </p:nvSpPr>
          <p:spPr>
            <a:xfrm>
              <a:off x="2528247" y="4928544"/>
              <a:ext cx="993873" cy="1005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05"/>
                </a:lnSpc>
              </a:pP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en-US" sz="700" i="1" dirty="0" err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QaPlast</a:t>
              </a: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» 5,5 </a:t>
              </a:r>
              <a:r>
                <a:rPr lang="en-US" sz="700" i="1" dirty="0" err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47" name="TextBox 123"/>
            <p:cNvSpPr txBox="1"/>
            <p:nvPr/>
          </p:nvSpPr>
          <p:spPr>
            <a:xfrm rot="115351">
              <a:off x="3505790" y="5203903"/>
              <a:ext cx="1508903" cy="6701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281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ТОО «</a:t>
              </a:r>
              <a:r>
                <a:rPr lang="en-US" sz="7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Altyn</a:t>
              </a: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7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Arna</a:t>
              </a: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7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Geosynthetics</a:t>
              </a:r>
              <a:r>
                <a:rPr 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» 4,2 </a:t>
              </a:r>
              <a:r>
                <a:rPr lang="en-US" sz="700" i="1" dirty="0" err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48" name="TextBox 124"/>
            <p:cNvSpPr txBox="1"/>
            <p:nvPr/>
          </p:nvSpPr>
          <p:spPr>
            <a:xfrm rot="162106">
              <a:off x="-984281" y="5150196"/>
              <a:ext cx="1438027" cy="773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51"/>
                </a:lnSpc>
              </a:pP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en-US" sz="700" i="1" dirty="0" err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ЖанаLAB</a:t>
              </a: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»</a:t>
              </a:r>
            </a:p>
            <a:p>
              <a:pPr algn="l">
                <a:lnSpc>
                  <a:spcPts val="1451"/>
                </a:lnSpc>
              </a:pP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4 </a:t>
              </a:r>
              <a:r>
                <a:rPr lang="en-US" sz="700" i="1" dirty="0" err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49" name="TextBox 125"/>
            <p:cNvSpPr txBox="1"/>
            <p:nvPr/>
          </p:nvSpPr>
          <p:spPr>
            <a:xfrm rot="424559">
              <a:off x="7527515" y="993734"/>
              <a:ext cx="1921966" cy="3866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541"/>
                </a:lnSpc>
              </a:pP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«GTT KZ»</a:t>
              </a:r>
              <a:r>
                <a:rPr lang="ru-RU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</a:t>
              </a:r>
              <a:r>
                <a:rPr lang="en-US" sz="700" i="1" dirty="0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2 </a:t>
              </a:r>
              <a:r>
                <a:rPr lang="en-US" sz="700" i="1" dirty="0" err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50" name="TextBox 126"/>
            <p:cNvSpPr txBox="1"/>
            <p:nvPr/>
          </p:nvSpPr>
          <p:spPr>
            <a:xfrm rot="775409">
              <a:off x="9279519" y="1368288"/>
              <a:ext cx="1430038" cy="386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4"/>
                </a:lnSpc>
              </a:pPr>
              <a:r>
                <a:rPr lang="en-US" sz="700" i="1">
                  <a:solidFill>
                    <a:srgbClr val="000000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«Melcor» 2 га</a:t>
              </a:r>
            </a:p>
          </p:txBody>
        </p:sp>
        <p:sp>
          <p:nvSpPr>
            <p:cNvPr id="251" name="AutoShape 127"/>
            <p:cNvSpPr/>
            <p:nvPr/>
          </p:nvSpPr>
          <p:spPr>
            <a:xfrm flipH="1">
              <a:off x="6345727" y="4911264"/>
              <a:ext cx="65043" cy="503967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2" name="AutoShape 128"/>
            <p:cNvSpPr/>
            <p:nvPr/>
          </p:nvSpPr>
          <p:spPr>
            <a:xfrm flipV="1">
              <a:off x="5749335" y="4829369"/>
              <a:ext cx="219376" cy="490795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3" name="AutoShape 129"/>
            <p:cNvSpPr/>
            <p:nvPr/>
          </p:nvSpPr>
          <p:spPr>
            <a:xfrm flipV="1">
              <a:off x="4244044" y="4669123"/>
              <a:ext cx="1123209" cy="451609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4" name="AutoShape 130"/>
            <p:cNvSpPr/>
            <p:nvPr/>
          </p:nvSpPr>
          <p:spPr>
            <a:xfrm flipH="1">
              <a:off x="-464173" y="3460842"/>
              <a:ext cx="902224" cy="1635465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5" name="AutoShape 131"/>
            <p:cNvSpPr/>
            <p:nvPr/>
          </p:nvSpPr>
          <p:spPr>
            <a:xfrm flipV="1">
              <a:off x="1863289" y="3722379"/>
              <a:ext cx="223281" cy="1421121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6" name="AutoShape 132"/>
            <p:cNvSpPr/>
            <p:nvPr/>
          </p:nvSpPr>
          <p:spPr>
            <a:xfrm>
              <a:off x="2742663" y="3889831"/>
              <a:ext cx="156588" cy="1076813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7" name="AutoShape 133"/>
            <p:cNvSpPr/>
            <p:nvPr/>
          </p:nvSpPr>
          <p:spPr>
            <a:xfrm>
              <a:off x="8279847" y="1357698"/>
              <a:ext cx="50603" cy="64590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8" name="AutoShape 134"/>
            <p:cNvSpPr/>
            <p:nvPr/>
          </p:nvSpPr>
          <p:spPr>
            <a:xfrm>
              <a:off x="13968848" y="2285648"/>
              <a:ext cx="212198" cy="496318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9" name="AutoShape 135"/>
            <p:cNvSpPr/>
            <p:nvPr/>
          </p:nvSpPr>
          <p:spPr>
            <a:xfrm flipV="1">
              <a:off x="8885074" y="1537057"/>
              <a:ext cx="679594" cy="589534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0" name="TextBox 136"/>
            <p:cNvSpPr txBox="1"/>
            <p:nvPr/>
          </p:nvSpPr>
          <p:spPr>
            <a:xfrm rot="20545423">
              <a:off x="15458178" y="727054"/>
              <a:ext cx="2290424" cy="11340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33"/>
                </a:lnSpc>
              </a:pPr>
              <a:r>
                <a:rPr lang="en-US" sz="10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«Tau Ken-</a:t>
              </a:r>
              <a:r>
                <a:rPr lang="en-US" sz="1000" i="1" dirty="0" err="1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Temir</a:t>
              </a:r>
              <a:r>
                <a:rPr lang="en-US" sz="10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» </a:t>
              </a:r>
            </a:p>
            <a:p>
              <a:pPr algn="l">
                <a:lnSpc>
                  <a:spcPts val="2233"/>
                </a:lnSpc>
              </a:pPr>
              <a:r>
                <a:rPr lang="en-US" sz="10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60,1 </a:t>
              </a:r>
              <a:r>
                <a:rPr lang="en-US" sz="1000" i="1" dirty="0" err="1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1000" i="1" dirty="0">
                <a:solidFill>
                  <a:srgbClr val="FFFFFF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61" name="TextBox 137"/>
            <p:cNvSpPr txBox="1"/>
            <p:nvPr/>
          </p:nvSpPr>
          <p:spPr>
            <a:xfrm>
              <a:off x="14886310" y="4803372"/>
              <a:ext cx="3517067" cy="3117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45"/>
                </a:lnSpc>
              </a:pPr>
              <a:endParaRPr lang="en-US" sz="700" i="1" dirty="0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63" name="TextBox 139"/>
            <p:cNvSpPr txBox="1"/>
            <p:nvPr/>
          </p:nvSpPr>
          <p:spPr>
            <a:xfrm>
              <a:off x="340241" y="1257997"/>
              <a:ext cx="1311556" cy="108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45"/>
                </a:lnSpc>
              </a:pPr>
              <a:r>
                <a:rPr lang="en-US" sz="8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ru-RU" sz="8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Смит</a:t>
              </a:r>
              <a:r>
                <a:rPr lang="en-US" sz="8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</a:t>
              </a:r>
              <a:r>
                <a:rPr lang="en-US" sz="800" i="1" dirty="0" err="1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Центральная</a:t>
              </a:r>
              <a:r>
                <a:rPr lang="en-US" sz="8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Азия»12,3 </a:t>
              </a:r>
              <a:r>
                <a:rPr lang="en-US" sz="800" i="1" dirty="0" err="1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800" i="1" dirty="0">
                <a:solidFill>
                  <a:srgbClr val="FFFFFF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65" name="TextBox 141"/>
            <p:cNvSpPr txBox="1"/>
            <p:nvPr/>
          </p:nvSpPr>
          <p:spPr>
            <a:xfrm rot="544502">
              <a:off x="3078256" y="3361679"/>
              <a:ext cx="2118153" cy="567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3"/>
                </a:lnSpc>
              </a:pPr>
              <a:r>
                <a:rPr lang="en-US" sz="7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СП «</a:t>
              </a:r>
              <a:r>
                <a:rPr lang="en-US" sz="700" i="1" dirty="0" err="1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Беркут</a:t>
              </a:r>
              <a:r>
                <a:rPr lang="en-US" sz="7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» 18 </a:t>
              </a:r>
              <a:r>
                <a:rPr lang="en-US" sz="700" i="1" dirty="0" err="1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FFFFFF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66" name="TextBox 142"/>
            <p:cNvSpPr txBox="1"/>
            <p:nvPr/>
          </p:nvSpPr>
          <p:spPr>
            <a:xfrm rot="687472">
              <a:off x="10447672" y="2554813"/>
              <a:ext cx="1220523" cy="6185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6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en-US" sz="600" i="1" dirty="0" err="1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Silumin</a:t>
              </a:r>
              <a:r>
                <a:rPr lang="en-US" sz="6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of </a:t>
              </a:r>
              <a:r>
                <a:rPr lang="en-US" sz="600" i="1" dirty="0" err="1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Qazaqstan</a:t>
              </a:r>
              <a:r>
                <a:rPr lang="en-US" sz="6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» </a:t>
              </a:r>
              <a:r>
                <a:rPr lang="ru-RU" sz="6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10</a:t>
              </a:r>
              <a:r>
                <a:rPr lang="en-US" sz="6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</a:t>
              </a:r>
              <a:r>
                <a:rPr lang="en-US" sz="600" i="1" dirty="0" err="1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600" i="1" dirty="0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69" name="TextBox 145"/>
            <p:cNvSpPr txBox="1"/>
            <p:nvPr/>
          </p:nvSpPr>
          <p:spPr>
            <a:xfrm rot="611253">
              <a:off x="9711830" y="2429303"/>
              <a:ext cx="939036" cy="9278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179"/>
                </a:lnSpc>
              </a:pPr>
              <a:r>
                <a:rPr lang="en-US" sz="6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en-US" sz="600" i="1" dirty="0" err="1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Синтезия</a:t>
              </a:r>
              <a:r>
                <a:rPr lang="en-US" sz="6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» 8,7 </a:t>
              </a:r>
              <a:r>
                <a:rPr lang="en-US" sz="600" i="1" dirty="0" err="1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600" i="1" dirty="0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70" name="TextBox 146"/>
            <p:cNvSpPr txBox="1"/>
            <p:nvPr/>
          </p:nvSpPr>
          <p:spPr>
            <a:xfrm>
              <a:off x="3055299" y="188814"/>
              <a:ext cx="4022526" cy="3608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397"/>
                </a:lnSpc>
              </a:pPr>
              <a:r>
                <a:rPr lang="en-US" sz="7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en-US" sz="700" i="1" dirty="0" err="1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Бёмер</a:t>
              </a:r>
              <a:r>
                <a:rPr lang="en-US" sz="7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</a:t>
              </a:r>
              <a:r>
                <a:rPr lang="en-US" sz="700" i="1" dirty="0" err="1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Арматура</a:t>
              </a:r>
              <a:r>
                <a:rPr lang="en-US" sz="7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» 4,3 </a:t>
              </a:r>
              <a:r>
                <a:rPr lang="en-US" sz="700" i="1" dirty="0" err="1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71" name="TextBox 147"/>
            <p:cNvSpPr txBox="1"/>
            <p:nvPr/>
          </p:nvSpPr>
          <p:spPr>
            <a:xfrm>
              <a:off x="12964870" y="81762"/>
              <a:ext cx="3111418" cy="55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39"/>
                </a:lnSpc>
              </a:pPr>
              <a:r>
                <a:rPr lang="ru-RU" sz="900" i="1">
                  <a:solidFill>
                    <a:srgbClr val="2E75B6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Субзона №1 «Кремниева долина»</a:t>
              </a:r>
              <a:endParaRPr lang="en-US" sz="700" i="1" dirty="0">
                <a:solidFill>
                  <a:srgbClr val="2E75B6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72" name="TextBox 148"/>
            <p:cNvSpPr txBox="1"/>
            <p:nvPr/>
          </p:nvSpPr>
          <p:spPr>
            <a:xfrm rot="710334">
              <a:off x="11151505" y="5721846"/>
              <a:ext cx="5413063" cy="927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0"/>
                </a:lnSpc>
              </a:pPr>
              <a:r>
                <a:rPr lang="en-US" i="1" dirty="0">
                  <a:solidFill>
                    <a:srgbClr val="2E75B6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en-US" i="1" dirty="0" err="1">
                  <a:solidFill>
                    <a:srgbClr val="2E75B6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Kazakhstahl</a:t>
              </a:r>
              <a:r>
                <a:rPr lang="en-US" i="1" dirty="0">
                  <a:solidFill>
                    <a:srgbClr val="2E75B6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» 172,41 </a:t>
              </a:r>
              <a:r>
                <a:rPr lang="en-US" i="1" dirty="0" err="1">
                  <a:solidFill>
                    <a:srgbClr val="2E75B6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i="1" dirty="0">
                <a:solidFill>
                  <a:srgbClr val="2E75B6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73" name="TextBox 149"/>
            <p:cNvSpPr txBox="1"/>
            <p:nvPr/>
          </p:nvSpPr>
          <p:spPr>
            <a:xfrm rot="726642">
              <a:off x="9110301" y="4845269"/>
              <a:ext cx="1695096" cy="9278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12"/>
                </a:lnSpc>
              </a:pPr>
              <a:r>
                <a:rPr lang="en-US" sz="7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«KAZ AGRO MINERALIS» </a:t>
              </a:r>
            </a:p>
            <a:p>
              <a:pPr algn="ctr">
                <a:lnSpc>
                  <a:spcPts val="1212"/>
                </a:lnSpc>
              </a:pPr>
              <a:r>
                <a:rPr lang="en-US" sz="700" i="1" dirty="0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4,2  </a:t>
              </a:r>
              <a:r>
                <a:rPr lang="en-US" sz="700" i="1" dirty="0" err="1"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74" name="TextBox 150"/>
            <p:cNvSpPr txBox="1"/>
            <p:nvPr/>
          </p:nvSpPr>
          <p:spPr>
            <a:xfrm rot="678247">
              <a:off x="6884689" y="4124530"/>
              <a:ext cx="1693443" cy="721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700" i="1" dirty="0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«Steel Manufacturing» 14,6 </a:t>
              </a:r>
              <a:r>
                <a:rPr lang="en-US" sz="700" i="1" dirty="0" err="1">
                  <a:solidFill>
                    <a:srgbClr val="FFFFFF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rgbClr val="FFFFFF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  <p:sp>
          <p:nvSpPr>
            <p:cNvPr id="275" name="TextBox 151"/>
            <p:cNvSpPr txBox="1"/>
            <p:nvPr/>
          </p:nvSpPr>
          <p:spPr>
            <a:xfrm>
              <a:off x="673133" y="7862218"/>
              <a:ext cx="2906992" cy="567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ru-RU" sz="900" dirty="0">
                  <a:solidFill>
                    <a:srgbClr val="035784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действующее предприятие</a:t>
              </a:r>
              <a:endParaRPr lang="en-US" sz="900" dirty="0">
                <a:solidFill>
                  <a:srgbClr val="035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6" name="TextBox 152"/>
            <p:cNvSpPr txBox="1"/>
            <p:nvPr/>
          </p:nvSpPr>
          <p:spPr>
            <a:xfrm>
              <a:off x="676272" y="8280305"/>
              <a:ext cx="3966223" cy="5780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ru-RU" sz="900" dirty="0">
                  <a:solidFill>
                    <a:srgbClr val="035784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проект на стадии реализации</a:t>
              </a:r>
              <a:endParaRPr lang="en-US" sz="900" dirty="0">
                <a:solidFill>
                  <a:srgbClr val="035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7" name="TextBox 153"/>
            <p:cNvSpPr txBox="1"/>
            <p:nvPr/>
          </p:nvSpPr>
          <p:spPr>
            <a:xfrm>
              <a:off x="663242" y="8729936"/>
              <a:ext cx="3919725" cy="567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ru-RU" sz="900" dirty="0">
                  <a:solidFill>
                    <a:srgbClr val="035784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свободная площадь</a:t>
              </a:r>
              <a:endParaRPr lang="en-US" sz="900" dirty="0">
                <a:solidFill>
                  <a:srgbClr val="035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8" name="TextBox 154"/>
            <p:cNvSpPr txBox="1"/>
            <p:nvPr/>
          </p:nvSpPr>
          <p:spPr>
            <a:xfrm>
              <a:off x="656715" y="9159090"/>
              <a:ext cx="4070681" cy="567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ru-RU" sz="900" dirty="0">
                  <a:solidFill>
                    <a:srgbClr val="035784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непригодная для строительства площадь</a:t>
              </a:r>
              <a:endParaRPr lang="en-US" sz="900" dirty="0">
                <a:solidFill>
                  <a:srgbClr val="035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4" name="TextBox 140"/>
            <p:cNvSpPr txBox="1"/>
            <p:nvPr/>
          </p:nvSpPr>
          <p:spPr>
            <a:xfrm rot="586302">
              <a:off x="1519249" y="1703656"/>
              <a:ext cx="5467875" cy="721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93"/>
                </a:lnSpc>
              </a:pPr>
              <a:r>
                <a:rPr lang="en-US" sz="700" i="1" dirty="0">
                  <a:solidFill>
                    <a:schemeClr val="bg1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ТОО «</a:t>
              </a:r>
              <a:r>
                <a:rPr lang="en-US" sz="700" i="1" dirty="0" err="1">
                  <a:solidFill>
                    <a:schemeClr val="bg1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Qaragandy</a:t>
              </a:r>
              <a:r>
                <a:rPr lang="en-US" sz="700" i="1" dirty="0">
                  <a:solidFill>
                    <a:schemeClr val="bg1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 Power Silicon» 90 </a:t>
              </a:r>
              <a:r>
                <a:rPr lang="en-US" sz="700" i="1" dirty="0" err="1">
                  <a:solidFill>
                    <a:schemeClr val="bg1"/>
                  </a:solidFill>
                  <a:latin typeface="Arial" panose="020B0604020202020204" pitchFamily="34" charset="0"/>
                  <a:ea typeface="Arial Italics"/>
                  <a:cs typeface="Arial" panose="020B0604020202020204" pitchFamily="34" charset="0"/>
                  <a:sym typeface="Arial Italics"/>
                </a:rPr>
                <a:t>га</a:t>
              </a:r>
              <a:endParaRPr lang="en-US" sz="700" i="1" dirty="0">
                <a:solidFill>
                  <a:schemeClr val="bg1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endParaRPr>
            </a:p>
          </p:txBody>
        </p:sp>
      </p:grp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1411376"/>
              </p:ext>
            </p:extLst>
          </p:nvPr>
        </p:nvGraphicFramePr>
        <p:xfrm>
          <a:off x="230995" y="5425440"/>
          <a:ext cx="11722609" cy="1432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31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4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146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094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0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по показателям за период с создания СЭЗ по III кв. 2025 г.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1895711"/>
                  </a:ext>
                </a:extLst>
              </a:tr>
              <a:tr h="638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Об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ъ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ем вложенных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инвестиций,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млрд тенге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Рабочие места,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чел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Об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ъ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ем производства,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млрд. тенге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Об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ъ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ем налоговых отчислений,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млрд. тенге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Возврат на 1 тенге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вложенных инвестиций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в инфраструктуру, тенге.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219,86</a:t>
                      </a:r>
                      <a:endParaRPr lang="ru-RU" sz="1600" b="1" dirty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1173</a:t>
                      </a:r>
                      <a:endParaRPr lang="ru-RU" sz="1600" b="1" dirty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273,90</a:t>
                      </a:r>
                      <a:endParaRPr lang="ru-RU" sz="1600" b="1" dirty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26,86</a:t>
                      </a:r>
                      <a:endParaRPr lang="ru-RU" sz="1600" b="1" dirty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9,26</a:t>
                      </a:r>
                      <a:endParaRPr lang="ru-RU" sz="1600" b="1" dirty="0">
                        <a:solidFill>
                          <a:schemeClr val="accent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7298"/>
            <a:ext cx="565985" cy="512231"/>
          </a:xfrm>
          <a:prstGeom prst="rect">
            <a:avLst/>
          </a:prstGeom>
        </p:spPr>
      </p:pic>
      <p:cxnSp>
        <p:nvCxnSpPr>
          <p:cNvPr id="316" name="Прямая соединительная линия 315"/>
          <p:cNvCxnSpPr>
            <a:endCxn id="270" idx="1"/>
          </p:cNvCxnSpPr>
          <p:nvPr/>
        </p:nvCxnSpPr>
        <p:spPr>
          <a:xfrm flipV="1">
            <a:off x="1503531" y="181788"/>
            <a:ext cx="1090075" cy="147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единительная линия 322"/>
          <p:cNvCxnSpPr>
            <a:endCxn id="273" idx="0"/>
          </p:cNvCxnSpPr>
          <p:nvPr/>
        </p:nvCxnSpPr>
        <p:spPr>
          <a:xfrm flipH="1">
            <a:off x="6883304" y="2081930"/>
            <a:ext cx="769229" cy="332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9510072" y="1619767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6,6 га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8533041" y="1758907"/>
            <a:ext cx="652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11,4 га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720393" y="4371490"/>
            <a:ext cx="748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173,1 га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44"/>
          <p:cNvSpPr txBox="1">
            <a:spLocks noChangeArrowheads="1"/>
          </p:cNvSpPr>
          <p:nvPr/>
        </p:nvSpPr>
        <p:spPr bwMode="auto">
          <a:xfrm>
            <a:off x="3543475" y="3782353"/>
            <a:ext cx="753141" cy="55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3" tIns="60927" rIns="121853" bIns="6092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45"/>
          <p:cNvSpPr txBox="1">
            <a:spLocks noChangeArrowheads="1"/>
          </p:cNvSpPr>
          <p:nvPr/>
        </p:nvSpPr>
        <p:spPr bwMode="auto">
          <a:xfrm>
            <a:off x="3570282" y="4298111"/>
            <a:ext cx="875710" cy="55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3" tIns="60927" rIns="121853" bIns="6092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TextBox 46"/>
          <p:cNvSpPr txBox="1">
            <a:spLocks noChangeArrowheads="1"/>
          </p:cNvSpPr>
          <p:nvPr/>
        </p:nvSpPr>
        <p:spPr bwMode="auto">
          <a:xfrm>
            <a:off x="4051430" y="3840706"/>
            <a:ext cx="1696683" cy="43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3" tIns="60927" rIns="121853" bIns="6092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00" dirty="0">
                <a:solidFill>
                  <a:srgbClr val="035784"/>
                </a:solidFill>
                <a:latin typeface="Arial" panose="020B0604020202020204" pitchFamily="34" charset="0"/>
                <a:ea typeface="Exo 2 Semi Bold"/>
                <a:cs typeface="Arial" panose="020B0604020202020204" pitchFamily="34" charset="0"/>
              </a:rPr>
              <a:t>Действующих предприятий</a:t>
            </a:r>
            <a:endParaRPr lang="en-GB" altLang="en-US" sz="1000" dirty="0">
              <a:solidFill>
                <a:srgbClr val="035784"/>
              </a:solidFill>
              <a:latin typeface="Arial" panose="020B0604020202020204" pitchFamily="34" charset="0"/>
              <a:ea typeface="Exo 2 Semi Bold"/>
              <a:cs typeface="Arial" panose="020B0604020202020204" pitchFamily="34" charset="0"/>
            </a:endParaRPr>
          </a:p>
        </p:txBody>
      </p:sp>
      <p:sp>
        <p:nvSpPr>
          <p:cNvPr id="319" name="TextBox 47"/>
          <p:cNvSpPr txBox="1">
            <a:spLocks noChangeArrowheads="1"/>
          </p:cNvSpPr>
          <p:nvPr/>
        </p:nvSpPr>
        <p:spPr bwMode="auto">
          <a:xfrm>
            <a:off x="4039745" y="4370062"/>
            <a:ext cx="1838427" cy="43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3" tIns="60927" rIns="121853" bIns="6092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en-US" sz="1000" dirty="0">
                <a:solidFill>
                  <a:srgbClr val="035784"/>
                </a:solidFill>
                <a:latin typeface="Arial" panose="020B0604020202020204" pitchFamily="34" charset="0"/>
                <a:ea typeface="Exo 2 Semi Bold"/>
                <a:cs typeface="Arial" panose="020B0604020202020204" pitchFamily="34" charset="0"/>
              </a:rPr>
              <a:t>Предприятий</a:t>
            </a:r>
            <a:br>
              <a:rPr lang="ru-RU" altLang="en-US" sz="1000" dirty="0">
                <a:solidFill>
                  <a:srgbClr val="035784"/>
                </a:solidFill>
                <a:latin typeface="Arial" panose="020B0604020202020204" pitchFamily="34" charset="0"/>
                <a:ea typeface="Exo 2 Semi Bold"/>
                <a:cs typeface="Arial" panose="020B0604020202020204" pitchFamily="34" charset="0"/>
              </a:rPr>
            </a:br>
            <a:r>
              <a:rPr lang="ru-RU" altLang="en-US" sz="1000" dirty="0">
                <a:solidFill>
                  <a:srgbClr val="035784"/>
                </a:solidFill>
                <a:latin typeface="Arial" panose="020B0604020202020204" pitchFamily="34" charset="0"/>
                <a:ea typeface="Exo 2 Semi Bold"/>
                <a:cs typeface="Arial" panose="020B0604020202020204" pitchFamily="34" charset="0"/>
              </a:rPr>
              <a:t>на стадии реализации</a:t>
            </a:r>
            <a:endParaRPr lang="en-GB" altLang="en-US" sz="1000" dirty="0">
              <a:solidFill>
                <a:srgbClr val="035784"/>
              </a:solidFill>
              <a:latin typeface="Arial" panose="020B0604020202020204" pitchFamily="34" charset="0"/>
              <a:ea typeface="Exo 2 Semi Bold"/>
              <a:cs typeface="Arial" panose="020B0604020202020204" pitchFamily="34" charset="0"/>
            </a:endParaRPr>
          </a:p>
        </p:txBody>
      </p:sp>
      <p:sp>
        <p:nvSpPr>
          <p:cNvPr id="320" name="Freeform 82"/>
          <p:cNvSpPr/>
          <p:nvPr/>
        </p:nvSpPr>
        <p:spPr>
          <a:xfrm rot="441998">
            <a:off x="8067183" y="1738360"/>
            <a:ext cx="570016" cy="361320"/>
          </a:xfrm>
          <a:custGeom>
            <a:avLst/>
            <a:gdLst>
              <a:gd name="connsiteX0" fmla="*/ 0 w 923690"/>
              <a:gd name="connsiteY0" fmla="*/ 9882 h 875190"/>
              <a:gd name="connsiteX1" fmla="*/ 576607 w 923690"/>
              <a:gd name="connsiteY1" fmla="*/ 1 h 875190"/>
              <a:gd name="connsiteX2" fmla="*/ 923690 w 923690"/>
              <a:gd name="connsiteY2" fmla="*/ 875190 h 875190"/>
              <a:gd name="connsiteX3" fmla="*/ 0 w 923690"/>
              <a:gd name="connsiteY3" fmla="*/ 875190 h 875190"/>
              <a:gd name="connsiteX4" fmla="*/ 0 w 923690"/>
              <a:gd name="connsiteY4" fmla="*/ 9882 h 875190"/>
              <a:gd name="connsiteX0" fmla="*/ 0 w 923690"/>
              <a:gd name="connsiteY0" fmla="*/ 9882 h 875190"/>
              <a:gd name="connsiteX1" fmla="*/ 576607 w 923690"/>
              <a:gd name="connsiteY1" fmla="*/ 1 h 875190"/>
              <a:gd name="connsiteX2" fmla="*/ 923690 w 923690"/>
              <a:gd name="connsiteY2" fmla="*/ 875190 h 875190"/>
              <a:gd name="connsiteX3" fmla="*/ 738897 w 923690"/>
              <a:gd name="connsiteY3" fmla="*/ 359334 h 875190"/>
              <a:gd name="connsiteX4" fmla="*/ 0 w 923690"/>
              <a:gd name="connsiteY4" fmla="*/ 875190 h 875190"/>
              <a:gd name="connsiteX5" fmla="*/ 0 w 923690"/>
              <a:gd name="connsiteY5" fmla="*/ 9882 h 875190"/>
              <a:gd name="connsiteX0" fmla="*/ 0 w 923690"/>
              <a:gd name="connsiteY0" fmla="*/ 9882 h 875190"/>
              <a:gd name="connsiteX1" fmla="*/ 576607 w 923690"/>
              <a:gd name="connsiteY1" fmla="*/ 1 h 875190"/>
              <a:gd name="connsiteX2" fmla="*/ 923690 w 923690"/>
              <a:gd name="connsiteY2" fmla="*/ 875190 h 875190"/>
              <a:gd name="connsiteX3" fmla="*/ 875794 w 923690"/>
              <a:gd name="connsiteY3" fmla="*/ 799895 h 875190"/>
              <a:gd name="connsiteX4" fmla="*/ 0 w 923690"/>
              <a:gd name="connsiteY4" fmla="*/ 875190 h 875190"/>
              <a:gd name="connsiteX5" fmla="*/ 0 w 923690"/>
              <a:gd name="connsiteY5" fmla="*/ 9882 h 875190"/>
              <a:gd name="connsiteX0" fmla="*/ 0 w 923690"/>
              <a:gd name="connsiteY0" fmla="*/ 9882 h 905719"/>
              <a:gd name="connsiteX1" fmla="*/ 576607 w 923690"/>
              <a:gd name="connsiteY1" fmla="*/ 1 h 905719"/>
              <a:gd name="connsiteX2" fmla="*/ 923690 w 923690"/>
              <a:gd name="connsiteY2" fmla="*/ 875190 h 905719"/>
              <a:gd name="connsiteX3" fmla="*/ 869623 w 923690"/>
              <a:gd name="connsiteY3" fmla="*/ 905719 h 905719"/>
              <a:gd name="connsiteX4" fmla="*/ 0 w 923690"/>
              <a:gd name="connsiteY4" fmla="*/ 875190 h 905719"/>
              <a:gd name="connsiteX5" fmla="*/ 0 w 923690"/>
              <a:gd name="connsiteY5" fmla="*/ 9882 h 905719"/>
              <a:gd name="connsiteX0" fmla="*/ 0 w 897675"/>
              <a:gd name="connsiteY0" fmla="*/ 9882 h 905719"/>
              <a:gd name="connsiteX1" fmla="*/ 576607 w 897675"/>
              <a:gd name="connsiteY1" fmla="*/ 1 h 905719"/>
              <a:gd name="connsiteX2" fmla="*/ 897676 w 897675"/>
              <a:gd name="connsiteY2" fmla="*/ 312798 h 905719"/>
              <a:gd name="connsiteX3" fmla="*/ 869623 w 897675"/>
              <a:gd name="connsiteY3" fmla="*/ 905719 h 905719"/>
              <a:gd name="connsiteX4" fmla="*/ 0 w 897675"/>
              <a:gd name="connsiteY4" fmla="*/ 875190 h 905719"/>
              <a:gd name="connsiteX5" fmla="*/ 0 w 897675"/>
              <a:gd name="connsiteY5" fmla="*/ 9882 h 905719"/>
              <a:gd name="connsiteX0" fmla="*/ 0 w 987274"/>
              <a:gd name="connsiteY0" fmla="*/ 9882 h 875190"/>
              <a:gd name="connsiteX1" fmla="*/ 576607 w 987274"/>
              <a:gd name="connsiteY1" fmla="*/ 1 h 875190"/>
              <a:gd name="connsiteX2" fmla="*/ 897676 w 987274"/>
              <a:gd name="connsiteY2" fmla="*/ 312798 h 875190"/>
              <a:gd name="connsiteX3" fmla="*/ 987273 w 987274"/>
              <a:gd name="connsiteY3" fmla="*/ 845785 h 875190"/>
              <a:gd name="connsiteX4" fmla="*/ 0 w 987274"/>
              <a:gd name="connsiteY4" fmla="*/ 875190 h 875190"/>
              <a:gd name="connsiteX5" fmla="*/ 0 w 987274"/>
              <a:gd name="connsiteY5" fmla="*/ 9882 h 875190"/>
              <a:gd name="connsiteX0" fmla="*/ 0 w 987272"/>
              <a:gd name="connsiteY0" fmla="*/ 0 h 865308"/>
              <a:gd name="connsiteX1" fmla="*/ 570138 w 987272"/>
              <a:gd name="connsiteY1" fmla="*/ 12083 h 865308"/>
              <a:gd name="connsiteX2" fmla="*/ 897676 w 987272"/>
              <a:gd name="connsiteY2" fmla="*/ 302916 h 865308"/>
              <a:gd name="connsiteX3" fmla="*/ 987273 w 987272"/>
              <a:gd name="connsiteY3" fmla="*/ 835903 h 865308"/>
              <a:gd name="connsiteX4" fmla="*/ 0 w 987272"/>
              <a:gd name="connsiteY4" fmla="*/ 865308 h 865308"/>
              <a:gd name="connsiteX5" fmla="*/ 0 w 987272"/>
              <a:gd name="connsiteY5" fmla="*/ 0 h 865308"/>
              <a:gd name="connsiteX0" fmla="*/ 0 w 987274"/>
              <a:gd name="connsiteY0" fmla="*/ 0 h 865308"/>
              <a:gd name="connsiteX1" fmla="*/ 570138 w 987274"/>
              <a:gd name="connsiteY1" fmla="*/ 12083 h 865308"/>
              <a:gd name="connsiteX2" fmla="*/ 897676 w 987274"/>
              <a:gd name="connsiteY2" fmla="*/ 302916 h 865308"/>
              <a:gd name="connsiteX3" fmla="*/ 740253 w 987274"/>
              <a:gd name="connsiteY3" fmla="*/ 118504 h 865308"/>
              <a:gd name="connsiteX4" fmla="*/ 987273 w 987274"/>
              <a:gd name="connsiteY4" fmla="*/ 835903 h 865308"/>
              <a:gd name="connsiteX5" fmla="*/ 0 w 987274"/>
              <a:gd name="connsiteY5" fmla="*/ 865308 h 865308"/>
              <a:gd name="connsiteX6" fmla="*/ 0 w 987274"/>
              <a:gd name="connsiteY6" fmla="*/ 0 h 865308"/>
              <a:gd name="connsiteX0" fmla="*/ 0 w 987272"/>
              <a:gd name="connsiteY0" fmla="*/ 0 h 865308"/>
              <a:gd name="connsiteX1" fmla="*/ 570138 w 987272"/>
              <a:gd name="connsiteY1" fmla="*/ 12083 h 865308"/>
              <a:gd name="connsiteX2" fmla="*/ 897676 w 987272"/>
              <a:gd name="connsiteY2" fmla="*/ 302916 h 865308"/>
              <a:gd name="connsiteX3" fmla="*/ 526915 w 987272"/>
              <a:gd name="connsiteY3" fmla="*/ 276970 h 865308"/>
              <a:gd name="connsiteX4" fmla="*/ 987273 w 987272"/>
              <a:gd name="connsiteY4" fmla="*/ 835903 h 865308"/>
              <a:gd name="connsiteX5" fmla="*/ 0 w 987272"/>
              <a:gd name="connsiteY5" fmla="*/ 865308 h 865308"/>
              <a:gd name="connsiteX6" fmla="*/ 0 w 987272"/>
              <a:gd name="connsiteY6" fmla="*/ 0 h 865308"/>
              <a:gd name="connsiteX0" fmla="*/ 0 w 987274"/>
              <a:gd name="connsiteY0" fmla="*/ 0 h 865308"/>
              <a:gd name="connsiteX1" fmla="*/ 570138 w 987274"/>
              <a:gd name="connsiteY1" fmla="*/ 12083 h 865308"/>
              <a:gd name="connsiteX2" fmla="*/ 897676 w 987274"/>
              <a:gd name="connsiteY2" fmla="*/ 302916 h 865308"/>
              <a:gd name="connsiteX3" fmla="*/ 887536 w 987274"/>
              <a:gd name="connsiteY3" fmla="*/ 410643 h 865308"/>
              <a:gd name="connsiteX4" fmla="*/ 987273 w 987274"/>
              <a:gd name="connsiteY4" fmla="*/ 835903 h 865308"/>
              <a:gd name="connsiteX5" fmla="*/ 0 w 987274"/>
              <a:gd name="connsiteY5" fmla="*/ 865308 h 865308"/>
              <a:gd name="connsiteX6" fmla="*/ 0 w 987274"/>
              <a:gd name="connsiteY6" fmla="*/ 0 h 865308"/>
              <a:gd name="connsiteX0" fmla="*/ 0 w 987272"/>
              <a:gd name="connsiteY0" fmla="*/ 0 h 865308"/>
              <a:gd name="connsiteX1" fmla="*/ 570138 w 987272"/>
              <a:gd name="connsiteY1" fmla="*/ 12083 h 865308"/>
              <a:gd name="connsiteX2" fmla="*/ 552848 w 987272"/>
              <a:gd name="connsiteY2" fmla="*/ 313667 h 865308"/>
              <a:gd name="connsiteX3" fmla="*/ 887536 w 987272"/>
              <a:gd name="connsiteY3" fmla="*/ 410643 h 865308"/>
              <a:gd name="connsiteX4" fmla="*/ 987273 w 987272"/>
              <a:gd name="connsiteY4" fmla="*/ 835903 h 865308"/>
              <a:gd name="connsiteX5" fmla="*/ 0 w 987272"/>
              <a:gd name="connsiteY5" fmla="*/ 865308 h 865308"/>
              <a:gd name="connsiteX6" fmla="*/ 0 w 987272"/>
              <a:gd name="connsiteY6" fmla="*/ 0 h 865308"/>
              <a:gd name="connsiteX0" fmla="*/ 0 w 987274"/>
              <a:gd name="connsiteY0" fmla="*/ 0 h 865308"/>
              <a:gd name="connsiteX1" fmla="*/ 570138 w 987274"/>
              <a:gd name="connsiteY1" fmla="*/ 12083 h 865308"/>
              <a:gd name="connsiteX2" fmla="*/ 552848 w 987274"/>
              <a:gd name="connsiteY2" fmla="*/ 313667 h 865308"/>
              <a:gd name="connsiteX3" fmla="*/ 872569 w 987274"/>
              <a:gd name="connsiteY3" fmla="*/ 192675 h 865308"/>
              <a:gd name="connsiteX4" fmla="*/ 987273 w 987274"/>
              <a:gd name="connsiteY4" fmla="*/ 835903 h 865308"/>
              <a:gd name="connsiteX5" fmla="*/ 0 w 987274"/>
              <a:gd name="connsiteY5" fmla="*/ 865308 h 865308"/>
              <a:gd name="connsiteX6" fmla="*/ 0 w 987274"/>
              <a:gd name="connsiteY6" fmla="*/ 0 h 865308"/>
              <a:gd name="connsiteX0" fmla="*/ 0 w 987272"/>
              <a:gd name="connsiteY0" fmla="*/ 0 h 865308"/>
              <a:gd name="connsiteX1" fmla="*/ 570138 w 987272"/>
              <a:gd name="connsiteY1" fmla="*/ 12083 h 865308"/>
              <a:gd name="connsiteX2" fmla="*/ 552848 w 987272"/>
              <a:gd name="connsiteY2" fmla="*/ 313667 h 865308"/>
              <a:gd name="connsiteX3" fmla="*/ 889194 w 987272"/>
              <a:gd name="connsiteY3" fmla="*/ 263552 h 865308"/>
              <a:gd name="connsiteX4" fmla="*/ 987273 w 987272"/>
              <a:gd name="connsiteY4" fmla="*/ 835903 h 865308"/>
              <a:gd name="connsiteX5" fmla="*/ 0 w 987272"/>
              <a:gd name="connsiteY5" fmla="*/ 865308 h 865308"/>
              <a:gd name="connsiteX6" fmla="*/ 0 w 987272"/>
              <a:gd name="connsiteY6" fmla="*/ 0 h 865308"/>
              <a:gd name="connsiteX0" fmla="*/ 0 w 987274"/>
              <a:gd name="connsiteY0" fmla="*/ 0 h 865308"/>
              <a:gd name="connsiteX1" fmla="*/ 570138 w 987274"/>
              <a:gd name="connsiteY1" fmla="*/ 12083 h 865308"/>
              <a:gd name="connsiteX2" fmla="*/ 590837 w 987274"/>
              <a:gd name="connsiteY2" fmla="*/ 255419 h 865308"/>
              <a:gd name="connsiteX3" fmla="*/ 889194 w 987274"/>
              <a:gd name="connsiteY3" fmla="*/ 263552 h 865308"/>
              <a:gd name="connsiteX4" fmla="*/ 987273 w 987274"/>
              <a:gd name="connsiteY4" fmla="*/ 835903 h 865308"/>
              <a:gd name="connsiteX5" fmla="*/ 0 w 987274"/>
              <a:gd name="connsiteY5" fmla="*/ 865308 h 865308"/>
              <a:gd name="connsiteX6" fmla="*/ 0 w 987274"/>
              <a:gd name="connsiteY6" fmla="*/ 0 h 8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274" h="865308">
                <a:moveTo>
                  <a:pt x="0" y="0"/>
                </a:moveTo>
                <a:lnTo>
                  <a:pt x="570138" y="12083"/>
                </a:lnTo>
                <a:lnTo>
                  <a:pt x="590837" y="255419"/>
                </a:lnTo>
                <a:lnTo>
                  <a:pt x="889194" y="263552"/>
                </a:lnTo>
                <a:lnTo>
                  <a:pt x="987273" y="835903"/>
                </a:lnTo>
                <a:lnTo>
                  <a:pt x="0" y="865308"/>
                </a:lnTo>
                <a:lnTo>
                  <a:pt x="0" y="0"/>
                </a:lnTo>
                <a:close/>
              </a:path>
            </a:pathLst>
          </a:custGeom>
          <a:solidFill>
            <a:srgbClr val="FFD966"/>
          </a:solidFill>
        </p:spPr>
      </p:sp>
      <p:sp>
        <p:nvSpPr>
          <p:cNvPr id="321" name="TextBox 124"/>
          <p:cNvSpPr txBox="1"/>
          <p:nvPr/>
        </p:nvSpPr>
        <p:spPr>
          <a:xfrm rot="162106">
            <a:off x="690449" y="2836797"/>
            <a:ext cx="118672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51"/>
              </a:lnSpc>
            </a:pPr>
            <a:r>
              <a:rPr lang="ru-RU" sz="700" i="1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ТОО "</a:t>
            </a:r>
            <a:r>
              <a:rPr lang="en-US" sz="700" i="1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Qing Cheng Co. Kazakhstan«</a:t>
            </a:r>
            <a:endParaRPr lang="ru-RU" sz="700" i="1" dirty="0">
              <a:solidFill>
                <a:srgbClr val="000000"/>
              </a:solidFill>
              <a:latin typeface="Arial" panose="020B0604020202020204" pitchFamily="34" charset="0"/>
              <a:ea typeface="Arial Italics"/>
              <a:cs typeface="Arial" panose="020B0604020202020204" pitchFamily="34" charset="0"/>
              <a:sym typeface="Arial Italics"/>
            </a:endParaRPr>
          </a:p>
          <a:p>
            <a:pPr>
              <a:lnSpc>
                <a:spcPts val="1451"/>
              </a:lnSpc>
            </a:pPr>
            <a:r>
              <a:rPr lang="en-US" sz="700" i="1" dirty="0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11 </a:t>
            </a:r>
            <a:r>
              <a:rPr lang="en-US" sz="700" i="1" dirty="0" err="1">
                <a:solidFill>
                  <a:srgbClr val="000000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га</a:t>
            </a:r>
            <a:endParaRPr lang="en-US" sz="700" i="1" dirty="0">
              <a:solidFill>
                <a:srgbClr val="000000"/>
              </a:solidFill>
              <a:latin typeface="Arial" panose="020B0604020202020204" pitchFamily="34" charset="0"/>
              <a:ea typeface="Arial Italics"/>
              <a:cs typeface="Arial" panose="020B0604020202020204" pitchFamily="34" charset="0"/>
              <a:sym typeface="Arial Italics"/>
            </a:endParaRPr>
          </a:p>
        </p:txBody>
      </p:sp>
      <p:sp>
        <p:nvSpPr>
          <p:cNvPr id="337" name="Прямоугольник 2"/>
          <p:cNvSpPr/>
          <p:nvPr/>
        </p:nvSpPr>
        <p:spPr>
          <a:xfrm>
            <a:off x="1533876" y="327169"/>
            <a:ext cx="3531265" cy="1485087"/>
          </a:xfrm>
          <a:custGeom>
            <a:avLst/>
            <a:gdLst>
              <a:gd name="connsiteX0" fmla="*/ 0 w 3264565"/>
              <a:gd name="connsiteY0" fmla="*/ 0 h 1342212"/>
              <a:gd name="connsiteX1" fmla="*/ 3264565 w 3264565"/>
              <a:gd name="connsiteY1" fmla="*/ 0 h 1342212"/>
              <a:gd name="connsiteX2" fmla="*/ 3264565 w 3264565"/>
              <a:gd name="connsiteY2" fmla="*/ 1342212 h 1342212"/>
              <a:gd name="connsiteX3" fmla="*/ 0 w 3264565"/>
              <a:gd name="connsiteY3" fmla="*/ 1342212 h 1342212"/>
              <a:gd name="connsiteX4" fmla="*/ 0 w 3264565"/>
              <a:gd name="connsiteY4" fmla="*/ 0 h 1342212"/>
              <a:gd name="connsiteX0" fmla="*/ 0 w 3264565"/>
              <a:gd name="connsiteY0" fmla="*/ 38100 h 1342212"/>
              <a:gd name="connsiteX1" fmla="*/ 3264565 w 3264565"/>
              <a:gd name="connsiteY1" fmla="*/ 0 h 1342212"/>
              <a:gd name="connsiteX2" fmla="*/ 3264565 w 3264565"/>
              <a:gd name="connsiteY2" fmla="*/ 1342212 h 1342212"/>
              <a:gd name="connsiteX3" fmla="*/ 0 w 3264565"/>
              <a:gd name="connsiteY3" fmla="*/ 1342212 h 1342212"/>
              <a:gd name="connsiteX4" fmla="*/ 0 w 3264565"/>
              <a:gd name="connsiteY4" fmla="*/ 38100 h 1342212"/>
              <a:gd name="connsiteX0" fmla="*/ 190500 w 3455065"/>
              <a:gd name="connsiteY0" fmla="*/ 38100 h 1342212"/>
              <a:gd name="connsiteX1" fmla="*/ 3455065 w 3455065"/>
              <a:gd name="connsiteY1" fmla="*/ 0 h 1342212"/>
              <a:gd name="connsiteX2" fmla="*/ 3455065 w 3455065"/>
              <a:gd name="connsiteY2" fmla="*/ 1342212 h 1342212"/>
              <a:gd name="connsiteX3" fmla="*/ 0 w 3455065"/>
              <a:gd name="connsiteY3" fmla="*/ 1065987 h 1342212"/>
              <a:gd name="connsiteX4" fmla="*/ 190500 w 3455065"/>
              <a:gd name="connsiteY4" fmla="*/ 38100 h 1342212"/>
              <a:gd name="connsiteX0" fmla="*/ 190500 w 3455065"/>
              <a:gd name="connsiteY0" fmla="*/ 38100 h 1523187"/>
              <a:gd name="connsiteX1" fmla="*/ 3455065 w 3455065"/>
              <a:gd name="connsiteY1" fmla="*/ 0 h 1523187"/>
              <a:gd name="connsiteX2" fmla="*/ 3321715 w 3455065"/>
              <a:gd name="connsiteY2" fmla="*/ 1523187 h 1523187"/>
              <a:gd name="connsiteX3" fmla="*/ 0 w 3455065"/>
              <a:gd name="connsiteY3" fmla="*/ 1065987 h 1523187"/>
              <a:gd name="connsiteX4" fmla="*/ 190500 w 3455065"/>
              <a:gd name="connsiteY4" fmla="*/ 38100 h 1523187"/>
              <a:gd name="connsiteX0" fmla="*/ 190500 w 3531265"/>
              <a:gd name="connsiteY0" fmla="*/ 0 h 1485087"/>
              <a:gd name="connsiteX1" fmla="*/ 3531265 w 3531265"/>
              <a:gd name="connsiteY1" fmla="*/ 523875 h 1485087"/>
              <a:gd name="connsiteX2" fmla="*/ 3321715 w 3531265"/>
              <a:gd name="connsiteY2" fmla="*/ 1485087 h 1485087"/>
              <a:gd name="connsiteX3" fmla="*/ 0 w 3531265"/>
              <a:gd name="connsiteY3" fmla="*/ 1027887 h 1485087"/>
              <a:gd name="connsiteX4" fmla="*/ 190500 w 3531265"/>
              <a:gd name="connsiteY4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3531265 w 3531265"/>
              <a:gd name="connsiteY2" fmla="*/ 523875 h 1485087"/>
              <a:gd name="connsiteX3" fmla="*/ 3321715 w 3531265"/>
              <a:gd name="connsiteY3" fmla="*/ 1485087 h 1485087"/>
              <a:gd name="connsiteX4" fmla="*/ 0 w 3531265"/>
              <a:gd name="connsiteY4" fmla="*/ 1027887 h 1485087"/>
              <a:gd name="connsiteX5" fmla="*/ 190500 w 3531265"/>
              <a:gd name="connsiteY5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695472 w 3531265"/>
              <a:gd name="connsiteY2" fmla="*/ 226801 h 1485087"/>
              <a:gd name="connsiteX3" fmla="*/ 3531265 w 3531265"/>
              <a:gd name="connsiteY3" fmla="*/ 523875 h 1485087"/>
              <a:gd name="connsiteX4" fmla="*/ 3321715 w 3531265"/>
              <a:gd name="connsiteY4" fmla="*/ 1485087 h 1485087"/>
              <a:gd name="connsiteX5" fmla="*/ 0 w 3531265"/>
              <a:gd name="connsiteY5" fmla="*/ 1027887 h 1485087"/>
              <a:gd name="connsiteX6" fmla="*/ 190500 w 3531265"/>
              <a:gd name="connsiteY6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295422 w 3531265"/>
              <a:gd name="connsiteY2" fmla="*/ 464926 h 1485087"/>
              <a:gd name="connsiteX3" fmla="*/ 3531265 w 3531265"/>
              <a:gd name="connsiteY3" fmla="*/ 523875 h 1485087"/>
              <a:gd name="connsiteX4" fmla="*/ 3321715 w 3531265"/>
              <a:gd name="connsiteY4" fmla="*/ 1485087 h 1485087"/>
              <a:gd name="connsiteX5" fmla="*/ 0 w 3531265"/>
              <a:gd name="connsiteY5" fmla="*/ 1027887 h 1485087"/>
              <a:gd name="connsiteX6" fmla="*/ 190500 w 3531265"/>
              <a:gd name="connsiteY6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295422 w 3531265"/>
              <a:gd name="connsiteY2" fmla="*/ 464926 h 1485087"/>
              <a:gd name="connsiteX3" fmla="*/ 1514497 w 3531265"/>
              <a:gd name="connsiteY3" fmla="*/ 474451 h 1485087"/>
              <a:gd name="connsiteX4" fmla="*/ 3531265 w 3531265"/>
              <a:gd name="connsiteY4" fmla="*/ 523875 h 1485087"/>
              <a:gd name="connsiteX5" fmla="*/ 3321715 w 3531265"/>
              <a:gd name="connsiteY5" fmla="*/ 1485087 h 1485087"/>
              <a:gd name="connsiteX6" fmla="*/ 0 w 3531265"/>
              <a:gd name="connsiteY6" fmla="*/ 1027887 h 1485087"/>
              <a:gd name="connsiteX7" fmla="*/ 190500 w 3531265"/>
              <a:gd name="connsiteY7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295422 w 3531265"/>
              <a:gd name="connsiteY2" fmla="*/ 464926 h 1485087"/>
              <a:gd name="connsiteX3" fmla="*/ 1514497 w 3531265"/>
              <a:gd name="connsiteY3" fmla="*/ 474451 h 1485087"/>
              <a:gd name="connsiteX4" fmla="*/ 1781197 w 3531265"/>
              <a:gd name="connsiteY4" fmla="*/ 474451 h 1485087"/>
              <a:gd name="connsiteX5" fmla="*/ 3531265 w 3531265"/>
              <a:gd name="connsiteY5" fmla="*/ 523875 h 1485087"/>
              <a:gd name="connsiteX6" fmla="*/ 3321715 w 3531265"/>
              <a:gd name="connsiteY6" fmla="*/ 1485087 h 1485087"/>
              <a:gd name="connsiteX7" fmla="*/ 0 w 3531265"/>
              <a:gd name="connsiteY7" fmla="*/ 1027887 h 1485087"/>
              <a:gd name="connsiteX8" fmla="*/ 190500 w 3531265"/>
              <a:gd name="connsiteY8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295422 w 3531265"/>
              <a:gd name="connsiteY2" fmla="*/ 464926 h 1485087"/>
              <a:gd name="connsiteX3" fmla="*/ 1514497 w 3531265"/>
              <a:gd name="connsiteY3" fmla="*/ 474451 h 1485087"/>
              <a:gd name="connsiteX4" fmla="*/ 1619272 w 3531265"/>
              <a:gd name="connsiteY4" fmla="*/ 207751 h 1485087"/>
              <a:gd name="connsiteX5" fmla="*/ 3531265 w 3531265"/>
              <a:gd name="connsiteY5" fmla="*/ 523875 h 1485087"/>
              <a:gd name="connsiteX6" fmla="*/ 3321715 w 3531265"/>
              <a:gd name="connsiteY6" fmla="*/ 1485087 h 1485087"/>
              <a:gd name="connsiteX7" fmla="*/ 0 w 3531265"/>
              <a:gd name="connsiteY7" fmla="*/ 1027887 h 1485087"/>
              <a:gd name="connsiteX8" fmla="*/ 190500 w 3531265"/>
              <a:gd name="connsiteY8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295422 w 3531265"/>
              <a:gd name="connsiteY2" fmla="*/ 464926 h 1485087"/>
              <a:gd name="connsiteX3" fmla="*/ 1571647 w 3531265"/>
              <a:gd name="connsiteY3" fmla="*/ 369676 h 1485087"/>
              <a:gd name="connsiteX4" fmla="*/ 1619272 w 3531265"/>
              <a:gd name="connsiteY4" fmla="*/ 207751 h 1485087"/>
              <a:gd name="connsiteX5" fmla="*/ 3531265 w 3531265"/>
              <a:gd name="connsiteY5" fmla="*/ 523875 h 1485087"/>
              <a:gd name="connsiteX6" fmla="*/ 3321715 w 3531265"/>
              <a:gd name="connsiteY6" fmla="*/ 1485087 h 1485087"/>
              <a:gd name="connsiteX7" fmla="*/ 0 w 3531265"/>
              <a:gd name="connsiteY7" fmla="*/ 1027887 h 1485087"/>
              <a:gd name="connsiteX8" fmla="*/ 190500 w 3531265"/>
              <a:gd name="connsiteY8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304947 w 3531265"/>
              <a:gd name="connsiteY2" fmla="*/ 331576 h 1485087"/>
              <a:gd name="connsiteX3" fmla="*/ 1571647 w 3531265"/>
              <a:gd name="connsiteY3" fmla="*/ 369676 h 1485087"/>
              <a:gd name="connsiteX4" fmla="*/ 1619272 w 3531265"/>
              <a:gd name="connsiteY4" fmla="*/ 207751 h 1485087"/>
              <a:gd name="connsiteX5" fmla="*/ 3531265 w 3531265"/>
              <a:gd name="connsiteY5" fmla="*/ 523875 h 1485087"/>
              <a:gd name="connsiteX6" fmla="*/ 3321715 w 3531265"/>
              <a:gd name="connsiteY6" fmla="*/ 1485087 h 1485087"/>
              <a:gd name="connsiteX7" fmla="*/ 0 w 3531265"/>
              <a:gd name="connsiteY7" fmla="*/ 1027887 h 1485087"/>
              <a:gd name="connsiteX8" fmla="*/ 190500 w 3531265"/>
              <a:gd name="connsiteY8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304947 w 3531265"/>
              <a:gd name="connsiteY2" fmla="*/ 398251 h 1485087"/>
              <a:gd name="connsiteX3" fmla="*/ 1571647 w 3531265"/>
              <a:gd name="connsiteY3" fmla="*/ 369676 h 1485087"/>
              <a:gd name="connsiteX4" fmla="*/ 1619272 w 3531265"/>
              <a:gd name="connsiteY4" fmla="*/ 207751 h 1485087"/>
              <a:gd name="connsiteX5" fmla="*/ 3531265 w 3531265"/>
              <a:gd name="connsiteY5" fmla="*/ 523875 h 1485087"/>
              <a:gd name="connsiteX6" fmla="*/ 3321715 w 3531265"/>
              <a:gd name="connsiteY6" fmla="*/ 1485087 h 1485087"/>
              <a:gd name="connsiteX7" fmla="*/ 0 w 3531265"/>
              <a:gd name="connsiteY7" fmla="*/ 1027887 h 1485087"/>
              <a:gd name="connsiteX8" fmla="*/ 190500 w 3531265"/>
              <a:gd name="connsiteY8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304947 w 3531265"/>
              <a:gd name="connsiteY2" fmla="*/ 398251 h 1485087"/>
              <a:gd name="connsiteX3" fmla="*/ 1581172 w 3531265"/>
              <a:gd name="connsiteY3" fmla="*/ 436351 h 1485087"/>
              <a:gd name="connsiteX4" fmla="*/ 1619272 w 3531265"/>
              <a:gd name="connsiteY4" fmla="*/ 207751 h 1485087"/>
              <a:gd name="connsiteX5" fmla="*/ 3531265 w 3531265"/>
              <a:gd name="connsiteY5" fmla="*/ 523875 h 1485087"/>
              <a:gd name="connsiteX6" fmla="*/ 3321715 w 3531265"/>
              <a:gd name="connsiteY6" fmla="*/ 1485087 h 1485087"/>
              <a:gd name="connsiteX7" fmla="*/ 0 w 3531265"/>
              <a:gd name="connsiteY7" fmla="*/ 1027887 h 1485087"/>
              <a:gd name="connsiteX8" fmla="*/ 190500 w 3531265"/>
              <a:gd name="connsiteY8" fmla="*/ 0 h 1485087"/>
              <a:gd name="connsiteX0" fmla="*/ 190500 w 3531265"/>
              <a:gd name="connsiteY0" fmla="*/ 0 h 1485087"/>
              <a:gd name="connsiteX1" fmla="*/ 1352572 w 3531265"/>
              <a:gd name="connsiteY1" fmla="*/ 179176 h 1485087"/>
              <a:gd name="connsiteX2" fmla="*/ 1343047 w 3531265"/>
              <a:gd name="connsiteY2" fmla="*/ 360151 h 1485087"/>
              <a:gd name="connsiteX3" fmla="*/ 1581172 w 3531265"/>
              <a:gd name="connsiteY3" fmla="*/ 436351 h 1485087"/>
              <a:gd name="connsiteX4" fmla="*/ 1619272 w 3531265"/>
              <a:gd name="connsiteY4" fmla="*/ 207751 h 1485087"/>
              <a:gd name="connsiteX5" fmla="*/ 3531265 w 3531265"/>
              <a:gd name="connsiteY5" fmla="*/ 523875 h 1485087"/>
              <a:gd name="connsiteX6" fmla="*/ 3321715 w 3531265"/>
              <a:gd name="connsiteY6" fmla="*/ 1485087 h 1485087"/>
              <a:gd name="connsiteX7" fmla="*/ 0 w 3531265"/>
              <a:gd name="connsiteY7" fmla="*/ 1027887 h 1485087"/>
              <a:gd name="connsiteX8" fmla="*/ 190500 w 3531265"/>
              <a:gd name="connsiteY8" fmla="*/ 0 h 1485087"/>
              <a:gd name="connsiteX0" fmla="*/ 190500 w 3531265"/>
              <a:gd name="connsiteY0" fmla="*/ 0 h 1485087"/>
              <a:gd name="connsiteX1" fmla="*/ 1390672 w 3531265"/>
              <a:gd name="connsiteY1" fmla="*/ 179176 h 1485087"/>
              <a:gd name="connsiteX2" fmla="*/ 1343047 w 3531265"/>
              <a:gd name="connsiteY2" fmla="*/ 360151 h 1485087"/>
              <a:gd name="connsiteX3" fmla="*/ 1581172 w 3531265"/>
              <a:gd name="connsiteY3" fmla="*/ 436351 h 1485087"/>
              <a:gd name="connsiteX4" fmla="*/ 1619272 w 3531265"/>
              <a:gd name="connsiteY4" fmla="*/ 207751 h 1485087"/>
              <a:gd name="connsiteX5" fmla="*/ 3531265 w 3531265"/>
              <a:gd name="connsiteY5" fmla="*/ 523875 h 1485087"/>
              <a:gd name="connsiteX6" fmla="*/ 3321715 w 3531265"/>
              <a:gd name="connsiteY6" fmla="*/ 1485087 h 1485087"/>
              <a:gd name="connsiteX7" fmla="*/ 0 w 3531265"/>
              <a:gd name="connsiteY7" fmla="*/ 1027887 h 1485087"/>
              <a:gd name="connsiteX8" fmla="*/ 190500 w 3531265"/>
              <a:gd name="connsiteY8" fmla="*/ 0 h 1485087"/>
              <a:gd name="connsiteX0" fmla="*/ 190500 w 3531265"/>
              <a:gd name="connsiteY0" fmla="*/ 0 h 1485087"/>
              <a:gd name="connsiteX1" fmla="*/ 1390672 w 3531265"/>
              <a:gd name="connsiteY1" fmla="*/ 179176 h 1485087"/>
              <a:gd name="connsiteX2" fmla="*/ 1343047 w 3531265"/>
              <a:gd name="connsiteY2" fmla="*/ 360151 h 1485087"/>
              <a:gd name="connsiteX3" fmla="*/ 1581172 w 3531265"/>
              <a:gd name="connsiteY3" fmla="*/ 398251 h 1485087"/>
              <a:gd name="connsiteX4" fmla="*/ 1619272 w 3531265"/>
              <a:gd name="connsiteY4" fmla="*/ 207751 h 1485087"/>
              <a:gd name="connsiteX5" fmla="*/ 3531265 w 3531265"/>
              <a:gd name="connsiteY5" fmla="*/ 523875 h 1485087"/>
              <a:gd name="connsiteX6" fmla="*/ 3321715 w 3531265"/>
              <a:gd name="connsiteY6" fmla="*/ 1485087 h 1485087"/>
              <a:gd name="connsiteX7" fmla="*/ 0 w 3531265"/>
              <a:gd name="connsiteY7" fmla="*/ 1027887 h 1485087"/>
              <a:gd name="connsiteX8" fmla="*/ 190500 w 3531265"/>
              <a:gd name="connsiteY8" fmla="*/ 0 h 148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265" h="1485087">
                <a:moveTo>
                  <a:pt x="190500" y="0"/>
                </a:moveTo>
                <a:lnTo>
                  <a:pt x="1390672" y="179176"/>
                </a:lnTo>
                <a:lnTo>
                  <a:pt x="1343047" y="360151"/>
                </a:lnTo>
                <a:lnTo>
                  <a:pt x="1581172" y="398251"/>
                </a:lnTo>
                <a:lnTo>
                  <a:pt x="1619272" y="207751"/>
                </a:lnTo>
                <a:lnTo>
                  <a:pt x="3531265" y="523875"/>
                </a:lnTo>
                <a:lnTo>
                  <a:pt x="3321715" y="1485087"/>
                </a:lnTo>
                <a:lnTo>
                  <a:pt x="0" y="1027887"/>
                </a:lnTo>
                <a:lnTo>
                  <a:pt x="190500" y="0"/>
                </a:lnTo>
                <a:close/>
              </a:path>
            </a:pathLst>
          </a:cu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TextBox 140"/>
          <p:cNvSpPr txBox="1"/>
          <p:nvPr/>
        </p:nvSpPr>
        <p:spPr>
          <a:xfrm rot="586302">
            <a:off x="1819155" y="833931"/>
            <a:ext cx="2730612" cy="29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3"/>
              </a:lnSpc>
            </a:pPr>
            <a:r>
              <a:rPr lang="en-US" sz="1050" i="1" dirty="0">
                <a:solidFill>
                  <a:schemeClr val="bg1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ТОО «</a:t>
            </a:r>
            <a:r>
              <a:rPr lang="en-US" sz="1050" i="1" dirty="0" err="1">
                <a:solidFill>
                  <a:schemeClr val="bg1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Qaragandy</a:t>
            </a:r>
            <a:r>
              <a:rPr lang="en-US" sz="1050" i="1" dirty="0">
                <a:solidFill>
                  <a:schemeClr val="bg1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Power Silicon» 90 </a:t>
            </a:r>
            <a:r>
              <a:rPr lang="en-US" sz="1050" i="1" dirty="0" err="1">
                <a:solidFill>
                  <a:schemeClr val="bg1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га</a:t>
            </a:r>
            <a:endParaRPr lang="en-US" sz="1050" i="1" dirty="0">
              <a:solidFill>
                <a:schemeClr val="bg1"/>
              </a:solidFill>
              <a:latin typeface="Arial" panose="020B0604020202020204" pitchFamily="34" charset="0"/>
              <a:ea typeface="Arial Italics"/>
              <a:cs typeface="Arial" panose="020B0604020202020204" pitchFamily="34" charset="0"/>
              <a:sym typeface="Arial Italics"/>
            </a:endParaRPr>
          </a:p>
        </p:txBody>
      </p:sp>
      <p:sp>
        <p:nvSpPr>
          <p:cNvPr id="339" name="Прямоугольник 3"/>
          <p:cNvSpPr/>
          <p:nvPr/>
        </p:nvSpPr>
        <p:spPr>
          <a:xfrm rot="765368">
            <a:off x="5557283" y="1248168"/>
            <a:ext cx="631532" cy="475358"/>
          </a:xfrm>
          <a:custGeom>
            <a:avLst/>
            <a:gdLst>
              <a:gd name="connsiteX0" fmla="*/ 0 w 672901"/>
              <a:gd name="connsiteY0" fmla="*/ 0 h 517767"/>
              <a:gd name="connsiteX1" fmla="*/ 672901 w 672901"/>
              <a:gd name="connsiteY1" fmla="*/ 0 h 517767"/>
              <a:gd name="connsiteX2" fmla="*/ 672901 w 672901"/>
              <a:gd name="connsiteY2" fmla="*/ 517767 h 517767"/>
              <a:gd name="connsiteX3" fmla="*/ 0 w 672901"/>
              <a:gd name="connsiteY3" fmla="*/ 517767 h 517767"/>
              <a:gd name="connsiteX4" fmla="*/ 0 w 672901"/>
              <a:gd name="connsiteY4" fmla="*/ 0 h 517767"/>
              <a:gd name="connsiteX0" fmla="*/ 0 w 672901"/>
              <a:gd name="connsiteY0" fmla="*/ 0 h 562475"/>
              <a:gd name="connsiteX1" fmla="*/ 672901 w 672901"/>
              <a:gd name="connsiteY1" fmla="*/ 0 h 562475"/>
              <a:gd name="connsiteX2" fmla="*/ 672901 w 672901"/>
              <a:gd name="connsiteY2" fmla="*/ 517767 h 562475"/>
              <a:gd name="connsiteX3" fmla="*/ 449593 w 672901"/>
              <a:gd name="connsiteY3" fmla="*/ 562475 h 562475"/>
              <a:gd name="connsiteX4" fmla="*/ 0 w 672901"/>
              <a:gd name="connsiteY4" fmla="*/ 0 h 562475"/>
              <a:gd name="connsiteX0" fmla="*/ 0 w 672901"/>
              <a:gd name="connsiteY0" fmla="*/ 0 h 545470"/>
              <a:gd name="connsiteX1" fmla="*/ 672901 w 672901"/>
              <a:gd name="connsiteY1" fmla="*/ 0 h 545470"/>
              <a:gd name="connsiteX2" fmla="*/ 672901 w 672901"/>
              <a:gd name="connsiteY2" fmla="*/ 517767 h 545470"/>
              <a:gd name="connsiteX3" fmla="*/ 309019 w 672901"/>
              <a:gd name="connsiteY3" fmla="*/ 545470 h 545470"/>
              <a:gd name="connsiteX4" fmla="*/ 0 w 672901"/>
              <a:gd name="connsiteY4" fmla="*/ 0 h 545470"/>
              <a:gd name="connsiteX0" fmla="*/ 0 w 672901"/>
              <a:gd name="connsiteY0" fmla="*/ 0 h 545470"/>
              <a:gd name="connsiteX1" fmla="*/ 672901 w 672901"/>
              <a:gd name="connsiteY1" fmla="*/ 0 h 545470"/>
              <a:gd name="connsiteX2" fmla="*/ 672901 w 672901"/>
              <a:gd name="connsiteY2" fmla="*/ 517767 h 545470"/>
              <a:gd name="connsiteX3" fmla="*/ 309019 w 672901"/>
              <a:gd name="connsiteY3" fmla="*/ 545470 h 545470"/>
              <a:gd name="connsiteX4" fmla="*/ 120273 w 672901"/>
              <a:gd name="connsiteY4" fmla="*/ 217279 h 545470"/>
              <a:gd name="connsiteX5" fmla="*/ 0 w 672901"/>
              <a:gd name="connsiteY5" fmla="*/ 0 h 545470"/>
              <a:gd name="connsiteX0" fmla="*/ 0 w 672901"/>
              <a:gd name="connsiteY0" fmla="*/ 0 h 545470"/>
              <a:gd name="connsiteX1" fmla="*/ 672901 w 672901"/>
              <a:gd name="connsiteY1" fmla="*/ 0 h 545470"/>
              <a:gd name="connsiteX2" fmla="*/ 672901 w 672901"/>
              <a:gd name="connsiteY2" fmla="*/ 517767 h 545470"/>
              <a:gd name="connsiteX3" fmla="*/ 309019 w 672901"/>
              <a:gd name="connsiteY3" fmla="*/ 545470 h 545470"/>
              <a:gd name="connsiteX4" fmla="*/ 88546 w 672901"/>
              <a:gd name="connsiteY4" fmla="*/ 292824 h 545470"/>
              <a:gd name="connsiteX5" fmla="*/ 0 w 672901"/>
              <a:gd name="connsiteY5" fmla="*/ 0 h 545470"/>
              <a:gd name="connsiteX0" fmla="*/ 0 w 672901"/>
              <a:gd name="connsiteY0" fmla="*/ 0 h 545470"/>
              <a:gd name="connsiteX1" fmla="*/ 672901 w 672901"/>
              <a:gd name="connsiteY1" fmla="*/ 0 h 545470"/>
              <a:gd name="connsiteX2" fmla="*/ 672901 w 672901"/>
              <a:gd name="connsiteY2" fmla="*/ 517767 h 545470"/>
              <a:gd name="connsiteX3" fmla="*/ 309019 w 672901"/>
              <a:gd name="connsiteY3" fmla="*/ 545470 h 545470"/>
              <a:gd name="connsiteX4" fmla="*/ 69967 w 672901"/>
              <a:gd name="connsiteY4" fmla="*/ 297030 h 545470"/>
              <a:gd name="connsiteX5" fmla="*/ 0 w 672901"/>
              <a:gd name="connsiteY5" fmla="*/ 0 h 545470"/>
              <a:gd name="connsiteX0" fmla="*/ 19952 w 602934"/>
              <a:gd name="connsiteY0" fmla="*/ 8942 h 545470"/>
              <a:gd name="connsiteX1" fmla="*/ 602934 w 602934"/>
              <a:gd name="connsiteY1" fmla="*/ 0 h 545470"/>
              <a:gd name="connsiteX2" fmla="*/ 602934 w 602934"/>
              <a:gd name="connsiteY2" fmla="*/ 517767 h 545470"/>
              <a:gd name="connsiteX3" fmla="*/ 239052 w 602934"/>
              <a:gd name="connsiteY3" fmla="*/ 545470 h 545470"/>
              <a:gd name="connsiteX4" fmla="*/ 0 w 602934"/>
              <a:gd name="connsiteY4" fmla="*/ 297030 h 545470"/>
              <a:gd name="connsiteX5" fmla="*/ 19952 w 602934"/>
              <a:gd name="connsiteY5" fmla="*/ 8942 h 545470"/>
              <a:gd name="connsiteX0" fmla="*/ 54132 w 602934"/>
              <a:gd name="connsiteY0" fmla="*/ 30502 h 545470"/>
              <a:gd name="connsiteX1" fmla="*/ 602934 w 602934"/>
              <a:gd name="connsiteY1" fmla="*/ 0 h 545470"/>
              <a:gd name="connsiteX2" fmla="*/ 602934 w 602934"/>
              <a:gd name="connsiteY2" fmla="*/ 517767 h 545470"/>
              <a:gd name="connsiteX3" fmla="*/ 239052 w 602934"/>
              <a:gd name="connsiteY3" fmla="*/ 545470 h 545470"/>
              <a:gd name="connsiteX4" fmla="*/ 0 w 602934"/>
              <a:gd name="connsiteY4" fmla="*/ 297030 h 545470"/>
              <a:gd name="connsiteX5" fmla="*/ 54132 w 602934"/>
              <a:gd name="connsiteY5" fmla="*/ 30502 h 545470"/>
              <a:gd name="connsiteX0" fmla="*/ 54132 w 627823"/>
              <a:gd name="connsiteY0" fmla="*/ 6839 h 521807"/>
              <a:gd name="connsiteX1" fmla="*/ 627823 w 627823"/>
              <a:gd name="connsiteY1" fmla="*/ 0 h 521807"/>
              <a:gd name="connsiteX2" fmla="*/ 602934 w 627823"/>
              <a:gd name="connsiteY2" fmla="*/ 494104 h 521807"/>
              <a:gd name="connsiteX3" fmla="*/ 239052 w 627823"/>
              <a:gd name="connsiteY3" fmla="*/ 521807 h 521807"/>
              <a:gd name="connsiteX4" fmla="*/ 0 w 627823"/>
              <a:gd name="connsiteY4" fmla="*/ 273367 h 521807"/>
              <a:gd name="connsiteX5" fmla="*/ 54132 w 627823"/>
              <a:gd name="connsiteY5" fmla="*/ 6839 h 521807"/>
              <a:gd name="connsiteX0" fmla="*/ 54132 w 602934"/>
              <a:gd name="connsiteY0" fmla="*/ 0 h 514968"/>
              <a:gd name="connsiteX1" fmla="*/ 592766 w 602934"/>
              <a:gd name="connsiteY1" fmla="*/ 10863 h 514968"/>
              <a:gd name="connsiteX2" fmla="*/ 602934 w 602934"/>
              <a:gd name="connsiteY2" fmla="*/ 487265 h 514968"/>
              <a:gd name="connsiteX3" fmla="*/ 239052 w 602934"/>
              <a:gd name="connsiteY3" fmla="*/ 514968 h 514968"/>
              <a:gd name="connsiteX4" fmla="*/ 0 w 602934"/>
              <a:gd name="connsiteY4" fmla="*/ 266528 h 514968"/>
              <a:gd name="connsiteX5" fmla="*/ 54132 w 602934"/>
              <a:gd name="connsiteY5" fmla="*/ 0 h 514968"/>
              <a:gd name="connsiteX0" fmla="*/ 43965 w 602934"/>
              <a:gd name="connsiteY0" fmla="*/ 30503 h 504105"/>
              <a:gd name="connsiteX1" fmla="*/ 592766 w 602934"/>
              <a:gd name="connsiteY1" fmla="*/ 0 h 504105"/>
              <a:gd name="connsiteX2" fmla="*/ 602934 w 602934"/>
              <a:gd name="connsiteY2" fmla="*/ 476402 h 504105"/>
              <a:gd name="connsiteX3" fmla="*/ 239052 w 602934"/>
              <a:gd name="connsiteY3" fmla="*/ 504105 h 504105"/>
              <a:gd name="connsiteX4" fmla="*/ 0 w 602934"/>
              <a:gd name="connsiteY4" fmla="*/ 255665 h 504105"/>
              <a:gd name="connsiteX5" fmla="*/ 43965 w 602934"/>
              <a:gd name="connsiteY5" fmla="*/ 30503 h 504105"/>
              <a:gd name="connsiteX0" fmla="*/ 43965 w 631152"/>
              <a:gd name="connsiteY0" fmla="*/ 0 h 473602"/>
              <a:gd name="connsiteX1" fmla="*/ 631152 w 631152"/>
              <a:gd name="connsiteY1" fmla="*/ 9637 h 473602"/>
              <a:gd name="connsiteX2" fmla="*/ 602934 w 631152"/>
              <a:gd name="connsiteY2" fmla="*/ 445899 h 473602"/>
              <a:gd name="connsiteX3" fmla="*/ 239052 w 631152"/>
              <a:gd name="connsiteY3" fmla="*/ 473602 h 473602"/>
              <a:gd name="connsiteX4" fmla="*/ 0 w 631152"/>
              <a:gd name="connsiteY4" fmla="*/ 225162 h 473602"/>
              <a:gd name="connsiteX5" fmla="*/ 43965 w 631152"/>
              <a:gd name="connsiteY5" fmla="*/ 0 h 473602"/>
              <a:gd name="connsiteX0" fmla="*/ 6457 w 593644"/>
              <a:gd name="connsiteY0" fmla="*/ 0 h 473602"/>
              <a:gd name="connsiteX1" fmla="*/ 593644 w 593644"/>
              <a:gd name="connsiteY1" fmla="*/ 9637 h 473602"/>
              <a:gd name="connsiteX2" fmla="*/ 565426 w 593644"/>
              <a:gd name="connsiteY2" fmla="*/ 445899 h 473602"/>
              <a:gd name="connsiteX3" fmla="*/ 201544 w 593644"/>
              <a:gd name="connsiteY3" fmla="*/ 473602 h 473602"/>
              <a:gd name="connsiteX4" fmla="*/ 0 w 593644"/>
              <a:gd name="connsiteY4" fmla="*/ 304565 h 473602"/>
              <a:gd name="connsiteX5" fmla="*/ 6457 w 593644"/>
              <a:gd name="connsiteY5" fmla="*/ 0 h 473602"/>
              <a:gd name="connsiteX0" fmla="*/ 6457 w 593644"/>
              <a:gd name="connsiteY0" fmla="*/ 0 h 547922"/>
              <a:gd name="connsiteX1" fmla="*/ 593644 w 593644"/>
              <a:gd name="connsiteY1" fmla="*/ 9637 h 547922"/>
              <a:gd name="connsiteX2" fmla="*/ 565426 w 593644"/>
              <a:gd name="connsiteY2" fmla="*/ 445899 h 547922"/>
              <a:gd name="connsiteX3" fmla="*/ 218369 w 593644"/>
              <a:gd name="connsiteY3" fmla="*/ 547922 h 547922"/>
              <a:gd name="connsiteX4" fmla="*/ 0 w 593644"/>
              <a:gd name="connsiteY4" fmla="*/ 304565 h 547922"/>
              <a:gd name="connsiteX5" fmla="*/ 6457 w 593644"/>
              <a:gd name="connsiteY5" fmla="*/ 0 h 547922"/>
              <a:gd name="connsiteX0" fmla="*/ 6457 w 593644"/>
              <a:gd name="connsiteY0" fmla="*/ 0 h 547922"/>
              <a:gd name="connsiteX1" fmla="*/ 593644 w 593644"/>
              <a:gd name="connsiteY1" fmla="*/ 9637 h 547922"/>
              <a:gd name="connsiteX2" fmla="*/ 584354 w 593644"/>
              <a:gd name="connsiteY2" fmla="*/ 529508 h 547922"/>
              <a:gd name="connsiteX3" fmla="*/ 218369 w 593644"/>
              <a:gd name="connsiteY3" fmla="*/ 547922 h 547922"/>
              <a:gd name="connsiteX4" fmla="*/ 0 w 593644"/>
              <a:gd name="connsiteY4" fmla="*/ 304565 h 547922"/>
              <a:gd name="connsiteX5" fmla="*/ 6457 w 593644"/>
              <a:gd name="connsiteY5" fmla="*/ 0 h 547922"/>
              <a:gd name="connsiteX0" fmla="*/ 0 w 607521"/>
              <a:gd name="connsiteY0" fmla="*/ 73095 h 538285"/>
              <a:gd name="connsiteX1" fmla="*/ 607521 w 607521"/>
              <a:gd name="connsiteY1" fmla="*/ 0 h 538285"/>
              <a:gd name="connsiteX2" fmla="*/ 598231 w 607521"/>
              <a:gd name="connsiteY2" fmla="*/ 519871 h 538285"/>
              <a:gd name="connsiteX3" fmla="*/ 232246 w 607521"/>
              <a:gd name="connsiteY3" fmla="*/ 538285 h 538285"/>
              <a:gd name="connsiteX4" fmla="*/ 13877 w 607521"/>
              <a:gd name="connsiteY4" fmla="*/ 294928 h 538285"/>
              <a:gd name="connsiteX5" fmla="*/ 0 w 607521"/>
              <a:gd name="connsiteY5" fmla="*/ 73095 h 538285"/>
              <a:gd name="connsiteX0" fmla="*/ 0 w 629429"/>
              <a:gd name="connsiteY0" fmla="*/ 19458 h 484648"/>
              <a:gd name="connsiteX1" fmla="*/ 629429 w 629429"/>
              <a:gd name="connsiteY1" fmla="*/ 0 h 484648"/>
              <a:gd name="connsiteX2" fmla="*/ 598231 w 629429"/>
              <a:gd name="connsiteY2" fmla="*/ 466234 h 484648"/>
              <a:gd name="connsiteX3" fmla="*/ 232246 w 629429"/>
              <a:gd name="connsiteY3" fmla="*/ 484648 h 484648"/>
              <a:gd name="connsiteX4" fmla="*/ 13877 w 629429"/>
              <a:gd name="connsiteY4" fmla="*/ 241291 h 484648"/>
              <a:gd name="connsiteX5" fmla="*/ 0 w 629429"/>
              <a:gd name="connsiteY5" fmla="*/ 19458 h 484648"/>
              <a:gd name="connsiteX0" fmla="*/ 0 w 631532"/>
              <a:gd name="connsiteY0" fmla="*/ 10168 h 475358"/>
              <a:gd name="connsiteX1" fmla="*/ 631532 w 631532"/>
              <a:gd name="connsiteY1" fmla="*/ 0 h 475358"/>
              <a:gd name="connsiteX2" fmla="*/ 598231 w 631532"/>
              <a:gd name="connsiteY2" fmla="*/ 456944 h 475358"/>
              <a:gd name="connsiteX3" fmla="*/ 232246 w 631532"/>
              <a:gd name="connsiteY3" fmla="*/ 475358 h 475358"/>
              <a:gd name="connsiteX4" fmla="*/ 13877 w 631532"/>
              <a:gd name="connsiteY4" fmla="*/ 232001 h 475358"/>
              <a:gd name="connsiteX5" fmla="*/ 0 w 631532"/>
              <a:gd name="connsiteY5" fmla="*/ 10168 h 47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532" h="475358">
                <a:moveTo>
                  <a:pt x="0" y="10168"/>
                </a:moveTo>
                <a:lnTo>
                  <a:pt x="631532" y="0"/>
                </a:lnTo>
                <a:lnTo>
                  <a:pt x="598231" y="456944"/>
                </a:lnTo>
                <a:lnTo>
                  <a:pt x="232246" y="475358"/>
                </a:lnTo>
                <a:lnTo>
                  <a:pt x="13877" y="232001"/>
                </a:lnTo>
                <a:lnTo>
                  <a:pt x="0" y="10168"/>
                </a:lnTo>
                <a:close/>
              </a:path>
            </a:pathLst>
          </a:cu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Прямоугольник 339"/>
          <p:cNvSpPr/>
          <p:nvPr/>
        </p:nvSpPr>
        <p:spPr>
          <a:xfrm rot="786422">
            <a:off x="5566507" y="1235471"/>
            <a:ext cx="892205" cy="42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62"/>
              </a:lnSpc>
            </a:pPr>
            <a:r>
              <a:rPr lang="en-US" sz="700" i="1" dirty="0">
                <a:solidFill>
                  <a:schemeClr val="bg1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ТОО «Power Blast» 4,9 </a:t>
            </a:r>
            <a:r>
              <a:rPr lang="en-US" sz="700" i="1" dirty="0" err="1">
                <a:solidFill>
                  <a:schemeClr val="bg1"/>
                </a:solidFill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га</a:t>
            </a:r>
            <a:endParaRPr lang="en-US" sz="700" i="1" dirty="0">
              <a:solidFill>
                <a:schemeClr val="bg1"/>
              </a:solidFill>
              <a:latin typeface="Arial" panose="020B0604020202020204" pitchFamily="34" charset="0"/>
              <a:ea typeface="Arial Italics"/>
              <a:cs typeface="Arial" panose="020B0604020202020204" pitchFamily="34" charset="0"/>
              <a:sym typeface="Arial Italics"/>
            </a:endParaRPr>
          </a:p>
        </p:txBody>
      </p:sp>
      <p:sp>
        <p:nvSpPr>
          <p:cNvPr id="341" name="AutoShape 131"/>
          <p:cNvSpPr/>
          <p:nvPr/>
        </p:nvSpPr>
        <p:spPr>
          <a:xfrm flipV="1">
            <a:off x="1153115" y="1758906"/>
            <a:ext cx="344385" cy="1057461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1" name="Freeform 104"/>
          <p:cNvSpPr/>
          <p:nvPr/>
        </p:nvSpPr>
        <p:spPr>
          <a:xfrm>
            <a:off x="6124814" y="1093223"/>
            <a:ext cx="592468" cy="719032"/>
          </a:xfrm>
          <a:custGeom>
            <a:avLst/>
            <a:gdLst>
              <a:gd name="connsiteX0" fmla="*/ 299085 w 1833752"/>
              <a:gd name="connsiteY0" fmla="*/ 0 h 1816989"/>
              <a:gd name="connsiteX1" fmla="*/ 966309 w 1833752"/>
              <a:gd name="connsiteY1" fmla="*/ 173719 h 1816989"/>
              <a:gd name="connsiteX2" fmla="*/ 1833753 w 1833752"/>
              <a:gd name="connsiteY2" fmla="*/ 1816989 h 1816989"/>
              <a:gd name="connsiteX3" fmla="*/ 0 w 1833752"/>
              <a:gd name="connsiteY3" fmla="*/ 1463167 h 1816989"/>
              <a:gd name="connsiteX4" fmla="*/ 299085 w 1833752"/>
              <a:gd name="connsiteY4" fmla="*/ 0 h 1816989"/>
              <a:gd name="connsiteX0" fmla="*/ 299085 w 966309"/>
              <a:gd name="connsiteY0" fmla="*/ 0 h 1576755"/>
              <a:gd name="connsiteX1" fmla="*/ 966309 w 966309"/>
              <a:gd name="connsiteY1" fmla="*/ 173719 h 1576755"/>
              <a:gd name="connsiteX2" fmla="*/ 724926 w 966309"/>
              <a:gd name="connsiteY2" fmla="*/ 1576755 h 1576755"/>
              <a:gd name="connsiteX3" fmla="*/ 0 w 966309"/>
              <a:gd name="connsiteY3" fmla="*/ 1463167 h 1576755"/>
              <a:gd name="connsiteX4" fmla="*/ 299085 w 966309"/>
              <a:gd name="connsiteY4" fmla="*/ 0 h 1576755"/>
              <a:gd name="connsiteX0" fmla="*/ 474162 w 1141386"/>
              <a:gd name="connsiteY0" fmla="*/ 0 h 1823519"/>
              <a:gd name="connsiteX1" fmla="*/ 1141386 w 1141386"/>
              <a:gd name="connsiteY1" fmla="*/ 173719 h 1823519"/>
              <a:gd name="connsiteX2" fmla="*/ 900003 w 1141386"/>
              <a:gd name="connsiteY2" fmla="*/ 1576755 h 1823519"/>
              <a:gd name="connsiteX3" fmla="*/ 0 w 1141386"/>
              <a:gd name="connsiteY3" fmla="*/ 1823519 h 1823519"/>
              <a:gd name="connsiteX4" fmla="*/ 474162 w 1141386"/>
              <a:gd name="connsiteY4" fmla="*/ 0 h 1823519"/>
              <a:gd name="connsiteX0" fmla="*/ 376895 w 1141386"/>
              <a:gd name="connsiteY0" fmla="*/ 0 h 1775473"/>
              <a:gd name="connsiteX1" fmla="*/ 1141386 w 1141386"/>
              <a:gd name="connsiteY1" fmla="*/ 125673 h 1775473"/>
              <a:gd name="connsiteX2" fmla="*/ 900003 w 1141386"/>
              <a:gd name="connsiteY2" fmla="*/ 1528709 h 1775473"/>
              <a:gd name="connsiteX3" fmla="*/ 0 w 1141386"/>
              <a:gd name="connsiteY3" fmla="*/ 1775473 h 1775473"/>
              <a:gd name="connsiteX4" fmla="*/ 376895 w 1141386"/>
              <a:gd name="connsiteY4" fmla="*/ 0 h 17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386" h="1775473">
                <a:moveTo>
                  <a:pt x="376895" y="0"/>
                </a:moveTo>
                <a:lnTo>
                  <a:pt x="1141386" y="125673"/>
                </a:lnTo>
                <a:lnTo>
                  <a:pt x="900003" y="1528709"/>
                </a:lnTo>
                <a:lnTo>
                  <a:pt x="0" y="1775473"/>
                </a:lnTo>
                <a:lnTo>
                  <a:pt x="376895" y="0"/>
                </a:lnTo>
                <a:close/>
              </a:path>
            </a:pathLst>
          </a:custGeom>
          <a:solidFill>
            <a:srgbClr val="92D050"/>
          </a:solidFill>
        </p:spPr>
      </p:sp>
      <p:sp>
        <p:nvSpPr>
          <p:cNvPr id="267" name="TextBox 266"/>
          <p:cNvSpPr txBox="1"/>
          <p:nvPr/>
        </p:nvSpPr>
        <p:spPr>
          <a:xfrm>
            <a:off x="6174271" y="1252460"/>
            <a:ext cx="535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 rot="326814">
            <a:off x="7969688" y="1663120"/>
            <a:ext cx="796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79"/>
              </a:lnSpc>
            </a:pPr>
            <a:r>
              <a:rPr lang="en-US" sz="800" i="1" dirty="0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ТОО «</a:t>
            </a:r>
            <a:r>
              <a:rPr lang="en-US" sz="800" i="1" dirty="0" err="1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Синтезия</a:t>
            </a:r>
            <a:r>
              <a:rPr lang="en-US" sz="800" i="1" dirty="0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» </a:t>
            </a:r>
            <a:r>
              <a:rPr lang="ru-RU" sz="800" i="1" dirty="0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4</a:t>
            </a:r>
            <a:r>
              <a:rPr lang="en-US" sz="800" i="1" dirty="0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 </a:t>
            </a:r>
            <a:r>
              <a:rPr lang="en-US" sz="800" i="1" dirty="0" err="1">
                <a:latin typeface="Arial" panose="020B0604020202020204" pitchFamily="34" charset="0"/>
                <a:ea typeface="Arial Italics"/>
                <a:cs typeface="Arial" panose="020B0604020202020204" pitchFamily="34" charset="0"/>
                <a:sym typeface="Arial Italics"/>
              </a:rPr>
              <a:t>га</a:t>
            </a:r>
            <a:endParaRPr lang="en-US" sz="800" i="1" dirty="0">
              <a:latin typeface="Arial" panose="020B0604020202020204" pitchFamily="34" charset="0"/>
              <a:ea typeface="Arial Italics"/>
              <a:cs typeface="Arial" panose="020B0604020202020204" pitchFamily="34" charset="0"/>
              <a:sym typeface="Arial Italics"/>
            </a:endParaRPr>
          </a:p>
        </p:txBody>
      </p:sp>
    </p:spTree>
    <p:extLst>
      <p:ext uri="{BB962C8B-B14F-4D97-AF65-F5344CB8AC3E}">
        <p14:creationId xmlns:p14="http://schemas.microsoft.com/office/powerpoint/2010/main" val="406568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18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16308" r="14138" b="17520"/>
          <a:stretch/>
        </p:blipFill>
        <p:spPr>
          <a:xfrm>
            <a:off x="46654" y="46655"/>
            <a:ext cx="727789" cy="670583"/>
          </a:xfrm>
          <a:prstGeom prst="rect">
            <a:avLst/>
          </a:prstGeom>
        </p:spPr>
      </p:pic>
      <p:sp>
        <p:nvSpPr>
          <p:cNvPr id="322" name="Shape 32"/>
          <p:cNvSpPr/>
          <p:nvPr/>
        </p:nvSpPr>
        <p:spPr>
          <a:xfrm>
            <a:off x="774443" y="89559"/>
            <a:ext cx="10608220" cy="58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algn="ctr" defTabSz="914332">
              <a:buClr>
                <a:srgbClr val="000000"/>
              </a:buClr>
              <a:defRPr sz="4200">
                <a:solidFill>
                  <a:srgbClr val="035784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pPr>
            <a:r>
              <a:rPr 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Планы развития СЭЗ «</a:t>
            </a:r>
            <a:r>
              <a:rPr lang="ru-RU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Сарыарка</a:t>
            </a:r>
            <a:r>
              <a:rPr 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»</a:t>
            </a:r>
            <a:endParaRPr lang="ru-RU" sz="14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Exo 2 Semi Bold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85068304"/>
              </p:ext>
            </p:extLst>
          </p:nvPr>
        </p:nvGraphicFramePr>
        <p:xfrm>
          <a:off x="593503" y="833718"/>
          <a:ext cx="11248874" cy="346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63" y="4410575"/>
            <a:ext cx="3410154" cy="22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77" y="4410576"/>
            <a:ext cx="3433000" cy="2291710"/>
          </a:xfrm>
          <a:prstGeom prst="rect">
            <a:avLst/>
          </a:prstGeom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3" y="4410575"/>
            <a:ext cx="3437465" cy="22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1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693405" y="105457"/>
            <a:ext cx="782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5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и канализация – Текущее состояние и планы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E4B7889-E353-4038-A79C-3338E9CC4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5"/>
            <a:ext cx="679048" cy="679048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4906982"/>
              </p:ext>
            </p:extLst>
          </p:nvPr>
        </p:nvGraphicFramePr>
        <p:xfrm>
          <a:off x="4495599" y="1053041"/>
          <a:ext cx="7121525" cy="482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57591586"/>
              </p:ext>
            </p:extLst>
          </p:nvPr>
        </p:nvGraphicFramePr>
        <p:xfrm>
          <a:off x="339524" y="1053041"/>
          <a:ext cx="5733647" cy="482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6552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5" y="0"/>
            <a:ext cx="2975211" cy="297521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30" y="2723005"/>
            <a:ext cx="12052892" cy="50441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2700" algn="ctr">
              <a:lnSpc>
                <a:spcPts val="3840"/>
              </a:lnSpc>
              <a:spcBef>
                <a:spcPts val="133"/>
              </a:spcBef>
            </a:pPr>
            <a:r>
              <a:rPr lang="ru-RU" dirty="0"/>
              <a:t>О развитии индустриальной зоны «</a:t>
            </a:r>
            <a:r>
              <a:rPr lang="ru-RU" dirty="0" err="1"/>
              <a:t>Saran</a:t>
            </a:r>
            <a:r>
              <a:rPr lang="ru-RU" dirty="0"/>
              <a:t>»</a:t>
            </a:r>
            <a:endParaRPr sz="3333" dirty="0"/>
          </a:p>
        </p:txBody>
      </p:sp>
      <p:sp>
        <p:nvSpPr>
          <p:cNvPr id="10" name="Merge 4"/>
          <p:cNvSpPr/>
          <p:nvPr/>
        </p:nvSpPr>
        <p:spPr>
          <a:xfrm>
            <a:off x="596712" y="4267198"/>
            <a:ext cx="4895088" cy="2600959"/>
          </a:xfrm>
          <a:prstGeom prst="flowChartMerge">
            <a:avLst/>
          </a:prstGeom>
          <a:blipFill rotWithShape="1"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Extract 3"/>
          <p:cNvSpPr/>
          <p:nvPr/>
        </p:nvSpPr>
        <p:spPr>
          <a:xfrm>
            <a:off x="3691022" y="4267197"/>
            <a:ext cx="4825577" cy="2600961"/>
          </a:xfrm>
          <a:prstGeom prst="flowChartExtra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erge 6"/>
          <p:cNvSpPr/>
          <p:nvPr/>
        </p:nvSpPr>
        <p:spPr>
          <a:xfrm>
            <a:off x="6794672" y="4267195"/>
            <a:ext cx="5059704" cy="2611116"/>
          </a:xfrm>
          <a:prstGeom prst="flowChartMerge">
            <a:avLst/>
          </a:prstGeom>
          <a:blipFill rotWithShape="1">
            <a:blip r:embed="rId6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/>
          <a:srcRect l="49598" b="781"/>
          <a:stretch/>
        </p:blipFill>
        <p:spPr>
          <a:xfrm>
            <a:off x="19694" y="4267192"/>
            <a:ext cx="2331229" cy="25808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/>
          <a:srcRect t="1" r="49799" b="423"/>
          <a:stretch/>
        </p:blipFill>
        <p:spPr>
          <a:xfrm>
            <a:off x="9856698" y="4267193"/>
            <a:ext cx="2321924" cy="25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5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9797745" y="1807105"/>
            <a:ext cx="480930" cy="229829"/>
          </a:xfrm>
          <a:prstGeom prst="rect">
            <a:avLst/>
          </a:prstGeom>
          <a:pattFill prst="horzBrick">
            <a:fgClr>
              <a:srgbClr val="00AEEA"/>
            </a:fgClr>
            <a:bgClr>
              <a:schemeClr val="bg1"/>
            </a:bgClr>
          </a:patt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804297" y="2303398"/>
            <a:ext cx="480930" cy="229829"/>
          </a:xfrm>
          <a:prstGeom prst="rect">
            <a:avLst/>
          </a:prstGeom>
          <a:noFill/>
          <a:ln w="25400">
            <a:solidFill>
              <a:srgbClr val="00AE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797745" y="2817636"/>
            <a:ext cx="48093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800083" y="3139701"/>
            <a:ext cx="480930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797745" y="1321767"/>
            <a:ext cx="480930" cy="229829"/>
          </a:xfrm>
          <a:prstGeom prst="rect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302910" y="1282792"/>
            <a:ext cx="19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Свободные участки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95128" y="1709212"/>
            <a:ext cx="189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Проекты на стадии реализации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19158" y="2258723"/>
            <a:ext cx="182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АБК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92313" y="2649166"/>
            <a:ext cx="182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Ж/Д дорога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81013" y="2973279"/>
            <a:ext cx="182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Автодорога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804297" y="865572"/>
            <a:ext cx="480930" cy="168637"/>
          </a:xfrm>
          <a:prstGeom prst="rect">
            <a:avLst/>
          </a:prstGeom>
          <a:pattFill prst="pct70">
            <a:fgClr>
              <a:srgbClr val="0070C0"/>
            </a:fgClr>
            <a:bgClr>
              <a:schemeClr val="bg1"/>
            </a:bgClr>
          </a:pattFill>
          <a:ln w="38100">
            <a:solidFill>
              <a:srgbClr val="163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78675" y="786651"/>
            <a:ext cx="197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Действующий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800083" y="3465856"/>
            <a:ext cx="480930" cy="229829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283596" y="3380869"/>
            <a:ext cx="189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Смежная территория с ИЗ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800083" y="3959400"/>
            <a:ext cx="480930" cy="22982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0307061" y="3920425"/>
            <a:ext cx="189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ИКИ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800083" y="4462436"/>
            <a:ext cx="480930" cy="229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0331093" y="4423461"/>
            <a:ext cx="189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РП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800083" y="4981560"/>
            <a:ext cx="480930" cy="229829"/>
          </a:xfrm>
          <a:prstGeom prst="rect">
            <a:avLst/>
          </a:prstGeom>
          <a:solidFill>
            <a:srgbClr val="FF0000"/>
          </a:solidFill>
          <a:ln w="31750">
            <a:solidFill>
              <a:srgbClr val="70AD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0342624" y="4834864"/>
            <a:ext cx="191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РП находящиеся на смежной территории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800083" y="5471070"/>
            <a:ext cx="480930" cy="229829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331093" y="5324374"/>
            <a:ext cx="191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Проектируемая подстанция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800083" y="5974841"/>
            <a:ext cx="480930" cy="229829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0335771" y="5828145"/>
            <a:ext cx="191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Временная подстанция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800083" y="6464351"/>
            <a:ext cx="480930" cy="229829"/>
          </a:xfrm>
          <a:prstGeom prst="rect">
            <a:avLst/>
          </a:prstGeom>
          <a:solidFill>
            <a:srgbClr val="FF006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0335771" y="6267683"/>
            <a:ext cx="180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Офис ТОО 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Tengri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Tyres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34490" y="252512"/>
            <a:ext cx="6492240" cy="39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4200">
                <a:solidFill>
                  <a:srgbClr val="035784"/>
                </a:solidFill>
                <a:latin typeface="Exo 2 Semi Bold"/>
                <a:ea typeface="Exo 2 Semi Bold"/>
                <a:cs typeface="Exo 2 Semi Bold"/>
                <a:sym typeface="Exo 2 Semi Bold"/>
              </a:defRPr>
            </a:pPr>
            <a:r>
              <a:rPr lang="ru-RU" sz="19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ИНДУСТРИАЛЬНАЯ ЗОНА «</a:t>
            </a:r>
            <a:r>
              <a:rPr lang="en-US" sz="19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SARAN</a:t>
            </a:r>
            <a:r>
              <a:rPr lang="ru-RU" sz="199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Exo 2 Semi Bold"/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05" y="695491"/>
            <a:ext cx="8763896" cy="6162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04" y="0"/>
            <a:ext cx="188382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23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o8g6KFQfC4kMXIhXIaO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10688</TotalTime>
  <Words>1356</Words>
  <Application>Microsoft Office PowerPoint</Application>
  <PresentationFormat>Произвольный</PresentationFormat>
  <Paragraphs>295</Paragraphs>
  <Slides>12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 think-cell</vt:lpstr>
      <vt:lpstr>О развитии специальной экономической зоны «Сарыарка»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развитии индустриальной зоны «Saran»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798</cp:revision>
  <cp:lastPrinted>2025-08-15T04:51:42Z</cp:lastPrinted>
  <dcterms:created xsi:type="dcterms:W3CDTF">2022-09-26T15:10:28Z</dcterms:created>
  <dcterms:modified xsi:type="dcterms:W3CDTF">2025-12-03T03:56:32Z</dcterms:modified>
</cp:coreProperties>
</file>