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8288000" cy="10287000"/>
  <p:notesSz cx="6858000" cy="9947275"/>
  <p:embeddedFontLst>
    <p:embeddedFont>
      <p:font typeface="Arial Bold" panose="020B0604020202020204" charset="0"/>
      <p:regular r:id="rId10"/>
    </p:embeddedFont>
    <p:embeddedFont>
      <p:font typeface="Arial Italics" panose="020B0604020202020204" charset="0"/>
      <p:regular r:id="rId11"/>
    </p:embeddedFont>
    <p:embeddedFont>
      <p:font typeface="Arial Nova Bold" panose="020B0604020202020204" charset="0"/>
      <p:regular r:id="rId12"/>
    </p:embeddedFont>
    <p:embeddedFont>
      <p:font typeface="Canva Sans" panose="020B0604020202020204" charset="0"/>
      <p:regular r:id="rId13"/>
    </p:embeddedFont>
    <p:embeddedFont>
      <p:font typeface="Canva Sans Bold" panose="020B0604020202020204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806030504020204" charset="0"/>
      <p:regular r:id="rId19"/>
    </p:embeddedFont>
    <p:embeddedFont>
      <p:font typeface="Poppi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200"/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B064-2A01-43C8-85AF-3766AAEF05DA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5D589-B0C2-4CB9-8678-BBE807590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6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5D589-B0C2-4CB9-8678-BBE807590A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6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9992" y="-1680508"/>
            <a:ext cx="13648016" cy="136480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40768" y="-164456"/>
            <a:ext cx="11725929" cy="11711272"/>
          </a:xfrm>
          <a:custGeom>
            <a:avLst/>
            <a:gdLst/>
            <a:ahLst/>
            <a:cxnLst/>
            <a:rect l="l" t="t" r="r" b="b"/>
            <a:pathLst>
              <a:path w="11725929" h="11711272">
                <a:moveTo>
                  <a:pt x="0" y="0"/>
                </a:moveTo>
                <a:lnTo>
                  <a:pt x="11725929" y="0"/>
                </a:lnTo>
                <a:lnTo>
                  <a:pt x="11725929" y="11711272"/>
                </a:lnTo>
                <a:lnTo>
                  <a:pt x="0" y="11711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367381" y="-633119"/>
            <a:ext cx="11553237" cy="115532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127047" y="657737"/>
            <a:ext cx="4033905" cy="2375311"/>
          </a:xfrm>
          <a:custGeom>
            <a:avLst/>
            <a:gdLst/>
            <a:ahLst/>
            <a:cxnLst/>
            <a:rect l="l" t="t" r="r" b="b"/>
            <a:pathLst>
              <a:path w="4033905" h="2375311">
                <a:moveTo>
                  <a:pt x="0" y="0"/>
                </a:moveTo>
                <a:lnTo>
                  <a:pt x="4033906" y="0"/>
                </a:lnTo>
                <a:lnTo>
                  <a:pt x="4033906" y="2375311"/>
                </a:lnTo>
                <a:lnTo>
                  <a:pt x="0" y="2375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82853" y="3611233"/>
            <a:ext cx="12114923" cy="5574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8"/>
              </a:lnSpc>
            </a:pPr>
            <a:r>
              <a:rPr lang="en-US" sz="4048" b="1" dirty="0">
                <a:solidFill>
                  <a:srgbClr val="3A6AD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О </a:t>
            </a: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деятельности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Совета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endParaRPr lang="ru-RU" sz="4048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5668"/>
              </a:lnSpc>
            </a:pP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по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защите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прав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предпринимателей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algn="ctr">
              <a:lnSpc>
                <a:spcPts val="5668"/>
              </a:lnSpc>
            </a:pP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и </a:t>
            </a: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противодействию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коррупции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algn="ctr">
              <a:lnSpc>
                <a:spcPts val="5668"/>
              </a:lnSpc>
            </a:pP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при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Палате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предпринимателей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endParaRPr lang="ru-RU" sz="4048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5668"/>
              </a:lnSpc>
            </a:pP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Актюбинской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48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области</a:t>
            </a:r>
            <a:r>
              <a:rPr lang="en-US" sz="4048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algn="ctr">
              <a:lnSpc>
                <a:spcPts val="4128"/>
              </a:lnSpc>
            </a:pPr>
            <a:r>
              <a:rPr lang="en-US" sz="2400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lang="en-US" sz="2400" i="1" dirty="0" err="1">
                <a:solidFill>
                  <a:srgbClr val="004AAD"/>
                </a:solidFill>
                <a:latin typeface="Arial Italics"/>
                <a:ea typeface="Arial Italics"/>
                <a:cs typeface="Arial Italics"/>
                <a:sym typeface="Arial Italics"/>
              </a:rPr>
              <a:t>за</a:t>
            </a:r>
            <a:r>
              <a:rPr lang="en-US" sz="2400" i="1" dirty="0">
                <a:solidFill>
                  <a:srgbClr val="004AAD"/>
                </a:solidFill>
                <a:latin typeface="Arial Italics"/>
                <a:ea typeface="Arial Italics"/>
                <a:cs typeface="Arial Italics"/>
                <a:sym typeface="Arial Italics"/>
              </a:rPr>
              <a:t> 1-е </a:t>
            </a:r>
            <a:r>
              <a:rPr lang="en-US" sz="2400" i="1" dirty="0" err="1">
                <a:solidFill>
                  <a:srgbClr val="004AAD"/>
                </a:solidFill>
                <a:latin typeface="Arial Italics"/>
                <a:ea typeface="Arial Italics"/>
                <a:cs typeface="Arial Italics"/>
                <a:sym typeface="Arial Italics"/>
              </a:rPr>
              <a:t>полугодие</a:t>
            </a:r>
            <a:r>
              <a:rPr lang="en-US" sz="2400" i="1" dirty="0">
                <a:solidFill>
                  <a:srgbClr val="004AAD"/>
                </a:solidFill>
                <a:latin typeface="Arial Italics"/>
                <a:ea typeface="Arial Italics"/>
                <a:cs typeface="Arial Italics"/>
                <a:sym typeface="Arial Italics"/>
              </a:rPr>
              <a:t> 2025 </a:t>
            </a:r>
            <a:r>
              <a:rPr lang="en-US" sz="2400" i="1" dirty="0" err="1">
                <a:solidFill>
                  <a:srgbClr val="004AAD"/>
                </a:solidFill>
                <a:latin typeface="Arial Italics"/>
                <a:ea typeface="Arial Italics"/>
                <a:cs typeface="Arial Italics"/>
                <a:sym typeface="Arial Italics"/>
              </a:rPr>
              <a:t>года</a:t>
            </a:r>
            <a:r>
              <a:rPr lang="en-US" sz="2400" i="1" dirty="0">
                <a:solidFill>
                  <a:srgbClr val="004AAD"/>
                </a:solidFill>
                <a:latin typeface="Arial Italics"/>
                <a:ea typeface="Arial Italics"/>
                <a:cs typeface="Arial Italics"/>
                <a:sym typeface="Arial Italics"/>
              </a:rPr>
              <a:t>)</a:t>
            </a:r>
          </a:p>
          <a:p>
            <a:pPr algn="ctr">
              <a:lnSpc>
                <a:spcPts val="5668"/>
              </a:lnSpc>
            </a:pPr>
            <a:r>
              <a:rPr lang="en-US" sz="4048" b="1" dirty="0">
                <a:solidFill>
                  <a:srgbClr val="3A6AD6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algn="ctr">
              <a:lnSpc>
                <a:spcPts val="5668"/>
              </a:lnSpc>
              <a:spcBef>
                <a:spcPct val="0"/>
              </a:spcBef>
            </a:pPr>
            <a:endParaRPr lang="en-US" sz="4048" b="1" dirty="0">
              <a:solidFill>
                <a:srgbClr val="3A6AD6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8935085"/>
            <a:ext cx="1642928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Ақтөбе</a:t>
            </a:r>
            <a:r>
              <a:rPr lang="en-US" sz="2399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640768" y="-164456"/>
            <a:ext cx="11725929" cy="11711272"/>
          </a:xfrm>
          <a:custGeom>
            <a:avLst/>
            <a:gdLst/>
            <a:ahLst/>
            <a:cxnLst/>
            <a:rect l="l" t="t" r="r" b="b"/>
            <a:pathLst>
              <a:path w="11725929" h="11711272">
                <a:moveTo>
                  <a:pt x="0" y="0"/>
                </a:moveTo>
                <a:lnTo>
                  <a:pt x="11725929" y="0"/>
                </a:lnTo>
                <a:lnTo>
                  <a:pt x="11725929" y="11711272"/>
                </a:lnTo>
                <a:lnTo>
                  <a:pt x="0" y="11711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2319992" y="-1646516"/>
            <a:ext cx="13648016" cy="136480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431364" y="-1006765"/>
            <a:ext cx="11553237" cy="115532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236128" y="2301990"/>
            <a:ext cx="5815744" cy="5683020"/>
          </a:xfrm>
          <a:custGeom>
            <a:avLst/>
            <a:gdLst/>
            <a:ahLst/>
            <a:cxnLst/>
            <a:rect l="l" t="t" r="r" b="b"/>
            <a:pathLst>
              <a:path w="5815744" h="5683020">
                <a:moveTo>
                  <a:pt x="0" y="0"/>
                </a:moveTo>
                <a:lnTo>
                  <a:pt x="5815744" y="0"/>
                </a:lnTo>
                <a:lnTo>
                  <a:pt x="5815744" y="5683020"/>
                </a:lnTo>
                <a:lnTo>
                  <a:pt x="0" y="5683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369091" y="3902743"/>
            <a:ext cx="507780" cy="382256"/>
          </a:xfrm>
          <a:custGeom>
            <a:avLst/>
            <a:gdLst/>
            <a:ahLst/>
            <a:cxnLst/>
            <a:rect l="l" t="t" r="r" b="b"/>
            <a:pathLst>
              <a:path w="752706" h="544685">
                <a:moveTo>
                  <a:pt x="0" y="0"/>
                </a:moveTo>
                <a:lnTo>
                  <a:pt x="752706" y="0"/>
                </a:lnTo>
                <a:lnTo>
                  <a:pt x="752706" y="544685"/>
                </a:lnTo>
                <a:lnTo>
                  <a:pt x="0" y="5446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>
          <a:xfrm>
            <a:off x="2369091" y="5286057"/>
            <a:ext cx="507780" cy="499778"/>
          </a:xfrm>
          <a:custGeom>
            <a:avLst/>
            <a:gdLst/>
            <a:ahLst/>
            <a:cxnLst/>
            <a:rect l="l" t="t" r="r" b="b"/>
            <a:pathLst>
              <a:path w="728895" h="728895">
                <a:moveTo>
                  <a:pt x="0" y="0"/>
                </a:moveTo>
                <a:lnTo>
                  <a:pt x="728894" y="0"/>
                </a:lnTo>
                <a:lnTo>
                  <a:pt x="728894" y="728894"/>
                </a:lnTo>
                <a:lnTo>
                  <a:pt x="0" y="7288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367093" y="7191777"/>
            <a:ext cx="406895" cy="618723"/>
          </a:xfrm>
          <a:custGeom>
            <a:avLst/>
            <a:gdLst/>
            <a:ahLst/>
            <a:cxnLst/>
            <a:rect l="l" t="t" r="r" b="b"/>
            <a:pathLst>
              <a:path w="584079" h="902369">
                <a:moveTo>
                  <a:pt x="0" y="0"/>
                </a:moveTo>
                <a:lnTo>
                  <a:pt x="584079" y="0"/>
                </a:lnTo>
                <a:lnTo>
                  <a:pt x="584079" y="902369"/>
                </a:lnTo>
                <a:lnTo>
                  <a:pt x="0" y="9023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112346" y="1931964"/>
            <a:ext cx="647887" cy="740827"/>
          </a:xfrm>
          <a:custGeom>
            <a:avLst/>
            <a:gdLst/>
            <a:ahLst/>
            <a:cxnLst/>
            <a:rect l="l" t="t" r="r" b="b"/>
            <a:pathLst>
              <a:path w="647887" h="740827">
                <a:moveTo>
                  <a:pt x="0" y="0"/>
                </a:moveTo>
                <a:lnTo>
                  <a:pt x="647887" y="0"/>
                </a:lnTo>
                <a:lnTo>
                  <a:pt x="647887" y="740827"/>
                </a:lnTo>
                <a:lnTo>
                  <a:pt x="0" y="7408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50330" y="1916419"/>
            <a:ext cx="628596" cy="791139"/>
          </a:xfrm>
          <a:custGeom>
            <a:avLst/>
            <a:gdLst/>
            <a:ahLst/>
            <a:cxnLst/>
            <a:rect l="l" t="t" r="r" b="b"/>
            <a:pathLst>
              <a:path w="628596" h="791139">
                <a:moveTo>
                  <a:pt x="0" y="0"/>
                </a:moveTo>
                <a:lnTo>
                  <a:pt x="628596" y="0"/>
                </a:lnTo>
                <a:lnTo>
                  <a:pt x="628596" y="791139"/>
                </a:lnTo>
                <a:lnTo>
                  <a:pt x="0" y="7911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139238" y="4962842"/>
            <a:ext cx="952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2170965" y="1840219"/>
            <a:ext cx="6669504" cy="1550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75"/>
              </a:lnSpc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Arial Nova Bold"/>
                <a:cs typeface="Arial Nova Bold"/>
                <a:sym typeface="Arial Nova Bold"/>
              </a:rPr>
              <a:t>Количество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Arial Nova Bold"/>
                <a:cs typeface="Arial Nova Bold"/>
                <a:sym typeface="Arial Nova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Arial Nova Bold"/>
                <a:cs typeface="Arial Nova Bold"/>
                <a:sym typeface="Arial Nova Bold"/>
              </a:rPr>
              <a:t>поступивших</a:t>
            </a:r>
            <a:r>
              <a:rPr lang="ru-RU" sz="2600" b="1" u="sng" dirty="0">
                <a:solidFill>
                  <a:srgbClr val="004AAD"/>
                </a:solidFill>
                <a:latin typeface="Canva Sans" panose="020B0604020202020204" charset="0"/>
                <a:ea typeface="Arial Nova Bold"/>
                <a:cs typeface="Arial Nova Bold"/>
                <a:sym typeface="Arial Nova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Arial Nova Bold"/>
                <a:cs typeface="Arial Nova Bold"/>
                <a:sym typeface="Arial Nova Bold"/>
              </a:rPr>
              <a:t>обращений</a:t>
            </a:r>
            <a:r>
              <a:rPr lang="ru-RU" sz="2600" b="1" u="sng" dirty="0">
                <a:solidFill>
                  <a:srgbClr val="004AAD"/>
                </a:solidFill>
                <a:latin typeface="Canva Sans" panose="020B0604020202020204" charset="0"/>
                <a:ea typeface="Arial Nova Bold"/>
                <a:cs typeface="Arial Nova Bold"/>
                <a:sym typeface="Arial Nova Bold"/>
              </a:rPr>
              <a:t> по линии защиты бизнеса</a:t>
            </a:r>
            <a:endParaRPr lang="en-US" sz="2600" b="1" u="sng" dirty="0">
              <a:solidFill>
                <a:srgbClr val="004AAD"/>
              </a:solidFill>
              <a:latin typeface="Canva Sans" panose="020B0604020202020204" charset="0"/>
              <a:ea typeface="Arial Nova Bold"/>
              <a:cs typeface="Arial Nova Bold"/>
              <a:sym typeface="Arial Nova Bold"/>
            </a:endParaRPr>
          </a:p>
          <a:p>
            <a:pPr algn="l">
              <a:lnSpc>
                <a:spcPts val="4175"/>
              </a:lnSpc>
            </a:pPr>
            <a:endParaRPr lang="en-US" sz="2400" b="1" u="sng" dirty="0">
              <a:solidFill>
                <a:srgbClr val="004AAD"/>
              </a:solidFill>
              <a:latin typeface="Arial Nova Bold"/>
              <a:ea typeface="Arial Nova Bold"/>
              <a:cs typeface="Arial Nova Bold"/>
              <a:sym typeface="Arial Nov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956653" y="3880579"/>
            <a:ext cx="6582547" cy="4232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200" b="1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114</a:t>
            </a:r>
            <a:r>
              <a:rPr lang="ru-RU" sz="3200" b="1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ru-RU" sz="2600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"/>
              </a:rPr>
              <a:t>о</a:t>
            </a:r>
            <a:r>
              <a:rPr lang="en-US" sz="2600" dirty="0" err="1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бращений</a:t>
            </a:r>
            <a:endParaRPr lang="ru-RU" sz="2600" dirty="0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/>
            <a:endParaRPr lang="en-US" sz="2999" dirty="0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/>
            <a:endParaRPr lang="en-US" sz="2999" dirty="0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/>
            <a:r>
              <a:rPr lang="en-US" sz="3200" b="1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49</a:t>
            </a:r>
            <a:r>
              <a:rPr lang="en-US" sz="3799" dirty="0">
                <a:solidFill>
                  <a:srgbClr val="F592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ru-RU" sz="26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решено </a:t>
            </a:r>
            <a:r>
              <a:rPr lang="en-US" sz="26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в </a:t>
            </a:r>
            <a:r>
              <a:rPr lang="en-US" sz="2600" dirty="0" err="1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пользу</a:t>
            </a:r>
            <a:r>
              <a:rPr lang="en-US" sz="26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бизнеса</a:t>
            </a:r>
            <a:r>
              <a:rPr lang="en-US" sz="26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endParaRPr lang="ru-RU" sz="2600" dirty="0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/>
            <a:endParaRPr lang="en-US" sz="2600" dirty="0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/>
            <a:r>
              <a:rPr lang="en-US" sz="3200" b="1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43</a:t>
            </a:r>
            <a:r>
              <a:rPr lang="ru-RU" sz="3200" b="1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даны</a:t>
            </a:r>
            <a:r>
              <a:rPr lang="en-US" sz="26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разъяснения</a:t>
            </a:r>
            <a:r>
              <a:rPr lang="en-US" sz="2999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/>
            <a:endParaRPr lang="en-US" sz="2999" dirty="0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/>
            <a:r>
              <a:rPr lang="en-US" sz="3200" b="1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22</a:t>
            </a:r>
            <a:r>
              <a:rPr lang="en-US" sz="3799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на</a:t>
            </a:r>
            <a:r>
              <a:rPr lang="en-US" sz="26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рассмотрении</a:t>
            </a:r>
            <a:r>
              <a:rPr lang="en-US" sz="26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  </a:t>
            </a:r>
            <a:r>
              <a:rPr lang="en-US" sz="2600" b="1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</a:t>
            </a:r>
            <a:r>
              <a:rPr lang="en-US" sz="26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             </a:t>
            </a:r>
          </a:p>
          <a:p>
            <a:pPr algn="l">
              <a:lnSpc>
                <a:spcPts val="2100"/>
              </a:lnSpc>
            </a:pPr>
            <a:endParaRPr lang="en-US" sz="2999" dirty="0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363329" y="1840219"/>
            <a:ext cx="5324144" cy="498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71"/>
              </a:lnSpc>
              <a:spcBef>
                <a:spcPct val="0"/>
              </a:spcBef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Проведенная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работа</a:t>
            </a:r>
            <a:r>
              <a:rPr lang="ru-RU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Совета</a:t>
            </a:r>
            <a:endParaRPr lang="en-US" sz="2600" b="1" u="sng" dirty="0">
              <a:solidFill>
                <a:srgbClr val="004AAD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514605" y="3875974"/>
            <a:ext cx="4677966" cy="372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ru-RU" sz="3200" b="1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    </a:t>
            </a:r>
            <a:r>
              <a:rPr lang="en-US" sz="2600" dirty="0" err="1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заседаний</a:t>
            </a:r>
            <a:r>
              <a:rPr lang="ru-RU" sz="26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lang="ru-RU" sz="2400" b="1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  <a:r>
              <a:rPr lang="ru-RU" sz="26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выездное)</a:t>
            </a:r>
          </a:p>
          <a:p>
            <a:pPr algn="just"/>
            <a:endParaRPr lang="ru-RU" sz="2600" dirty="0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/>
            <a:endParaRPr lang="en-US" sz="2600" dirty="0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/>
            <a:r>
              <a:rPr lang="ru-RU" sz="2800" b="1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16  </a:t>
            </a:r>
            <a:r>
              <a:rPr lang="ru-RU" sz="26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рассмотренных вопросов</a:t>
            </a:r>
          </a:p>
          <a:p>
            <a:pPr algn="just"/>
            <a:r>
              <a:rPr lang="en-US" sz="30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</a:t>
            </a:r>
            <a:r>
              <a:rPr lang="ru-RU" sz="3000" b="1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"/>
              </a:rPr>
              <a:t>    </a:t>
            </a:r>
            <a:r>
              <a:rPr lang="ru-RU" sz="260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решено п</a:t>
            </a:r>
            <a:r>
              <a:rPr lang="en-US" sz="2600" dirty="0" err="1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оложительно</a:t>
            </a:r>
            <a:endParaRPr lang="en-US" sz="2600" dirty="0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/>
            <a:endParaRPr lang="ru-RU" sz="3200" b="1" spc="-60" dirty="0">
              <a:solidFill>
                <a:srgbClr val="F592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/>
            <a:r>
              <a:rPr lang="en-US" sz="3200" b="1" spc="-60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</a:t>
            </a:r>
            <a:r>
              <a:rPr lang="ru-RU" sz="3600" b="1" spc="-60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"/>
              </a:rPr>
              <a:t>    </a:t>
            </a:r>
            <a:r>
              <a:rPr lang="en-US" sz="2600" spc="-6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в </a:t>
            </a:r>
            <a:r>
              <a:rPr lang="en-US" sz="2600" spc="-60" dirty="0" err="1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работе</a:t>
            </a:r>
            <a:endParaRPr lang="en-US" sz="3000" spc="-60" dirty="0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1" name="AutoShape 21"/>
          <p:cNvSpPr/>
          <p:nvPr/>
        </p:nvSpPr>
        <p:spPr>
          <a:xfrm flipH="1">
            <a:off x="9447533" y="1531874"/>
            <a:ext cx="171449" cy="8316000"/>
          </a:xfrm>
          <a:prstGeom prst="line">
            <a:avLst/>
          </a:prstGeom>
          <a:ln w="19050" cap="flat">
            <a:solidFill>
              <a:srgbClr val="B4B4B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2" name="TextBox 21"/>
          <p:cNvSpPr txBox="1"/>
          <p:nvPr/>
        </p:nvSpPr>
        <p:spPr>
          <a:xfrm>
            <a:off x="4681578" y="433166"/>
            <a:ext cx="9717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4AAD"/>
                </a:solidFill>
              </a:rPr>
              <a:t>Обращения по защите бизнеса и работа Совета</a:t>
            </a:r>
            <a:endParaRPr lang="en-US" sz="3600" b="1" dirty="0">
              <a:solidFill>
                <a:srgbClr val="004AAD"/>
              </a:solidFill>
              <a:latin typeface="Canva Sans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51DC93-777E-4DF0-E28B-67E1885847E7}"/>
              </a:ext>
            </a:extLst>
          </p:cNvPr>
          <p:cNvSpPr txBox="1"/>
          <p:nvPr/>
        </p:nvSpPr>
        <p:spPr>
          <a:xfrm>
            <a:off x="5787374" y="83411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spc="-60" dirty="0">
                <a:solidFill>
                  <a:srgbClr val="F592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  <a:r>
              <a:rPr lang="en-US" sz="3200" spc="-6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00" spc="-6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ru-RU" sz="2800" spc="-6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	</a:t>
            </a:r>
            <a:r>
              <a:rPr lang="ru-RU" sz="2600" spc="-60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Должностное лицо привлечено к ответственности</a:t>
            </a:r>
            <a:endParaRPr lang="en-US" sz="2600" spc="-60" dirty="0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pic>
        <p:nvPicPr>
          <p:cNvPr id="23" name="Рисунок 22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6780DE-38F7-7FF6-5949-FFB92DEC7EA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237885"/>
            <a:ext cx="499778" cy="4997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8E37F8E-65A1-CE0D-E9AD-D698611D72A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42" y="3801483"/>
            <a:ext cx="584776" cy="58477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8F0E2EF-6C93-BB1F-9A8D-6C99D990350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912" y="5017264"/>
            <a:ext cx="639692" cy="63969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60826A2-704F-0E77-D2C2-15C5E87E59D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5753100"/>
            <a:ext cx="911961" cy="91196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A54D2AF-1AF5-5BE5-1020-81D6EEE3F8E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843" y="7021151"/>
            <a:ext cx="584775" cy="584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9992" y="-1680508"/>
            <a:ext cx="13648016" cy="136480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40768" y="-164456"/>
            <a:ext cx="11725929" cy="11711272"/>
          </a:xfrm>
          <a:custGeom>
            <a:avLst/>
            <a:gdLst/>
            <a:ahLst/>
            <a:cxnLst/>
            <a:rect l="l" t="t" r="r" b="b"/>
            <a:pathLst>
              <a:path w="11725929" h="11711272">
                <a:moveTo>
                  <a:pt x="0" y="0"/>
                </a:moveTo>
                <a:lnTo>
                  <a:pt x="11725929" y="0"/>
                </a:lnTo>
                <a:lnTo>
                  <a:pt x="11725929" y="11711272"/>
                </a:lnTo>
                <a:lnTo>
                  <a:pt x="0" y="11711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3367381" y="-805047"/>
            <a:ext cx="11553237" cy="11553237"/>
            <a:chOff x="0" y="0"/>
            <a:chExt cx="812800" cy="81280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236128" y="2301990"/>
            <a:ext cx="5815744" cy="5683020"/>
          </a:xfrm>
          <a:custGeom>
            <a:avLst/>
            <a:gdLst/>
            <a:ahLst/>
            <a:cxnLst/>
            <a:rect l="l" t="t" r="r" b="b"/>
            <a:pathLst>
              <a:path w="5815744" h="5683020">
                <a:moveTo>
                  <a:pt x="0" y="0"/>
                </a:moveTo>
                <a:lnTo>
                  <a:pt x="5815744" y="0"/>
                </a:lnTo>
                <a:lnTo>
                  <a:pt x="5815744" y="5683020"/>
                </a:lnTo>
                <a:lnTo>
                  <a:pt x="0" y="5683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2717" y="1635920"/>
            <a:ext cx="1003262" cy="766127"/>
          </a:xfrm>
          <a:custGeom>
            <a:avLst/>
            <a:gdLst/>
            <a:ahLst/>
            <a:cxnLst/>
            <a:rect l="l" t="t" r="r" b="b"/>
            <a:pathLst>
              <a:path w="1003262" h="766127">
                <a:moveTo>
                  <a:pt x="0" y="0"/>
                </a:moveTo>
                <a:lnTo>
                  <a:pt x="1003262" y="0"/>
                </a:lnTo>
                <a:lnTo>
                  <a:pt x="1003262" y="766127"/>
                </a:lnTo>
                <a:lnTo>
                  <a:pt x="0" y="766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48762" y="1676877"/>
            <a:ext cx="793304" cy="793304"/>
          </a:xfrm>
          <a:custGeom>
            <a:avLst/>
            <a:gdLst/>
            <a:ahLst/>
            <a:cxnLst/>
            <a:rect l="l" t="t" r="r" b="b"/>
            <a:pathLst>
              <a:path w="793304" h="793304">
                <a:moveTo>
                  <a:pt x="0" y="0"/>
                </a:moveTo>
                <a:lnTo>
                  <a:pt x="793305" y="0"/>
                </a:lnTo>
                <a:lnTo>
                  <a:pt x="793305" y="793304"/>
                </a:lnTo>
                <a:lnTo>
                  <a:pt x="0" y="7933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139238" y="4962842"/>
            <a:ext cx="952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386221" y="326851"/>
            <a:ext cx="14235021" cy="563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Положительно решенные вопросы</a:t>
            </a:r>
            <a:endParaRPr lang="en-US" sz="3600" b="1" dirty="0">
              <a:solidFill>
                <a:srgbClr val="004AA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93838" y="1618298"/>
            <a:ext cx="474229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Кейс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1.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Защита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инвестора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ТОО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«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Коттеджный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городок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Арман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»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93838" y="2546986"/>
            <a:ext cx="6992166" cy="6802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Компания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начала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строительство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жилого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комплекса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основании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разрешений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выданных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акиматом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инвестировав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проект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более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200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млн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тенге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Однако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после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утверждения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нового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Генерального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плана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г.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Актобе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участок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застройки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оказался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вне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предусмотренной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территории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что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фактически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заблокировало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реализацию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проекта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</a:p>
          <a:p>
            <a:pPr algn="just">
              <a:lnSpc>
                <a:spcPts val="2940"/>
              </a:lnSpc>
            </a:pPr>
            <a:endParaRPr lang="ru-RU" sz="2600" dirty="0">
              <a:solidFill>
                <a:srgbClr val="004AAD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Палата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предпринимателей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обратилась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Республиканский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Совет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НПП РК «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Атамекен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»,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где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было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рекомендовано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устранить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возникшие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противоречия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23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июня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состоялись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общественные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обсуждения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итогам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которых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проект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был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включён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обновлённый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Генплан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</a:p>
          <a:p>
            <a:pPr algn="just">
              <a:lnSpc>
                <a:spcPts val="2100"/>
              </a:lnSpc>
            </a:pPr>
            <a:endParaRPr lang="en-US" sz="2600" dirty="0">
              <a:solidFill>
                <a:srgbClr val="004AAD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Результат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Строительство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возобновлено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вопрос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решён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пользу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инвестора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1260"/>
              </a:lnSpc>
            </a:pPr>
            <a:endParaRPr lang="en-US" sz="2600" b="1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78328" y="2546986"/>
            <a:ext cx="7069182" cy="6591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Компания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реализует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фармацевтический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проект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сумму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2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млрд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тенге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и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обратилась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за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дополнительным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земельным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участком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площадью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0,4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га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для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строительства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склада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Возникли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трудности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с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его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предоставлением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</a:p>
          <a:p>
            <a:pPr algn="just">
              <a:lnSpc>
                <a:spcPts val="2940"/>
              </a:lnSpc>
            </a:pPr>
            <a:endParaRPr lang="en-US" sz="2600" dirty="0">
              <a:solidFill>
                <a:srgbClr val="004AAD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Совет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рассмотрел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обращение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подтвердив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стратегическую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значимость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проекта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—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производство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медикаментов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экспортный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потенциал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создание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рабочих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мест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Установлено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что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отказ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выделении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земли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был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необоснован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результате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достигнута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договорённость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о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предоставлении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альтернативного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участка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прилегающего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к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основному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</a:p>
          <a:p>
            <a:pPr algn="just">
              <a:lnSpc>
                <a:spcPts val="2100"/>
              </a:lnSpc>
            </a:pPr>
            <a:endParaRPr lang="en-US" sz="2600" dirty="0">
              <a:solidFill>
                <a:srgbClr val="004AAD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Результат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Проект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получил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поддержку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земельный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вопрос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решён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78328" y="1638777"/>
            <a:ext cx="6288528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Кейс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2. ТОО «ТК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Фарм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Актобе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»: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расширение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фармпроизводства</a:t>
            </a:r>
            <a:endParaRPr lang="en-US" sz="2600" b="1" u="sng" dirty="0">
              <a:solidFill>
                <a:srgbClr val="004AAD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600" b="1" u="sng" dirty="0">
              <a:solidFill>
                <a:srgbClr val="004AAD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9992" y="-1680508"/>
            <a:ext cx="13648016" cy="136480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40768" y="-164456"/>
            <a:ext cx="11725929" cy="11711272"/>
          </a:xfrm>
          <a:custGeom>
            <a:avLst/>
            <a:gdLst/>
            <a:ahLst/>
            <a:cxnLst/>
            <a:rect l="l" t="t" r="r" b="b"/>
            <a:pathLst>
              <a:path w="11725929" h="11711272">
                <a:moveTo>
                  <a:pt x="0" y="0"/>
                </a:moveTo>
                <a:lnTo>
                  <a:pt x="11725929" y="0"/>
                </a:lnTo>
                <a:lnTo>
                  <a:pt x="11725929" y="11711272"/>
                </a:lnTo>
                <a:lnTo>
                  <a:pt x="0" y="11711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367381" y="-805047"/>
            <a:ext cx="11553237" cy="115532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236128" y="2301990"/>
            <a:ext cx="5815744" cy="5683020"/>
          </a:xfrm>
          <a:custGeom>
            <a:avLst/>
            <a:gdLst/>
            <a:ahLst/>
            <a:cxnLst/>
            <a:rect l="l" t="t" r="r" b="b"/>
            <a:pathLst>
              <a:path w="5815744" h="5683020">
                <a:moveTo>
                  <a:pt x="0" y="0"/>
                </a:moveTo>
                <a:lnTo>
                  <a:pt x="5815744" y="0"/>
                </a:lnTo>
                <a:lnTo>
                  <a:pt x="5815744" y="5683020"/>
                </a:lnTo>
                <a:lnTo>
                  <a:pt x="0" y="5683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2837" y="1656398"/>
            <a:ext cx="763141" cy="775837"/>
          </a:xfrm>
          <a:custGeom>
            <a:avLst/>
            <a:gdLst/>
            <a:ahLst/>
            <a:cxnLst/>
            <a:rect l="l" t="t" r="r" b="b"/>
            <a:pathLst>
              <a:path w="763141" h="775837">
                <a:moveTo>
                  <a:pt x="0" y="0"/>
                </a:moveTo>
                <a:lnTo>
                  <a:pt x="763142" y="0"/>
                </a:lnTo>
                <a:lnTo>
                  <a:pt x="763142" y="775837"/>
                </a:lnTo>
                <a:lnTo>
                  <a:pt x="0" y="7758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38157" y="1705919"/>
            <a:ext cx="676794" cy="676794"/>
          </a:xfrm>
          <a:custGeom>
            <a:avLst/>
            <a:gdLst/>
            <a:ahLst/>
            <a:cxnLst/>
            <a:rect l="l" t="t" r="r" b="b"/>
            <a:pathLst>
              <a:path w="676794" h="676794">
                <a:moveTo>
                  <a:pt x="0" y="0"/>
                </a:moveTo>
                <a:lnTo>
                  <a:pt x="676794" y="0"/>
                </a:lnTo>
                <a:lnTo>
                  <a:pt x="676794" y="676795"/>
                </a:lnTo>
                <a:lnTo>
                  <a:pt x="0" y="676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139238" y="4962842"/>
            <a:ext cx="952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717052" y="584963"/>
            <a:ext cx="12863421" cy="563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Положительно решенные вопросы</a:t>
            </a:r>
            <a:endParaRPr lang="en-US" sz="3600" b="1" dirty="0">
              <a:solidFill>
                <a:srgbClr val="004AA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93838" y="1618298"/>
            <a:ext cx="4742290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Кейс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3. ТОО «SMARTEX DF»: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логистический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центр</a:t>
            </a:r>
            <a:endParaRPr lang="en-US" sz="2600" b="1" u="sng" dirty="0">
              <a:solidFill>
                <a:srgbClr val="004AAD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600" b="1" u="sng" dirty="0">
              <a:solidFill>
                <a:srgbClr val="004AAD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93838" y="2451916"/>
            <a:ext cx="6987640" cy="7918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endParaRPr lang="ru-RU" sz="2600" dirty="0">
              <a:solidFill>
                <a:srgbClr val="004AAD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Компания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реализует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проект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логистического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комплекса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Один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из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выделенных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участков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оказался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слишком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узким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нормам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а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запрос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дополнительный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был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отклонён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—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участок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ошибочно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считался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землёй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общего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пользования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940"/>
              </a:lnSpc>
            </a:pPr>
            <a:endParaRPr lang="ru-RU" sz="2600" dirty="0">
              <a:solidFill>
                <a:srgbClr val="004AAD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Совет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и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Палата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провели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выездное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обследование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и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установили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что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участок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имеет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признаков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общественного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пользования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Также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компания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столкнулась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с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необоснованной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задержкой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подключения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к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электросетям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стороны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ТОО «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Энергосистема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».</a:t>
            </a:r>
          </a:p>
          <a:p>
            <a:pPr algn="just">
              <a:lnSpc>
                <a:spcPts val="2100"/>
              </a:lnSpc>
            </a:pPr>
            <a:endParaRPr lang="en-US" sz="2600" dirty="0">
              <a:solidFill>
                <a:srgbClr val="004AAD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Результат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:</a:t>
            </a:r>
          </a:p>
          <a:p>
            <a:pPr marL="453396" lvl="1" indent="-226698" algn="just">
              <a:lnSpc>
                <a:spcPts val="2940"/>
              </a:lnSpc>
              <a:buFont typeface="Arial"/>
              <a:buChar char="•"/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участок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был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предоставлен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,</a:t>
            </a:r>
          </a:p>
          <a:p>
            <a:pPr marL="453396" lvl="1" indent="-226698" algn="just">
              <a:lnSpc>
                <a:spcPts val="2940"/>
              </a:lnSpc>
              <a:buFont typeface="Arial"/>
              <a:buChar char="•"/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утверждены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техусловия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,</a:t>
            </a:r>
          </a:p>
          <a:p>
            <a:pPr marL="453396" lvl="1" indent="-226698" algn="just">
              <a:lnSpc>
                <a:spcPts val="2940"/>
              </a:lnSpc>
              <a:buFont typeface="Arial"/>
              <a:buChar char="•"/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подписан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договор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подключения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Объём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защищённых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прав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—</a:t>
            </a:r>
            <a:r>
              <a:rPr lang="ru-RU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>
                <a:solidFill>
                  <a:srgbClr val="F59200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25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млн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тенге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2940"/>
              </a:lnSpc>
            </a:pPr>
            <a:endParaRPr lang="en-US" sz="2600" b="1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40"/>
              </a:lnSpc>
            </a:pPr>
            <a:endParaRPr lang="en-US" sz="2600" b="1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260"/>
              </a:lnSpc>
            </a:pPr>
            <a:endParaRPr lang="en-US" sz="2600" b="1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64688" y="2792572"/>
            <a:ext cx="6987640" cy="7335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марте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2025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года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Актюбинской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области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планировалось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повышение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тарифа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электроэнергию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для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юридических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лиц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59,27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тг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/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кВтч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(+32,8%),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что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вызвало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обеспокоенность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бизнеса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особенно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с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учётом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предыдущего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роста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112%.</a:t>
            </a:r>
          </a:p>
          <a:p>
            <a:pPr algn="just">
              <a:lnSpc>
                <a:spcPts val="2940"/>
              </a:lnSpc>
            </a:pPr>
            <a:endParaRPr lang="ru-RU" sz="2600" dirty="0">
              <a:solidFill>
                <a:srgbClr val="004AAD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Совет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Палате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совместно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с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прокуратурой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и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региональной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палатой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провёл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анализ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обоснованности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повышения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и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направил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обращения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в АРЕМ.</a:t>
            </a:r>
          </a:p>
          <a:p>
            <a:pPr algn="just">
              <a:lnSpc>
                <a:spcPts val="2100"/>
              </a:lnSpc>
            </a:pP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     </a:t>
            </a:r>
          </a:p>
          <a:p>
            <a:pPr algn="just">
              <a:lnSpc>
                <a:spcPts val="2940"/>
              </a:lnSpc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Результат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:</a:t>
            </a:r>
          </a:p>
          <a:p>
            <a:pPr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Тариф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был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пересмотрен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: </a:t>
            </a:r>
            <a:endParaRPr lang="ru-RU" sz="2600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2940"/>
              </a:lnSpc>
            </a:pPr>
            <a:r>
              <a:rPr lang="ru-RU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снижен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ru-RU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до </a:t>
            </a:r>
            <a:r>
              <a:rPr lang="en-US" sz="2600" dirty="0">
                <a:solidFill>
                  <a:srgbClr val="F59200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13% </a:t>
            </a:r>
            <a:r>
              <a:rPr lang="ru-RU" sz="2600" dirty="0">
                <a:solidFill>
                  <a:srgbClr val="F59200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(</a:t>
            </a:r>
            <a:r>
              <a:rPr lang="en-US" sz="2600" dirty="0" err="1">
                <a:solidFill>
                  <a:srgbClr val="F59200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до</a:t>
            </a:r>
            <a:r>
              <a:rPr lang="en-US" sz="2600" dirty="0">
                <a:solidFill>
                  <a:srgbClr val="F59200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49,99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тг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/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кВтч</a:t>
            </a:r>
            <a:r>
              <a:rPr lang="ru-RU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)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 </a:t>
            </a:r>
            <a:endParaRPr lang="ru-RU" sz="2600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Это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позволило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сохранить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конкурентоспособность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и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сдержать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рост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себестоимости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2940"/>
              </a:lnSpc>
            </a:pPr>
            <a:endParaRPr lang="en-US" sz="2600" b="1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40"/>
              </a:lnSpc>
            </a:pPr>
            <a:endParaRPr lang="en-US" sz="2600" b="1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178328" y="1638777"/>
            <a:ext cx="683706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Кейс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4.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Снижение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планируемого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тарифа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на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электроэнергию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для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ru-RU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юр.лиц</a:t>
            </a:r>
            <a:endParaRPr lang="en-US" sz="2600" b="1" u="sng" dirty="0">
              <a:solidFill>
                <a:srgbClr val="004AAD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9992" y="-1680508"/>
            <a:ext cx="13648016" cy="136480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40768" y="-164456"/>
            <a:ext cx="11725929" cy="11711272"/>
          </a:xfrm>
          <a:custGeom>
            <a:avLst/>
            <a:gdLst/>
            <a:ahLst/>
            <a:cxnLst/>
            <a:rect l="l" t="t" r="r" b="b"/>
            <a:pathLst>
              <a:path w="11725929" h="11711272">
                <a:moveTo>
                  <a:pt x="0" y="0"/>
                </a:moveTo>
                <a:lnTo>
                  <a:pt x="11725929" y="0"/>
                </a:lnTo>
                <a:lnTo>
                  <a:pt x="11725929" y="11711272"/>
                </a:lnTo>
                <a:lnTo>
                  <a:pt x="0" y="11711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367381" y="-805047"/>
            <a:ext cx="11553237" cy="115532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236128" y="2301990"/>
            <a:ext cx="5815744" cy="5683020"/>
          </a:xfrm>
          <a:custGeom>
            <a:avLst/>
            <a:gdLst/>
            <a:ahLst/>
            <a:cxnLst/>
            <a:rect l="l" t="t" r="r" b="b"/>
            <a:pathLst>
              <a:path w="5815744" h="5683020">
                <a:moveTo>
                  <a:pt x="0" y="0"/>
                </a:moveTo>
                <a:lnTo>
                  <a:pt x="5815744" y="0"/>
                </a:lnTo>
                <a:lnTo>
                  <a:pt x="5815744" y="5683020"/>
                </a:lnTo>
                <a:lnTo>
                  <a:pt x="0" y="5683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80235" y="1616736"/>
            <a:ext cx="765977" cy="765977"/>
          </a:xfrm>
          <a:custGeom>
            <a:avLst/>
            <a:gdLst/>
            <a:ahLst/>
            <a:cxnLst/>
            <a:rect l="l" t="t" r="r" b="b"/>
            <a:pathLst>
              <a:path w="765977" h="765977">
                <a:moveTo>
                  <a:pt x="0" y="0"/>
                </a:moveTo>
                <a:lnTo>
                  <a:pt x="765978" y="0"/>
                </a:lnTo>
                <a:lnTo>
                  <a:pt x="765978" y="765978"/>
                </a:lnTo>
                <a:lnTo>
                  <a:pt x="0" y="765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57459" y="1677112"/>
            <a:ext cx="724935" cy="724935"/>
          </a:xfrm>
          <a:custGeom>
            <a:avLst/>
            <a:gdLst/>
            <a:ahLst/>
            <a:cxnLst/>
            <a:rect l="l" t="t" r="r" b="b"/>
            <a:pathLst>
              <a:path w="724935" h="724935">
                <a:moveTo>
                  <a:pt x="0" y="0"/>
                </a:moveTo>
                <a:lnTo>
                  <a:pt x="724935" y="0"/>
                </a:lnTo>
                <a:lnTo>
                  <a:pt x="724935" y="724935"/>
                </a:lnTo>
                <a:lnTo>
                  <a:pt x="0" y="7249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139238" y="4962842"/>
            <a:ext cx="952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863362" y="505023"/>
            <a:ext cx="14582029" cy="563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Положительно решенные вопросы</a:t>
            </a:r>
            <a:endParaRPr lang="en-US" sz="3600" b="1" dirty="0">
              <a:solidFill>
                <a:srgbClr val="004AA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93838" y="1618298"/>
            <a:ext cx="5564715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Кейс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5.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Предотвращение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незаконных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проверок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АГЗС и АЗС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600" b="1" u="sng" dirty="0">
              <a:solidFill>
                <a:srgbClr val="004AAD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93837" y="2546986"/>
            <a:ext cx="7199322" cy="7174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ru-RU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епутаты</a:t>
            </a:r>
            <a:r>
              <a:rPr lang="ru-RU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маслихата </a:t>
            </a:r>
            <a:r>
              <a:rPr lang="ru-RU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г.Актобе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предложили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инициировать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внеплановые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проверки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автогазозаправочных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станций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Актобе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</a:t>
            </a:r>
          </a:p>
          <a:p>
            <a:pPr marL="453396" lvl="1" indent="-226698" algn="just">
              <a:lnSpc>
                <a:spcPts val="2940"/>
              </a:lnSpc>
              <a:buFont typeface="Arial"/>
              <a:buChar char="•"/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Нарушение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144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Предпринимательского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кодекса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(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внеплановые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проверки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—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только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наличии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нарушений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и с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согласия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прокуратуры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).</a:t>
            </a:r>
          </a:p>
          <a:p>
            <a:pPr marL="453396" lvl="1" indent="-226698" algn="just">
              <a:lnSpc>
                <a:spcPts val="2940"/>
              </a:lnSpc>
              <a:buFont typeface="Arial"/>
              <a:buChar char="•"/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Возможный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дефицит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газа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убытки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и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увольнения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Совет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направил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разъяснения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о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незаконности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инициативы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подчеркнул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правовые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риски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и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предложил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сбалансированный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подход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с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участием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депутатов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госорганов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и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бизнеса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100"/>
              </a:lnSpc>
            </a:pP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    </a:t>
            </a:r>
          </a:p>
          <a:p>
            <a:pPr algn="just">
              <a:lnSpc>
                <a:spcPts val="2940"/>
              </a:lnSpc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Результат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Проверки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отменены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Бизнес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продолжил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работу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без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нарушений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2940"/>
              </a:lnSpc>
            </a:pPr>
            <a:endParaRPr lang="en-US" sz="2600" b="1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40"/>
              </a:lnSpc>
            </a:pPr>
            <a:endParaRPr lang="en-US" sz="2600" b="1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40"/>
              </a:lnSpc>
            </a:pPr>
            <a:endParaRPr lang="en-US" sz="2600" b="1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260"/>
              </a:lnSpc>
            </a:pPr>
            <a:endParaRPr lang="en-US" sz="2600" b="1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64688" y="2763997"/>
            <a:ext cx="6302168" cy="621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Управление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образования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проводило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проверки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школьных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столовых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без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правовых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оснований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Предприниматели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жаловались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давление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940"/>
              </a:lnSpc>
            </a:pP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рамках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проекта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«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Бизнеске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жол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»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обращение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Ассоциации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розничной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торговли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было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рассмотрено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Совете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Установлены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нарушения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закона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100"/>
              </a:lnSpc>
            </a:pPr>
            <a:r>
              <a:rPr lang="en-US" sz="2600" b="1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     </a:t>
            </a:r>
          </a:p>
          <a:p>
            <a:pPr algn="just">
              <a:lnSpc>
                <a:spcPts val="2940"/>
              </a:lnSpc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Результат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: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Приказ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управления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образования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отменён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Заместитель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руководителя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привлечён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к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дисциплинарной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ответственности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453390" lvl="1" indent="-226695" algn="just">
              <a:lnSpc>
                <a:spcPts val="2940"/>
              </a:lnSpc>
              <a:buFont typeface="Arial"/>
              <a:buChar char="•"/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Защищены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права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>
                <a:solidFill>
                  <a:srgbClr val="F59200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93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предпринимателей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just">
              <a:lnSpc>
                <a:spcPts val="2940"/>
              </a:lnSpc>
            </a:pPr>
            <a:endParaRPr lang="en-US" sz="2600" b="1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40"/>
              </a:lnSpc>
            </a:pPr>
            <a:endParaRPr lang="en-US" sz="2600" b="1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178328" y="1638777"/>
            <a:ext cx="6423351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Кейс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ru-RU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6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.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Незаконные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проверки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школьных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пищеблоков</a:t>
            </a:r>
            <a:endParaRPr lang="en-US" sz="2600" b="1" u="sng" dirty="0">
              <a:solidFill>
                <a:srgbClr val="004AAD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9992" y="-1680508"/>
            <a:ext cx="13648016" cy="136480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40768" y="-164456"/>
            <a:ext cx="11725929" cy="11711272"/>
          </a:xfrm>
          <a:custGeom>
            <a:avLst/>
            <a:gdLst/>
            <a:ahLst/>
            <a:cxnLst/>
            <a:rect l="l" t="t" r="r" b="b"/>
            <a:pathLst>
              <a:path w="11725929" h="11711272">
                <a:moveTo>
                  <a:pt x="0" y="0"/>
                </a:moveTo>
                <a:lnTo>
                  <a:pt x="11725929" y="0"/>
                </a:lnTo>
                <a:lnTo>
                  <a:pt x="11725929" y="11711272"/>
                </a:lnTo>
                <a:lnTo>
                  <a:pt x="0" y="11711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367381" y="-805047"/>
            <a:ext cx="11553237" cy="115532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236128" y="2301990"/>
            <a:ext cx="5815744" cy="5683020"/>
          </a:xfrm>
          <a:custGeom>
            <a:avLst/>
            <a:gdLst/>
            <a:ahLst/>
            <a:cxnLst/>
            <a:rect l="l" t="t" r="r" b="b"/>
            <a:pathLst>
              <a:path w="5815744" h="5683020">
                <a:moveTo>
                  <a:pt x="0" y="0"/>
                </a:moveTo>
                <a:lnTo>
                  <a:pt x="5815744" y="0"/>
                </a:lnTo>
                <a:lnTo>
                  <a:pt x="5815744" y="5683020"/>
                </a:lnTo>
                <a:lnTo>
                  <a:pt x="0" y="5683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20058" y="1677112"/>
            <a:ext cx="665920" cy="665920"/>
          </a:xfrm>
          <a:custGeom>
            <a:avLst/>
            <a:gdLst/>
            <a:ahLst/>
            <a:cxnLst/>
            <a:rect l="l" t="t" r="r" b="b"/>
            <a:pathLst>
              <a:path w="665920" h="665920">
                <a:moveTo>
                  <a:pt x="0" y="0"/>
                </a:moveTo>
                <a:lnTo>
                  <a:pt x="665921" y="0"/>
                </a:lnTo>
                <a:lnTo>
                  <a:pt x="665921" y="665921"/>
                </a:lnTo>
                <a:lnTo>
                  <a:pt x="0" y="665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79455" y="1671750"/>
            <a:ext cx="759858" cy="632754"/>
          </a:xfrm>
          <a:custGeom>
            <a:avLst/>
            <a:gdLst/>
            <a:ahLst/>
            <a:cxnLst/>
            <a:rect l="l" t="t" r="r" b="b"/>
            <a:pathLst>
              <a:path w="759858" h="632754">
                <a:moveTo>
                  <a:pt x="0" y="0"/>
                </a:moveTo>
                <a:lnTo>
                  <a:pt x="759858" y="0"/>
                </a:lnTo>
                <a:lnTo>
                  <a:pt x="759858" y="632754"/>
                </a:lnTo>
                <a:lnTo>
                  <a:pt x="0" y="6327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139238" y="4962842"/>
            <a:ext cx="952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447371" y="553424"/>
            <a:ext cx="15383733" cy="563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Положительно решенные вопросы</a:t>
            </a:r>
            <a:endParaRPr lang="en-US" sz="3600" b="1" dirty="0">
              <a:solidFill>
                <a:srgbClr val="004AA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93838" y="1618298"/>
            <a:ext cx="5564715" cy="116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600" b="1" u="sng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Кейс</a:t>
            </a:r>
            <a:r>
              <a:rPr lang="en-US" sz="2600" b="1" u="sng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7. </a:t>
            </a:r>
            <a:r>
              <a:rPr lang="en-US" sz="2600" b="1" u="sng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Подтверждение</a:t>
            </a:r>
            <a:r>
              <a:rPr lang="en-US" sz="2600" b="1" u="sng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опыта</a:t>
            </a:r>
            <a:r>
              <a:rPr lang="en-US" sz="2600" b="1" u="sng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ТОО «KA Building Group»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b="1" u="sng" dirty="0">
              <a:solidFill>
                <a:srgbClr val="004AA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93838" y="2546986"/>
            <a:ext cx="6358740" cy="6042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Компания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могла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подтвердить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опыт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Портале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госзакупок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из-за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того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что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заключение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экспертизы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объекту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выданное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в 2022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году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оказалось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недоступным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системе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после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исключения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организации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из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реестра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Советом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установлено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что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момент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экспертизы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компания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действовала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легально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объект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сдан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эксплуатацию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Подготовлено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обоснование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направлено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казначейство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100"/>
              </a:lnSpc>
            </a:pPr>
            <a:r>
              <a:rPr lang="en-US" sz="1500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</a:p>
          <a:p>
            <a:pPr algn="just">
              <a:lnSpc>
                <a:spcPts val="2940"/>
              </a:lnSpc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Результат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Решение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пересмотрено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Компания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допущена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к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тендерам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 </a:t>
            </a:r>
            <a:endParaRPr lang="en-US" sz="2100" b="1" dirty="0">
              <a:solidFill>
                <a:srgbClr val="004AA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40"/>
              </a:lnSpc>
            </a:pPr>
            <a:endParaRPr lang="en-US" sz="2100" b="1" dirty="0">
              <a:solidFill>
                <a:srgbClr val="004AA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260"/>
              </a:lnSpc>
            </a:pPr>
            <a:endParaRPr lang="en-US" sz="2100" b="1" dirty="0">
              <a:solidFill>
                <a:srgbClr val="004AA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351189" y="2546986"/>
            <a:ext cx="6302168" cy="6196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ТОО «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Айс-Плюс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» и ТОО «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Агрофирма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Тау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»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были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включены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государственный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реестр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конгломератов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что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повлекло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риск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применения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ограничительных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мер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Палата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провела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рыночный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анализ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,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показавший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отсутствие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монополии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Местные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производители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покрывают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не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более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6,4%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рынка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Преобладают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поставки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из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других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регионов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"/>
                <a:cs typeface="Open Sans"/>
                <a:sym typeface="Open Sans"/>
              </a:rPr>
              <a:t>.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endParaRPr lang="ru-RU" sz="2600" dirty="0">
              <a:solidFill>
                <a:srgbClr val="004AAD"/>
              </a:solidFill>
              <a:latin typeface="Canva Sans" panose="020B0604020202020204" charset="0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Советом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рекомендовано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исключить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данные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компании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из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реестра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 </a:t>
            </a:r>
            <a:endParaRPr lang="en-US" sz="2600" dirty="0">
              <a:solidFill>
                <a:srgbClr val="004AAD"/>
              </a:solidFill>
              <a:latin typeface="Canva Sans" panose="020B0604020202020204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100"/>
              </a:lnSpc>
            </a:pPr>
            <a:r>
              <a:rPr lang="en-US" sz="2600" b="1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     </a:t>
            </a:r>
          </a:p>
          <a:p>
            <a:pPr algn="just">
              <a:lnSpc>
                <a:spcPts val="2940"/>
              </a:lnSpc>
            </a:pPr>
            <a:r>
              <a:rPr lang="en-US" sz="2600" b="1" u="sng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Результат</a:t>
            </a:r>
            <a:r>
              <a:rPr lang="en-US" sz="2600" b="1" u="sng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2940"/>
              </a:lnSpc>
            </a:pP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Ходатайство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направлено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Агентство</a:t>
            </a:r>
            <a:r>
              <a:rPr lang="ru-RU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РК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по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защите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и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развитию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00" dirty="0" err="1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конкуренции</a:t>
            </a:r>
            <a:r>
              <a:rPr lang="en-US" sz="2600" dirty="0">
                <a:solidFill>
                  <a:srgbClr val="004AAD"/>
                </a:solidFill>
                <a:latin typeface="Canva Sans" panose="020B0604020202020204" charset="0"/>
                <a:ea typeface="Open Sans Bold"/>
                <a:cs typeface="Open Sans Bold"/>
                <a:sym typeface="Open Sans Bold"/>
              </a:rPr>
              <a:t>. </a:t>
            </a:r>
          </a:p>
          <a:p>
            <a:pPr algn="just">
              <a:lnSpc>
                <a:spcPts val="2940"/>
              </a:lnSpc>
            </a:pPr>
            <a:endParaRPr lang="en-US" sz="2100" b="1" dirty="0">
              <a:solidFill>
                <a:srgbClr val="004AA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940"/>
              </a:lnSpc>
            </a:pPr>
            <a:endParaRPr lang="en-US" sz="2100" b="1" dirty="0">
              <a:solidFill>
                <a:srgbClr val="004AA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46361" y="1638300"/>
            <a:ext cx="6423351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600" b="1" u="sng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Кейс</a:t>
            </a:r>
            <a:r>
              <a:rPr lang="en-US" sz="2600" b="1" u="sng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8. </a:t>
            </a:r>
            <a:r>
              <a:rPr lang="en-US" sz="2600" b="1" u="sng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Исключение</a:t>
            </a:r>
            <a:r>
              <a:rPr lang="en-US" sz="2600" b="1" u="sng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из</a:t>
            </a:r>
            <a:r>
              <a:rPr lang="en-US" sz="2600" b="1" u="sng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Реестра</a:t>
            </a:r>
            <a:r>
              <a:rPr lang="en-US" sz="2600" b="1" u="sng" dirty="0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600" b="1" u="sng" dirty="0" err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конгломератов</a:t>
            </a:r>
            <a:endParaRPr lang="en-US" sz="2600" b="1" u="sng" dirty="0">
              <a:solidFill>
                <a:srgbClr val="004AA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2826" y="1028700"/>
            <a:ext cx="13648016" cy="136480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13602" y="2544752"/>
            <a:ext cx="11725929" cy="11711272"/>
          </a:xfrm>
          <a:custGeom>
            <a:avLst/>
            <a:gdLst/>
            <a:ahLst/>
            <a:cxnLst/>
            <a:rect l="l" t="t" r="r" b="b"/>
            <a:pathLst>
              <a:path w="11725929" h="11711272">
                <a:moveTo>
                  <a:pt x="0" y="0"/>
                </a:moveTo>
                <a:lnTo>
                  <a:pt x="11725930" y="0"/>
                </a:lnTo>
                <a:lnTo>
                  <a:pt x="11725930" y="11711272"/>
                </a:lnTo>
                <a:lnTo>
                  <a:pt x="0" y="11711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340216" y="2076089"/>
            <a:ext cx="11553237" cy="115532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236128" y="2301990"/>
            <a:ext cx="5815744" cy="5683020"/>
          </a:xfrm>
          <a:custGeom>
            <a:avLst/>
            <a:gdLst/>
            <a:ahLst/>
            <a:cxnLst/>
            <a:rect l="l" t="t" r="r" b="b"/>
            <a:pathLst>
              <a:path w="5815744" h="5683020">
                <a:moveTo>
                  <a:pt x="0" y="0"/>
                </a:moveTo>
                <a:lnTo>
                  <a:pt x="5815744" y="0"/>
                </a:lnTo>
                <a:lnTo>
                  <a:pt x="5815744" y="5683020"/>
                </a:lnTo>
                <a:lnTo>
                  <a:pt x="0" y="5683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41414" y="4762500"/>
            <a:ext cx="11575078" cy="142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50"/>
              </a:lnSpc>
            </a:pPr>
            <a:r>
              <a:rPr lang="ru-RU" sz="8000" b="1" dirty="0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Спасибо</a:t>
            </a:r>
            <a:r>
              <a:rPr lang="en-US" sz="8000" b="1" dirty="0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000" b="1" dirty="0" err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за</a:t>
            </a:r>
            <a:r>
              <a:rPr lang="en-US" sz="8000" b="1" dirty="0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000" b="1" dirty="0" err="1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внимание</a:t>
            </a:r>
            <a:r>
              <a:rPr lang="en-US" sz="8000" b="1" dirty="0">
                <a:solidFill>
                  <a:srgbClr val="004AAD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777</Words>
  <Application>Microsoft Office PowerPoint</Application>
  <PresentationFormat>Произвольный</PresentationFormat>
  <Paragraphs>101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Canva Sans</vt:lpstr>
      <vt:lpstr>Canva Sans Bold</vt:lpstr>
      <vt:lpstr>Open Sans</vt:lpstr>
      <vt:lpstr>Arial Bold</vt:lpstr>
      <vt:lpstr>Arial Italics</vt:lpstr>
      <vt:lpstr>Arial</vt:lpstr>
      <vt:lpstr>Calibri</vt:lpstr>
      <vt:lpstr>Open Sans Bold</vt:lpstr>
      <vt:lpstr>Poppins Bold</vt:lpstr>
      <vt:lpstr>Arial Nova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White Modern Pitch Deck Presentation</dc:title>
  <dc:creator>Сухорученко Владимир</dc:creator>
  <cp:lastModifiedBy>Владимир Сухорученко</cp:lastModifiedBy>
  <cp:revision>12</cp:revision>
  <cp:lastPrinted>2025-07-16T09:56:00Z</cp:lastPrinted>
  <dcterms:created xsi:type="dcterms:W3CDTF">2006-08-16T00:00:00Z</dcterms:created>
  <dcterms:modified xsi:type="dcterms:W3CDTF">2025-07-16T13:19:58Z</dcterms:modified>
  <dc:identifier>DAGGnAnOxPU</dc:identifier>
</cp:coreProperties>
</file>