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56" r:id="rId3"/>
    <p:sldId id="257" r:id="rId4"/>
    <p:sldId id="258" r:id="rId5"/>
    <p:sldId id="259" r:id="rId6"/>
    <p:sldId id="260" r:id="rId7"/>
    <p:sldId id="267" r:id="rId8"/>
    <p:sldId id="268" r:id="rId9"/>
    <p:sldId id="269" r:id="rId10"/>
    <p:sldId id="261" r:id="rId11"/>
    <p:sldId id="262" r:id="rId12"/>
    <p:sldId id="263" r:id="rId13"/>
    <p:sldId id="264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FAA5E-FD2B-49F9-9D3F-313DDB2A38EF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40F5-BC09-48BE-8EC9-84CF6F4E0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69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69E16-D7AD-4306-9D4A-971990EDBFE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5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49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28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8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55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41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5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3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52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3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7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8A973-DADE-4EFC-804B-5C360E9E295D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CFCA4-DD70-468E-BA62-C1516DC74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6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33249"/>
            <a:ext cx="12192000" cy="6525260"/>
            <a:chOff x="0" y="249936"/>
            <a:chExt cx="9144000" cy="489394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1999"/>
              <a:ext cx="9143999" cy="4381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27119" y="249936"/>
              <a:ext cx="1889760" cy="18897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06597" y="3103152"/>
            <a:ext cx="9248756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ru-RU" u="none" spc="-33" dirty="0" smtClean="0">
                <a:solidFill>
                  <a:srgbClr val="1F4E79"/>
                </a:solidFill>
              </a:rPr>
              <a:t>УПРАВЛЕНИЕ ЭКОЛОГИИ И ОКРУЖАЮЩЕЙ СРЕДЫ ГОРОДЫ АЛМАТЫ </a:t>
            </a:r>
            <a:endParaRPr u="none" spc="-13" dirty="0">
              <a:solidFill>
                <a:srgbClr val="1F4E79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71818" y="3674930"/>
            <a:ext cx="7336458" cy="263589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67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657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-7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657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="1" spc="-7" dirty="0">
              <a:solidFill>
                <a:srgbClr val="1F4E79"/>
              </a:solidFill>
              <a:latin typeface="Arial"/>
              <a:cs typeface="Arial"/>
            </a:endParaRPr>
          </a:p>
          <a:p>
            <a:pPr marL="73657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-7" normalizeH="0" baseline="0" noProof="0" dirty="0" smtClean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3657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7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</a:t>
            </a:r>
            <a:r>
              <a:rPr kumimoji="0" sz="28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133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Реконструкция и строительство водозаборных сооружений по городу Алматы (для полива зеленых насаждений)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6" y="1875728"/>
            <a:ext cx="6306568" cy="470613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Общая сумма договора: </a:t>
            </a:r>
            <a:r>
              <a:rPr lang="ru-RU" b="1" dirty="0" smtClean="0"/>
              <a:t>713, 4 </a:t>
            </a:r>
            <a:r>
              <a:rPr lang="ru-RU" b="1" dirty="0" err="1" smtClean="0"/>
              <a:t>млн.тг</a:t>
            </a:r>
            <a:r>
              <a:rPr lang="ru-RU" b="1" dirty="0" smtClean="0"/>
              <a:t>.     </a:t>
            </a:r>
          </a:p>
          <a:p>
            <a:r>
              <a:rPr lang="ru-RU" sz="2000" i="1" dirty="0" smtClean="0"/>
              <a:t>2022: 	143,7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i="1" dirty="0" smtClean="0"/>
              <a:t>2023: 164,8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dirty="0" smtClean="0"/>
              <a:t>Срок окончания:</a:t>
            </a:r>
            <a:r>
              <a:rPr lang="ru-RU" sz="2000" i="1" dirty="0" smtClean="0"/>
              <a:t>4</a:t>
            </a:r>
            <a:r>
              <a:rPr lang="ru-RU" sz="2000" dirty="0" smtClean="0"/>
              <a:t> </a:t>
            </a:r>
            <a:r>
              <a:rPr lang="ru-RU" sz="2000" i="1" dirty="0" smtClean="0"/>
              <a:t>месяца с даты уведомления уполномоченного органа о начале строительства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ru-RU" sz="1800" b="1" spc="7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800" b="1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материалы:</a:t>
            </a:r>
            <a:endParaRPr lang="ru-RU" sz="1800" b="1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строительство </a:t>
            </a:r>
            <a:r>
              <a:rPr lang="ru-RU" sz="1600" b="1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новых</a:t>
            </a: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водозаборов;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реконструкция </a:t>
            </a:r>
            <a:r>
              <a:rPr lang="ru-RU" sz="1600" b="1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водозаборов;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устройство распределительных колодцев;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замена и установка затворов;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устройство самотечных трубопроводов;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замена водозаборного оголовка;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замена и установка насосов;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установка емкости отстойника с гусаком;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устройство распределительных колодцев;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облицовка водозаборов.</a:t>
            </a:r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9" y="2151820"/>
            <a:ext cx="4816652" cy="20769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09" y="4308576"/>
            <a:ext cx="4816652" cy="20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Механическая очистка (новое строительство) водоемов (оз. Аэропортовское, </a:t>
            </a:r>
            <a:r>
              <a:rPr lang="ru-RU" sz="3200" dirty="0" err="1" smtClean="0"/>
              <a:t>оз.Карасу</a:t>
            </a:r>
            <a:r>
              <a:rPr lang="ru-RU" sz="3200" dirty="0" smtClean="0"/>
              <a:t> и </a:t>
            </a:r>
            <a:r>
              <a:rPr lang="ru-RU" sz="3200" dirty="0" err="1" smtClean="0"/>
              <a:t>вдхр</a:t>
            </a:r>
            <a:r>
              <a:rPr lang="ru-RU" sz="3200" dirty="0" smtClean="0"/>
              <a:t>. </a:t>
            </a:r>
            <a:r>
              <a:rPr lang="ru-RU" sz="3200" dirty="0" err="1" smtClean="0"/>
              <a:t>Сайран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1819752"/>
            <a:ext cx="11348581" cy="4407315"/>
          </a:xfrm>
        </p:spPr>
        <p:txBody>
          <a:bodyPr/>
          <a:lstStyle/>
          <a:p>
            <a:r>
              <a:rPr lang="ru-RU" dirty="0" smtClean="0"/>
              <a:t>Сумма по проекту: </a:t>
            </a:r>
            <a:r>
              <a:rPr lang="ru-RU" b="1" dirty="0" smtClean="0"/>
              <a:t>1 200 </a:t>
            </a:r>
            <a:r>
              <a:rPr lang="ru-RU" b="1" dirty="0" err="1" smtClean="0"/>
              <a:t>млн.тг</a:t>
            </a:r>
            <a:r>
              <a:rPr lang="ru-RU" b="1" dirty="0" smtClean="0"/>
              <a:t>.     </a:t>
            </a:r>
          </a:p>
          <a:p>
            <a:r>
              <a:rPr lang="ru-RU" dirty="0" smtClean="0"/>
              <a:t>Срок окончания: 2023гг.</a:t>
            </a:r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86" y="2785145"/>
            <a:ext cx="10847539" cy="36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Строительство и реконструкция арычных сетей и ливневой канализации в Западной части города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6" y="1875729"/>
            <a:ext cx="11599100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Общая сумма договора: </a:t>
            </a:r>
            <a:r>
              <a:rPr lang="ru-RU" b="1" dirty="0" smtClean="0"/>
              <a:t>5 249,3 </a:t>
            </a:r>
            <a:r>
              <a:rPr lang="ru-RU" b="1" dirty="0" err="1" smtClean="0"/>
              <a:t>млн.тг</a:t>
            </a:r>
            <a:r>
              <a:rPr lang="ru-RU" b="1" dirty="0" smtClean="0"/>
              <a:t>.     </a:t>
            </a:r>
          </a:p>
          <a:p>
            <a:r>
              <a:rPr lang="ru-RU" sz="2000" i="1" dirty="0" smtClean="0"/>
              <a:t>2021: 	107,9 </a:t>
            </a:r>
            <a:r>
              <a:rPr lang="ru-RU" sz="2000" i="1" dirty="0" err="1" smtClean="0"/>
              <a:t>млн.тг</a:t>
            </a:r>
            <a:r>
              <a:rPr lang="ru-RU" sz="2000" i="1" dirty="0"/>
              <a:t>.</a:t>
            </a:r>
            <a:endParaRPr lang="ru-RU" sz="2000" i="1" dirty="0" smtClean="0"/>
          </a:p>
          <a:p>
            <a:r>
              <a:rPr lang="ru-RU" sz="2000" i="1" dirty="0" smtClean="0"/>
              <a:t>2022: 2 830,2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. </a:t>
            </a:r>
          </a:p>
          <a:p>
            <a:r>
              <a:rPr lang="ru-RU" sz="2000" i="1" dirty="0" smtClean="0"/>
              <a:t>2023: 2311,1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. </a:t>
            </a:r>
          </a:p>
          <a:p>
            <a:r>
              <a:rPr lang="ru-RU" sz="2000" dirty="0" smtClean="0"/>
              <a:t>Срок окончания: 31.03.2023гг.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ru-RU" sz="2400" b="1" spc="7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b="1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материалы: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ru-RU" sz="24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Арычные лотки Б-3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ru-RU" sz="24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Локально очистные сооружения</a:t>
            </a:r>
            <a:endParaRPr lang="ru-RU" sz="2400" i="1" dirty="0">
              <a:solidFill>
                <a:srgbClr val="008000"/>
              </a:solidFill>
            </a:endParaRPr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96" y="2353515"/>
            <a:ext cx="4418586" cy="43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Строительство и реконструкция арычных сетей и ливневой канализации в Центральной части города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1875729"/>
            <a:ext cx="6524681" cy="4351338"/>
          </a:xfrm>
        </p:spPr>
        <p:txBody>
          <a:bodyPr/>
          <a:lstStyle/>
          <a:p>
            <a:r>
              <a:rPr lang="ru-RU" dirty="0" smtClean="0"/>
              <a:t>Общая сумма договора: </a:t>
            </a:r>
            <a:r>
              <a:rPr lang="ru-RU" b="1" dirty="0" smtClean="0"/>
              <a:t>7 711,4 </a:t>
            </a:r>
            <a:r>
              <a:rPr lang="ru-RU" b="1" dirty="0" err="1" smtClean="0"/>
              <a:t>млн.тг</a:t>
            </a:r>
            <a:r>
              <a:rPr lang="ru-RU" b="1" dirty="0" smtClean="0"/>
              <a:t>.   </a:t>
            </a:r>
          </a:p>
          <a:p>
            <a:r>
              <a:rPr lang="ru-RU" sz="2000" i="1" dirty="0" smtClean="0"/>
              <a:t>2022: 	583,3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i="1" dirty="0" smtClean="0"/>
              <a:t>2023: 7 128,1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dirty="0" smtClean="0"/>
              <a:t>Срок окончания: </a:t>
            </a:r>
            <a:r>
              <a:rPr lang="ru-RU" sz="2000" i="1" dirty="0"/>
              <a:t>1</a:t>
            </a:r>
            <a:r>
              <a:rPr lang="ru-RU" sz="2000" i="1" dirty="0" smtClean="0"/>
              <a:t>4</a:t>
            </a:r>
            <a:r>
              <a:rPr lang="ru-RU" sz="2000" dirty="0" smtClean="0"/>
              <a:t> </a:t>
            </a:r>
            <a:r>
              <a:rPr lang="ru-RU" sz="2000" i="1" dirty="0" smtClean="0"/>
              <a:t>месяцев с даты уведомления уполномоченного органа о начале строительства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ru-RU" sz="2400" b="1" spc="7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400" b="1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2400" b="1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материалы: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ru-RU" sz="20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Арычные </a:t>
            </a:r>
            <a:r>
              <a:rPr lang="ru-RU" sz="20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лотки Б-3 </a:t>
            </a:r>
            <a:endParaRPr lang="ru-RU" sz="2000" spc="7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ru-RU" sz="20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Локально </a:t>
            </a:r>
            <a:r>
              <a:rPr lang="ru-RU" sz="20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очистные сооружения</a:t>
            </a:r>
            <a:endParaRPr lang="ru-RU" sz="2000" i="1" dirty="0" smtClean="0">
              <a:solidFill>
                <a:srgbClr val="008000"/>
              </a:solidFill>
            </a:endParaRPr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415" y="2278014"/>
            <a:ext cx="4418586" cy="43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Строительство и реконструкция арычных сетей и ливневой канализации в Восточной части города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1875729"/>
            <a:ext cx="6415624" cy="4351338"/>
          </a:xfrm>
        </p:spPr>
        <p:txBody>
          <a:bodyPr/>
          <a:lstStyle/>
          <a:p>
            <a:r>
              <a:rPr lang="ru-RU" dirty="0" smtClean="0"/>
              <a:t>Общая сумма договора: </a:t>
            </a:r>
            <a:r>
              <a:rPr lang="ru-RU" b="1" dirty="0" smtClean="0"/>
              <a:t>3 874,3 </a:t>
            </a:r>
            <a:r>
              <a:rPr lang="ru-RU" b="1" dirty="0" err="1" smtClean="0"/>
              <a:t>млн.тг</a:t>
            </a:r>
            <a:r>
              <a:rPr lang="ru-RU" b="1" dirty="0" smtClean="0"/>
              <a:t>. </a:t>
            </a:r>
          </a:p>
          <a:p>
            <a:r>
              <a:rPr lang="ru-RU" sz="2000" i="1" dirty="0" smtClean="0"/>
              <a:t>2022: 	194,4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i="1" dirty="0" smtClean="0"/>
              <a:t>2023: </a:t>
            </a:r>
            <a:r>
              <a:rPr lang="ru-RU" sz="18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3 679,9</a:t>
            </a:r>
            <a:r>
              <a:rPr lang="ru-RU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dirty="0" smtClean="0"/>
              <a:t>Срок окончания:</a:t>
            </a:r>
            <a:r>
              <a:rPr lang="ru-RU" sz="2000" i="1" dirty="0"/>
              <a:t> 12</a:t>
            </a:r>
            <a:r>
              <a:rPr lang="ru-RU" sz="2000" dirty="0" smtClean="0"/>
              <a:t> </a:t>
            </a:r>
            <a:r>
              <a:rPr lang="ru-RU" sz="2000" i="1" dirty="0" smtClean="0"/>
              <a:t>месяцев с даты уведомления уполномоченного органа о начале строительства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ru-RU" sz="2400" b="1" spc="7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b="1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материалы: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ru-RU" sz="24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Арычные лотки Б-3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ru-RU" sz="24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Локально очистные сооружения</a:t>
            </a:r>
            <a:endParaRPr lang="ru-RU" sz="2400" i="1" dirty="0">
              <a:solidFill>
                <a:srgbClr val="008000"/>
              </a:solidFill>
            </a:endParaRPr>
          </a:p>
          <a:p>
            <a:endParaRPr lang="ru-RU" sz="2000" i="1" dirty="0" smtClean="0"/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893" y="1904920"/>
            <a:ext cx="4418586" cy="46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Объекты СМР на 2023 год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6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9569885" cy="1325563"/>
          </a:xfrm>
        </p:spPr>
        <p:txBody>
          <a:bodyPr/>
          <a:lstStyle/>
          <a:p>
            <a:r>
              <a:rPr lang="ru-RU" dirty="0" smtClean="0"/>
              <a:t>Реконструкция (благоустройство) парковой зоны в </a:t>
            </a:r>
            <a:r>
              <a:rPr lang="ru-RU" dirty="0" err="1" smtClean="0"/>
              <a:t>мкр</a:t>
            </a:r>
            <a:r>
              <a:rPr lang="ru-RU" dirty="0" smtClean="0"/>
              <a:t>. </a:t>
            </a:r>
            <a:r>
              <a:rPr lang="ru-RU" dirty="0" err="1" smtClean="0"/>
              <a:t>Кемель</a:t>
            </a:r>
            <a:r>
              <a:rPr lang="ru-RU" dirty="0" smtClean="0"/>
              <a:t> г. Алматы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1875729"/>
            <a:ext cx="6163955" cy="488832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Общая сумма договора: </a:t>
            </a:r>
            <a:r>
              <a:rPr lang="ru-RU" b="1" dirty="0" smtClean="0"/>
              <a:t>713, 5 </a:t>
            </a:r>
            <a:r>
              <a:rPr lang="ru-RU" b="1" dirty="0" err="1" smtClean="0"/>
              <a:t>млн.тг</a:t>
            </a:r>
            <a:r>
              <a:rPr lang="ru-RU" b="1" dirty="0" smtClean="0"/>
              <a:t>. </a:t>
            </a:r>
          </a:p>
          <a:p>
            <a:r>
              <a:rPr lang="ru-RU" sz="2000" i="1" dirty="0" smtClean="0"/>
              <a:t>2022: 	383,3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i="1" dirty="0" smtClean="0"/>
              <a:t>2023: 330,2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dirty="0"/>
              <a:t>Срок окончания: </a:t>
            </a:r>
            <a:r>
              <a:rPr lang="ru-RU" sz="2000" i="1" dirty="0"/>
              <a:t>8 месяцев с даты уведомления уполномоченного органа о начале </a:t>
            </a:r>
            <a:r>
              <a:rPr lang="ru-RU" sz="2000" i="1" dirty="0" smtClean="0"/>
              <a:t>строительства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800" b="1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материалы:</a:t>
            </a:r>
            <a:endParaRPr lang="ru-RU" sz="1800" b="1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Брусчатки, </a:t>
            </a:r>
            <a:r>
              <a:rPr lang="ru-RU" sz="1600" spc="7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поребрики</a:t>
            </a: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Скамейки и урны;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Опоры наружного освещение;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Силовой кабель;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Полиэтиленовые трубы. 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Асфальт;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Бетон;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Детские и спортивные площадки;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Балласт; 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50" y="2142916"/>
            <a:ext cx="4778967" cy="2165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52" y="4319892"/>
            <a:ext cx="4778966" cy="218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3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Благоустройство и озеленение сквера «Славы аэропорта» в </a:t>
            </a:r>
            <a:r>
              <a:rPr lang="ru-RU" sz="3600" dirty="0" err="1" smtClean="0"/>
              <a:t>Турксибском</a:t>
            </a:r>
            <a:r>
              <a:rPr lang="ru-RU" sz="3600" dirty="0" smtClean="0"/>
              <a:t> районе города Алматы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978" y="1819752"/>
            <a:ext cx="5668922" cy="476067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Общая сумма договора: </a:t>
            </a:r>
            <a:r>
              <a:rPr lang="ru-RU" b="1" dirty="0" smtClean="0"/>
              <a:t>247,3 </a:t>
            </a:r>
            <a:r>
              <a:rPr lang="ru-RU" b="1" dirty="0" err="1" smtClean="0"/>
              <a:t>млн.тг</a:t>
            </a:r>
            <a:r>
              <a:rPr lang="ru-RU" b="1" dirty="0" smtClean="0"/>
              <a:t>. </a:t>
            </a:r>
          </a:p>
          <a:p>
            <a:r>
              <a:rPr lang="ru-RU" sz="2000" i="1" dirty="0" smtClean="0"/>
              <a:t>2022: 	130,7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i="1" dirty="0" smtClean="0"/>
              <a:t>2023: 116,6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dirty="0" smtClean="0"/>
              <a:t>Срок окончания: </a:t>
            </a:r>
            <a:r>
              <a:rPr lang="ru-RU" sz="2000" i="1" dirty="0" smtClean="0">
                <a:effectLst/>
              </a:rPr>
              <a:t>5 месяцев с даты уведомления уполномоченного органа о начале строительства</a:t>
            </a:r>
            <a:endParaRPr lang="ru-RU" sz="2000" i="1" dirty="0" smtClean="0"/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800" b="1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материалы:</a:t>
            </a:r>
            <a:endParaRPr lang="ru-RU" sz="1800" b="1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Брусчатки, </a:t>
            </a:r>
            <a:r>
              <a:rPr lang="ru-RU" sz="1600" spc="7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поребрики</a:t>
            </a: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Скамейки и урны;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Опоры наружного освещение;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Силовой кабель;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Полиэтиленовые трубы.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Асфальт;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Бетон;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Детские и спортивные площадки;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-Насос;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Форсунка.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ru-RU" sz="1600" b="1" spc="7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56" y="1904920"/>
            <a:ext cx="5461348" cy="4495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3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Благоустройство и озеленение ул. </a:t>
            </a:r>
            <a:r>
              <a:rPr lang="ru-RU" sz="3200" dirty="0" err="1" smtClean="0"/>
              <a:t>Байсеитовой</a:t>
            </a:r>
            <a:r>
              <a:rPr lang="ru-RU" sz="3200" dirty="0" smtClean="0"/>
              <a:t> от ул. </a:t>
            </a:r>
            <a:r>
              <a:rPr lang="ru-RU" sz="3200" dirty="0" err="1" smtClean="0"/>
              <a:t>Кабанбай</a:t>
            </a:r>
            <a:r>
              <a:rPr lang="ru-RU" sz="3200" dirty="0" smtClean="0"/>
              <a:t> батыра до ул. </a:t>
            </a:r>
            <a:r>
              <a:rPr lang="ru-RU" sz="3200" dirty="0" err="1" smtClean="0"/>
              <a:t>Богенбай</a:t>
            </a:r>
            <a:r>
              <a:rPr lang="ru-RU" sz="3200" dirty="0" smtClean="0"/>
              <a:t> батыра и сквера М. </a:t>
            </a:r>
            <a:r>
              <a:rPr lang="ru-RU" sz="3200" dirty="0" err="1" smtClean="0"/>
              <a:t>Маметовой</a:t>
            </a:r>
            <a:r>
              <a:rPr lang="ru-RU" sz="3200" dirty="0" smtClean="0"/>
              <a:t> </a:t>
            </a:r>
            <a:r>
              <a:rPr lang="ru-RU" sz="3200" dirty="0" err="1" smtClean="0"/>
              <a:t>г.Алматы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1790561"/>
            <a:ext cx="11511419" cy="4982271"/>
          </a:xfrm>
        </p:spPr>
        <p:txBody>
          <a:bodyPr>
            <a:normAutofit/>
          </a:bodyPr>
          <a:lstStyle/>
          <a:p>
            <a:r>
              <a:rPr lang="ru-RU" dirty="0" smtClean="0"/>
              <a:t>Общая сумма договора: </a:t>
            </a:r>
            <a:r>
              <a:rPr lang="ru-RU" b="1" dirty="0" smtClean="0"/>
              <a:t>721,2</a:t>
            </a:r>
            <a:r>
              <a:rPr lang="ru-RU" dirty="0" smtClean="0"/>
              <a:t> </a:t>
            </a:r>
            <a:r>
              <a:rPr lang="ru-RU" b="1" dirty="0" err="1" smtClean="0"/>
              <a:t>млн.тг</a:t>
            </a:r>
            <a:r>
              <a:rPr lang="ru-RU" b="1" dirty="0" smtClean="0"/>
              <a:t>.     </a:t>
            </a:r>
          </a:p>
          <a:p>
            <a:r>
              <a:rPr lang="ru-RU" sz="2000" i="1" dirty="0" smtClean="0"/>
              <a:t>2022: 	</a:t>
            </a:r>
            <a:r>
              <a:rPr lang="ru-RU" sz="2000" i="1" dirty="0"/>
              <a:t>335,4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i="1" dirty="0" smtClean="0"/>
              <a:t>2023: 385,8 </a:t>
            </a:r>
            <a:r>
              <a:rPr lang="ru-RU" sz="2000" i="1" dirty="0" err="1" smtClean="0"/>
              <a:t>млн.тг</a:t>
            </a:r>
            <a:r>
              <a:rPr lang="ru-RU" sz="2000" i="1" dirty="0" smtClean="0"/>
              <a:t> </a:t>
            </a:r>
          </a:p>
          <a:p>
            <a:r>
              <a:rPr lang="ru-RU" sz="2000" dirty="0" smtClean="0"/>
              <a:t>Срок окончания: </a:t>
            </a:r>
            <a:r>
              <a:rPr lang="ru-RU" sz="2200" i="1" dirty="0" smtClean="0"/>
              <a:t>8 месяцев с даты уведомления уполномоченного органа о начале строительства</a:t>
            </a:r>
            <a:endParaRPr lang="ru-RU" sz="2000" i="1" dirty="0" smtClean="0"/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800" b="1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материалы:</a:t>
            </a:r>
            <a:endParaRPr lang="ru-RU" sz="1800" b="1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Брусчатки, </a:t>
            </a:r>
            <a:r>
              <a:rPr lang="ru-RU" sz="1600" spc="7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поребрики</a:t>
            </a: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Скамейки и урны;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Опоры наружного освещение;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Силовой кабель;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Полиэтиленовые трубы.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Асфальт;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Бетон;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Детские и спортивные площадки;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-Насос;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600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Форсунка; </a:t>
            </a:r>
            <a:endParaRPr lang="ru-RU" sz="1600" spc="7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/>
          <a:srcRect l="25141" t="15738" r="19840" b="14724"/>
          <a:stretch/>
        </p:blipFill>
        <p:spPr>
          <a:xfrm>
            <a:off x="5062218" y="3499945"/>
            <a:ext cx="6499305" cy="33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Реконструкция набережной р. Каргалы (благоустройство и озеленение) от селезащитной плотины до ул. </a:t>
            </a:r>
            <a:r>
              <a:rPr lang="ru-RU" sz="3200" dirty="0" err="1" smtClean="0"/>
              <a:t>Жандосова</a:t>
            </a:r>
            <a:r>
              <a:rPr lang="ru-RU" sz="3200" dirty="0" smtClean="0"/>
              <a:t> в </a:t>
            </a:r>
            <a:r>
              <a:rPr lang="ru-RU" sz="3200" dirty="0" err="1" smtClean="0"/>
              <a:t>Наурызбайском</a:t>
            </a:r>
            <a:r>
              <a:rPr lang="ru-RU" sz="3200" dirty="0" smtClean="0"/>
              <a:t> районе города Алматы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1875729"/>
            <a:ext cx="11348581" cy="435133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Сумма по проекту: </a:t>
            </a:r>
            <a:r>
              <a:rPr lang="ru-RU" b="1" dirty="0" smtClean="0"/>
              <a:t>770,1</a:t>
            </a:r>
            <a:r>
              <a:rPr lang="ru-RU" dirty="0" smtClean="0"/>
              <a:t> </a:t>
            </a:r>
            <a:r>
              <a:rPr lang="ru-RU" b="1" dirty="0" err="1" smtClean="0"/>
              <a:t>млн.тг</a:t>
            </a:r>
            <a:r>
              <a:rPr lang="ru-RU" b="1" dirty="0" smtClean="0"/>
              <a:t>.    </a:t>
            </a:r>
          </a:p>
          <a:p>
            <a:r>
              <a:rPr lang="ru-RU" dirty="0" smtClean="0"/>
              <a:t>Срок окончания: 7</a:t>
            </a:r>
            <a:r>
              <a:rPr lang="ru-RU" i="1" dirty="0" smtClean="0"/>
              <a:t> </a:t>
            </a:r>
            <a:r>
              <a:rPr lang="ru-RU" i="1" dirty="0"/>
              <a:t>месяцев с даты уведомления уполномоченного органа о начале </a:t>
            </a:r>
            <a:r>
              <a:rPr lang="ru-RU" i="1" dirty="0" smtClean="0"/>
              <a:t>строительства</a:t>
            </a:r>
            <a:endParaRPr lang="ru-RU" dirty="0" smtClean="0"/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b="1" dirty="0" smtClean="0"/>
              <a:t>  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3200" b="1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3200" b="1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материалы: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Брусчатки, </a:t>
            </a:r>
            <a:r>
              <a:rPr lang="ru-RU" spc="7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поребрики</a:t>
            </a: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Скамейки и урны;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Опоры наружного освещение;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Силовой кабель;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Полиэтиленовые трубы.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Асфальт;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Бетон;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Детские и спортивные площадки;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-Насос;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Форсунка; </a:t>
            </a:r>
          </a:p>
          <a:p>
            <a:endParaRPr lang="ru-RU" dirty="0" smtClean="0"/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9624" t="28347" r="14784" b="18018"/>
          <a:stretch/>
        </p:blipFill>
        <p:spPr>
          <a:xfrm>
            <a:off x="5771626" y="2625753"/>
            <a:ext cx="5270669" cy="346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0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Строительство зеленой зоны в </a:t>
            </a:r>
            <a:r>
              <a:rPr lang="ru-RU" sz="3200" dirty="0" err="1" smtClean="0"/>
              <a:t>мкр</a:t>
            </a:r>
            <a:r>
              <a:rPr lang="ru-RU" sz="3200" dirty="0" smtClean="0"/>
              <a:t>. </a:t>
            </a:r>
            <a:r>
              <a:rPr lang="ru-RU" sz="3200" dirty="0" err="1" smtClean="0"/>
              <a:t>Зердели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Алатауского района города Алматы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1875729"/>
            <a:ext cx="10668843" cy="465090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Сумма по проекту: </a:t>
            </a:r>
            <a:r>
              <a:rPr lang="kk-KZ" b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5 </a:t>
            </a:r>
            <a:r>
              <a:rPr lang="kk-KZ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364,6</a:t>
            </a:r>
            <a:r>
              <a:rPr lang="ru-RU" dirty="0" smtClean="0"/>
              <a:t> </a:t>
            </a:r>
            <a:r>
              <a:rPr lang="ru-RU" b="1" dirty="0" err="1" smtClean="0"/>
              <a:t>млн.тг</a:t>
            </a:r>
            <a:r>
              <a:rPr lang="ru-RU" dirty="0" smtClean="0"/>
              <a:t>.     </a:t>
            </a:r>
          </a:p>
          <a:p>
            <a:r>
              <a:rPr lang="ru-RU" dirty="0" smtClean="0"/>
              <a:t>Срок окончания: </a:t>
            </a:r>
            <a:r>
              <a:rPr lang="ru-RU" sz="2400" dirty="0" smtClean="0"/>
              <a:t>7</a:t>
            </a:r>
            <a:r>
              <a:rPr lang="ru-RU" sz="2400" i="1" dirty="0" smtClean="0"/>
              <a:t> месяцев с даты уведомления уполномоченного органа о начале строительства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ru-RU" b="1" spc="7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3100" b="1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3100" b="1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материалы: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Брусчатки, </a:t>
            </a:r>
            <a:r>
              <a:rPr lang="ru-RU" sz="2600" spc="7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поребрики</a:t>
            </a: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Скамейки и урны;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Опоры наружного освещение;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Силовой кабель;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Полиэтиленовые трубы.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Асфальт;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Бетон;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Детские и спортивные площадки;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-Насос;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2600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Форсунка; </a:t>
            </a:r>
          </a:p>
          <a:p>
            <a:pPr marL="0" indent="0">
              <a:buNone/>
            </a:pPr>
            <a:endParaRPr lang="ru-RU" sz="2400" dirty="0" smtClean="0"/>
          </a:p>
          <a:p>
            <a:endParaRPr lang="ru-RU" sz="2000" i="1" dirty="0" smtClean="0"/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418" t="24313" r="20926" b="7421"/>
          <a:stretch/>
        </p:blipFill>
        <p:spPr>
          <a:xfrm>
            <a:off x="5707617" y="2663077"/>
            <a:ext cx="5449741" cy="37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Реконструкция сквера «Журналистов» в </a:t>
            </a:r>
            <a:r>
              <a:rPr lang="ru-RU" sz="3200" dirty="0" err="1" smtClean="0"/>
              <a:t>Медеуском</a:t>
            </a:r>
            <a:r>
              <a:rPr lang="ru-RU" sz="3200" dirty="0" smtClean="0"/>
              <a:t> районе города Алматы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1875729"/>
            <a:ext cx="11348581" cy="4351338"/>
          </a:xfrm>
        </p:spPr>
        <p:txBody>
          <a:bodyPr/>
          <a:lstStyle/>
          <a:p>
            <a:r>
              <a:rPr lang="ru-RU" dirty="0" smtClean="0"/>
              <a:t>Сумма по проекту: </a:t>
            </a:r>
            <a:r>
              <a:rPr lang="ru-RU" b="1" dirty="0" smtClean="0"/>
              <a:t>258,9</a:t>
            </a:r>
            <a:r>
              <a:rPr lang="ru-RU" dirty="0" smtClean="0"/>
              <a:t> </a:t>
            </a:r>
            <a:r>
              <a:rPr lang="ru-RU" dirty="0" err="1" smtClean="0"/>
              <a:t>млн.тг</a:t>
            </a:r>
            <a:r>
              <a:rPr lang="ru-RU" dirty="0" smtClean="0"/>
              <a:t>.     </a:t>
            </a:r>
          </a:p>
          <a:p>
            <a:r>
              <a:rPr lang="ru-RU" dirty="0"/>
              <a:t>Срок окончания</a:t>
            </a:r>
            <a:r>
              <a:rPr lang="ru-RU" dirty="0" smtClean="0"/>
              <a:t>: </a:t>
            </a:r>
            <a:r>
              <a:rPr lang="ru-RU" sz="2400" i="1" dirty="0" smtClean="0"/>
              <a:t>4</a:t>
            </a:r>
            <a:r>
              <a:rPr lang="ru-RU" sz="2400" dirty="0" smtClean="0"/>
              <a:t> </a:t>
            </a:r>
            <a:r>
              <a:rPr lang="ru-RU" sz="2400" i="1" dirty="0" smtClean="0"/>
              <a:t>месяца </a:t>
            </a:r>
            <a:r>
              <a:rPr lang="ru-RU" sz="2400" i="1" dirty="0"/>
              <a:t>с даты уведомления уполномоченного органа о начале строительства</a:t>
            </a:r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8" y="3281818"/>
            <a:ext cx="5477829" cy="31428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37" y="3281818"/>
            <a:ext cx="5477829" cy="31428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75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170" y="194481"/>
            <a:ext cx="10321446" cy="1325563"/>
          </a:xfrm>
        </p:spPr>
        <p:txBody>
          <a:bodyPr>
            <a:noAutofit/>
          </a:bodyPr>
          <a:lstStyle/>
          <a:p>
            <a:r>
              <a:rPr lang="ru-RU" sz="3200" dirty="0" smtClean="0"/>
              <a:t>Благоустройство природного парка «</a:t>
            </a:r>
            <a:r>
              <a:rPr lang="ru-RU" sz="3200" dirty="0" err="1" smtClean="0"/>
              <a:t>Медеу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1875729"/>
            <a:ext cx="11348581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Сумма по проекту: </a:t>
            </a:r>
            <a:r>
              <a:rPr lang="ru-RU" b="1" dirty="0" smtClean="0"/>
              <a:t>1 804,9 </a:t>
            </a:r>
            <a:r>
              <a:rPr lang="ru-RU" b="1" dirty="0" err="1" smtClean="0"/>
              <a:t>млн.тг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Срок окончания: </a:t>
            </a:r>
            <a:r>
              <a:rPr lang="ru-RU" sz="2400" i="1" dirty="0"/>
              <a:t>9</a:t>
            </a:r>
            <a:r>
              <a:rPr lang="ru-RU" sz="2400" dirty="0" smtClean="0"/>
              <a:t> </a:t>
            </a:r>
            <a:r>
              <a:rPr lang="ru-RU" sz="2400" i="1" dirty="0"/>
              <a:t>месяцев с даты уведомления уполномоченного органа о начале </a:t>
            </a:r>
            <a:r>
              <a:rPr lang="ru-RU" sz="2400" i="1" dirty="0" smtClean="0"/>
              <a:t>строительства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ru-RU" sz="3200" b="1" spc="7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3200" b="1" spc="7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3200" b="1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материалы: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Брусчатки, </a:t>
            </a:r>
            <a:r>
              <a:rPr lang="ru-RU" spc="7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поребрики</a:t>
            </a: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Скамейки и урны;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Опоры наружного освещение;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Силовой кабель;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Полиэтиленовые трубы.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Асфальт;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Бетон;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Детские и спортивные площадки;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-Насос;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pc="7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Форсунка; </a:t>
            </a:r>
          </a:p>
          <a:p>
            <a:pPr marL="0" indent="0">
              <a:buNone/>
            </a:pPr>
            <a:endParaRPr lang="ru-RU" i="1" dirty="0"/>
          </a:p>
        </p:txBody>
      </p:sp>
      <p:pic>
        <p:nvPicPr>
          <p:cNvPr id="5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15" y="365125"/>
            <a:ext cx="1127759" cy="1125728"/>
          </a:xfrm>
          <a:prstGeom prst="rect">
            <a:avLst/>
          </a:prstGeom>
        </p:spPr>
      </p:pic>
      <p:sp>
        <p:nvSpPr>
          <p:cNvPr id="6" name="object 8"/>
          <p:cNvSpPr/>
          <p:nvPr/>
        </p:nvSpPr>
        <p:spPr>
          <a:xfrm flipV="1">
            <a:off x="551978" y="1632443"/>
            <a:ext cx="11447956" cy="45719"/>
          </a:xfrm>
          <a:custGeom>
            <a:avLst/>
            <a:gdLst/>
            <a:ahLst/>
            <a:cxnLst/>
            <a:rect l="l" t="t" r="r" b="b"/>
            <a:pathLst>
              <a:path w="7774940">
                <a:moveTo>
                  <a:pt x="0" y="0"/>
                </a:moveTo>
                <a:lnTo>
                  <a:pt x="7774813" y="0"/>
                </a:lnTo>
              </a:path>
            </a:pathLst>
          </a:custGeom>
          <a:ln w="19812">
            <a:solidFill>
              <a:srgbClr val="2E549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https://lh4.googleusercontent.com/X_6NePUez96sGmNsaxxGu4S8pW1metvNdhS8oJVvRdaQLyHP8WGNVXKzdF5gt-99amf_7Rzx7QfAhoZw5EdGRwkNXnGteintaTXs-lfsrJ_eyhVJd2Ssidsvle6mIasdC8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56" y="3495814"/>
            <a:ext cx="5477829" cy="29893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2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475</Words>
  <Application>Microsoft Office PowerPoint</Application>
  <PresentationFormat>Широкоэкранный</PresentationFormat>
  <Paragraphs>152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УПРАВЛЕНИЕ ЭКОЛОГИИ И ОКРУЖАЮЩЕЙ СРЕДЫ ГОРОДЫ АЛМАТЫ </vt:lpstr>
      <vt:lpstr>Объекты СМР на 2023 год</vt:lpstr>
      <vt:lpstr>Реконструкция (благоустройство) парковой зоны в мкр. Кемель г. Алматы</vt:lpstr>
      <vt:lpstr>Благоустройство и озеленение сквера «Славы аэропорта» в Турксибском районе города Алматы</vt:lpstr>
      <vt:lpstr>Благоустройство и озеленение ул. Байсеитовой от ул. Кабанбай батыра до ул. Богенбай батыра и сквера М. Маметовой г.Алматы</vt:lpstr>
      <vt:lpstr>Реконструкция набережной р. Каргалы (благоустройство и озеленение) от селезащитной плотины до ул. Жандосова в Наурызбайском районе города Алматы</vt:lpstr>
      <vt:lpstr>Строительство зеленой зоны в мкр. Зердели Алатауского района города Алматы</vt:lpstr>
      <vt:lpstr>Реконструкция сквера «Журналистов» в Медеуском районе города Алматы</vt:lpstr>
      <vt:lpstr>Благоустройство природного парка «Медеу»</vt:lpstr>
      <vt:lpstr>Реконструкция и строительство водозаборных сооружений по городу Алматы (для полива зеленых насаждений)</vt:lpstr>
      <vt:lpstr>Механическая очистка (новое строительство) водоемов (оз. Аэропортовское, оз.Карасу и вдхр. Сайран)</vt:lpstr>
      <vt:lpstr>Строительство и реконструкция арычных сетей и ливневой канализации в Западной части города</vt:lpstr>
      <vt:lpstr>Строительство и реконструкция арычных сетей и ливневой канализации в Центральной части города</vt:lpstr>
      <vt:lpstr>Строительство и реконструкция арычных сетей и ливневой канализации в Восточной части города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Объекты СМР на 2023 год</dc:title>
  <dc:creator>УЗЭ</dc:creator>
  <cp:lastModifiedBy>Жиентаев Максат Кайсабекович</cp:lastModifiedBy>
  <cp:revision>21</cp:revision>
  <dcterms:created xsi:type="dcterms:W3CDTF">2022-11-01T08:37:33Z</dcterms:created>
  <dcterms:modified xsi:type="dcterms:W3CDTF">2023-01-17T10:00:44Z</dcterms:modified>
</cp:coreProperties>
</file>