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wdp" ContentType="image/vnd.ms-photo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20" r:id="rId3"/>
    <p:sldId id="421" r:id="rId4"/>
    <p:sldId id="419" r:id="rId5"/>
    <p:sldId id="414" r:id="rId6"/>
    <p:sldId id="422" r:id="rId7"/>
    <p:sldId id="423" r:id="rId8"/>
    <p:sldId id="424" r:id="rId9"/>
    <p:sldId id="425" r:id="rId10"/>
    <p:sldId id="426" r:id="rId11"/>
    <p:sldId id="404" r:id="rId12"/>
  </p:sldIdLst>
  <p:sldSz cx="10693400" cy="7562850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610138A5-1F51-4D6D-A7AF-4980D3DBC6F0}">
          <p14:sldIdLst>
            <p14:sldId id="256"/>
            <p14:sldId id="420"/>
            <p14:sldId id="421"/>
            <p14:sldId id="419"/>
            <p14:sldId id="414"/>
            <p14:sldId id="422"/>
            <p14:sldId id="423"/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506B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7591" autoAdjust="0"/>
    <p:restoredTop sz="93956" autoAdjust="0"/>
  </p:normalViewPr>
  <p:slideViewPr>
    <p:cSldViewPr>
      <p:cViewPr>
        <p:scale>
          <a:sx n="89" d="100"/>
          <a:sy n="89" d="100"/>
        </p:scale>
        <p:origin x="-974" y="99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68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17946"/>
    </p:cViewPr>
  </p:sorterViewPr>
  <p:notesViewPr>
    <p:cSldViewPr>
      <p:cViewPr varScale="1">
        <p:scale>
          <a:sx n="89" d="100"/>
          <a:sy n="89" d="100"/>
        </p:scale>
        <p:origin x="-1896" y="-102"/>
      </p:cViewPr>
      <p:guideLst>
        <p:guide orient="horz" pos="2160"/>
        <p:guide pos="31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backWall>
      <c:spPr>
        <a:solidFill>
          <a:schemeClr val="accent5">
            <a:lumMod val="20000"/>
            <a:lumOff val="8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7835679004691413E-2"/>
          <c:y val="4.0460131162849924E-2"/>
          <c:w val="0.94176646769960204"/>
          <c:h val="0.5559681531455346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</c:spPr>
          <c:cat>
            <c:strRef>
              <c:f>Лист1!$A$2:$A$6</c:f>
              <c:strCache>
                <c:ptCount val="5"/>
                <c:pt idx="0">
                  <c:v>пищевые</c:v>
                </c:pt>
                <c:pt idx="1">
                  <c:v>коммунальные</c:v>
                </c:pt>
                <c:pt idx="2">
                  <c:v>образование</c:v>
                </c:pt>
                <c:pt idx="3">
                  <c:v>здравоохранение</c:v>
                </c:pt>
                <c:pt idx="4">
                  <c:v>промышленные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</c:v>
                </c:pt>
                <c:pt idx="1">
                  <c:v>10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</c:spPr>
          <c:cat>
            <c:strRef>
              <c:f>Лист1!$A$2:$A$6</c:f>
              <c:strCache>
                <c:ptCount val="5"/>
                <c:pt idx="0">
                  <c:v>пищевые</c:v>
                </c:pt>
                <c:pt idx="1">
                  <c:v>коммунальные</c:v>
                </c:pt>
                <c:pt idx="2">
                  <c:v>образование</c:v>
                </c:pt>
                <c:pt idx="3">
                  <c:v>здравоохранение</c:v>
                </c:pt>
                <c:pt idx="4">
                  <c:v>промышленные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20</c:v>
                </c:pt>
                <c:pt idx="1">
                  <c:v>10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</c:spPr>
          <c:cat>
            <c:strRef>
              <c:f>Лист1!$A$2:$A$6</c:f>
              <c:strCache>
                <c:ptCount val="5"/>
                <c:pt idx="0">
                  <c:v>пищевые</c:v>
                </c:pt>
                <c:pt idx="1">
                  <c:v>коммунальные</c:v>
                </c:pt>
                <c:pt idx="2">
                  <c:v>образование</c:v>
                </c:pt>
                <c:pt idx="3">
                  <c:v>здравоохранение</c:v>
                </c:pt>
                <c:pt idx="4">
                  <c:v>промышленные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20</c:v>
                </c:pt>
                <c:pt idx="1">
                  <c:v>10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  <c:shape val="cylinder"/>
        <c:axId val="120172928"/>
        <c:axId val="120174464"/>
        <c:axId val="0"/>
      </c:bar3DChart>
      <c:catAx>
        <c:axId val="120172928"/>
        <c:scaling>
          <c:orientation val="minMax"/>
        </c:scaling>
        <c:axPos val="b"/>
        <c:numFmt formatCode="General" sourceLinked="0"/>
        <c:tickLblPos val="nextTo"/>
        <c:crossAx val="120174464"/>
        <c:crosses val="autoZero"/>
        <c:auto val="1"/>
        <c:lblAlgn val="ctr"/>
        <c:lblOffset val="100"/>
      </c:catAx>
      <c:valAx>
        <c:axId val="120174464"/>
        <c:scaling>
          <c:orientation val="minMax"/>
        </c:scaling>
        <c:axPos val="l"/>
        <c:majorGridlines/>
        <c:numFmt formatCode="General" sourceLinked="1"/>
        <c:tickLblPos val="nextTo"/>
        <c:crossAx val="120172928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tx2">
          <a:lumMod val="75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0.8189</cdr:x>
      <cdr:y>0</cdr:y>
    </cdr:from>
    <cdr:to>
      <cdr:x>0.88945</cdr:x>
      <cdr:y>0.51752</cdr:y>
    </cdr:to>
    <cdr:sp macro="" textlink="">
      <cdr:nvSpPr>
        <cdr:cNvPr id="4" name="Правая фигурная скобка 3"/>
        <cdr:cNvSpPr/>
      </cdr:nvSpPr>
      <cdr:spPr>
        <a:xfrm xmlns:a="http://schemas.openxmlformats.org/drawingml/2006/main" rot="10800000" flipH="1">
          <a:off x="7924800" y="-76200"/>
          <a:ext cx="682752" cy="1828799"/>
        </a:xfrm>
        <a:prstGeom xmlns:a="http://schemas.openxmlformats.org/drawingml/2006/main" prst="righ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0.88189</cdr:x>
      <cdr:y>0.19407</cdr:y>
    </cdr:from>
    <cdr:to>
      <cdr:x>1</cdr:x>
      <cdr:y>0.30975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8534402" y="774529"/>
          <a:ext cx="1142998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lvl="0">
            <a:spcBef>
              <a:spcPct val="0"/>
            </a:spcBef>
          </a:pPr>
          <a:r>
            <a:rPr lang="ru-RU" sz="2400" kern="0" dirty="0" smtClean="0">
              <a:solidFill>
                <a:srgbClr val="1F497D"/>
              </a:solidFill>
            </a:rPr>
            <a:t>11725</a:t>
          </a:r>
          <a:endParaRPr lang="ru-RU" sz="2400" kern="0" dirty="0">
            <a:solidFill>
              <a:srgbClr val="1F497D"/>
            </a:solidFill>
          </a:endParaRPr>
        </a:p>
      </cdr:txBody>
    </cdr:sp>
  </cdr:relSizeAnchor>
  <cdr:relSizeAnchor xmlns:cdr="http://schemas.openxmlformats.org/drawingml/2006/chartDrawing">
    <cdr:from>
      <cdr:x>0.3622</cdr:x>
      <cdr:y>0.09547</cdr:y>
    </cdr:from>
    <cdr:to>
      <cdr:x>0.45669</cdr:x>
      <cdr:y>0.21002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3505200" y="381000"/>
          <a:ext cx="914400" cy="4572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2400" dirty="0" smtClean="0">
              <a:solidFill>
                <a:schemeClr val="accent1">
                  <a:lumMod val="75000"/>
                </a:schemeClr>
              </a:solidFill>
            </a:rPr>
            <a:t>2740</a:t>
          </a:r>
          <a:endParaRPr lang="ru-RU" sz="2400" dirty="0">
            <a:solidFill>
              <a:schemeClr val="accent1">
                <a:lumMod val="75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A2577-8171-476E-84C6-708461257C07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038" y="6513513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94B5B-6EF0-4887-9386-1E16E6CE1B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77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585" cy="342612"/>
          </a:xfrm>
          <a:prstGeom prst="rect">
            <a:avLst/>
          </a:prstGeom>
        </p:spPr>
        <p:txBody>
          <a:bodyPr vert="horz" lIns="84166" tIns="42082" rIns="84166" bIns="4208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5214" y="0"/>
            <a:ext cx="4309108" cy="342612"/>
          </a:xfrm>
          <a:prstGeom prst="rect">
            <a:avLst/>
          </a:prstGeom>
        </p:spPr>
        <p:txBody>
          <a:bodyPr vert="horz" lIns="84166" tIns="42082" rIns="84166" bIns="42082" rtlCol="0"/>
          <a:lstStyle>
            <a:lvl1pPr algn="r">
              <a:defRPr sz="1100"/>
            </a:lvl1pPr>
          </a:lstStyle>
          <a:p>
            <a:fld id="{AFF6802B-2AA3-4023-868E-0BFE91769242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166" tIns="42082" rIns="84166" bIns="420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5319" y="3257694"/>
            <a:ext cx="7956639" cy="3086388"/>
          </a:xfrm>
          <a:prstGeom prst="rect">
            <a:avLst/>
          </a:prstGeom>
        </p:spPr>
        <p:txBody>
          <a:bodyPr vert="horz" lIns="84166" tIns="42082" rIns="84166" bIns="420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949"/>
            <a:ext cx="4310585" cy="342612"/>
          </a:xfrm>
          <a:prstGeom prst="rect">
            <a:avLst/>
          </a:prstGeom>
        </p:spPr>
        <p:txBody>
          <a:bodyPr vert="horz" lIns="84166" tIns="42082" rIns="84166" bIns="4208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5214" y="6513949"/>
            <a:ext cx="4309108" cy="342612"/>
          </a:xfrm>
          <a:prstGeom prst="rect">
            <a:avLst/>
          </a:prstGeom>
        </p:spPr>
        <p:txBody>
          <a:bodyPr vert="horz" lIns="84166" tIns="42082" rIns="84166" bIns="42082" rtlCol="0" anchor="b"/>
          <a:lstStyle>
            <a:lvl1pPr algn="r">
              <a:defRPr sz="1100"/>
            </a:lvl1pPr>
          </a:lstStyle>
          <a:p>
            <a:fld id="{80FC56E7-D112-42CD-80C5-A74DB51A8D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728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C56E7-D112-42CD-80C5-A74DB51A8D2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981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E8E02-67CC-4B82-88DF-CB2DB163C92F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6DDF5-E157-4D78-BE40-616C95BCA0B1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2D068-2D65-49DA-B545-50573579F1AE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2BEAD-548C-4609-92F8-E80D7923CDAC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613E8-FBB3-4B9D-B2FF-95F2ABF7DCA4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776453"/>
            <a:ext cx="9713172" cy="1260475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>
          <a:xfrm>
            <a:off x="534670" y="7033450"/>
            <a:ext cx="2459482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E808D-9E69-40F8-A734-36D5E1AA6E70}" type="datetime1">
              <a:rPr lang="en-US" smtClean="0"/>
              <a:pPr>
                <a:defRPr/>
              </a:pPr>
              <a:t>9/26/2024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>
          <a:xfrm>
            <a:off x="3635756" y="7033450"/>
            <a:ext cx="3421888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7699248" y="7033450"/>
            <a:ext cx="2459482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63AA4-7775-4C58-A9CC-F6DE67670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623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692003" cy="756000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61D0B-22EF-4F73-BDB6-3C85786A2624}" type="datetime1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10.61.42.188/rus/docs/K1500000375" TargetMode="Externa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-335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15" y="549605"/>
            <a:ext cx="0" cy="143510"/>
          </a:xfrm>
          <a:custGeom>
            <a:avLst/>
            <a:gdLst/>
            <a:ahLst/>
            <a:cxnLst/>
            <a:rect l="l" t="t" r="r" b="b"/>
            <a:pathLst>
              <a:path h="143509">
                <a:moveTo>
                  <a:pt x="0" y="0"/>
                </a:moveTo>
                <a:lnTo>
                  <a:pt x="0" y="143509"/>
                </a:lnTo>
              </a:path>
            </a:pathLst>
          </a:custGeom>
          <a:ln w="177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335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9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4611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6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1856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57"/>
                </a:moveTo>
                <a:lnTo>
                  <a:pt x="17701" y="144157"/>
                </a:lnTo>
                <a:lnTo>
                  <a:pt x="1770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140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140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140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3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7190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190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1" y="83820"/>
                </a:lnTo>
                <a:lnTo>
                  <a:pt x="1770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7190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4332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1" y="0"/>
                </a:moveTo>
                <a:lnTo>
                  <a:pt x="0" y="0"/>
                </a:lnTo>
                <a:lnTo>
                  <a:pt x="0" y="83845"/>
                </a:lnTo>
                <a:lnTo>
                  <a:pt x="17701" y="83845"/>
                </a:lnTo>
                <a:lnTo>
                  <a:pt x="1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7381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7460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2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4164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4166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09">
                <a:moveTo>
                  <a:pt x="0" y="143509"/>
                </a:moveTo>
                <a:lnTo>
                  <a:pt x="17699" y="143509"/>
                </a:lnTo>
                <a:lnTo>
                  <a:pt x="17699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416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9113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66355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79">
                <a:moveTo>
                  <a:pt x="0" y="144157"/>
                </a:moveTo>
                <a:lnTo>
                  <a:pt x="17701" y="144157"/>
                </a:lnTo>
                <a:lnTo>
                  <a:pt x="1770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863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8639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88639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2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61688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1688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20">
                <a:moveTo>
                  <a:pt x="0" y="83820"/>
                </a:moveTo>
                <a:lnTo>
                  <a:pt x="17701" y="83820"/>
                </a:lnTo>
                <a:lnTo>
                  <a:pt x="1770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6168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38831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1" y="0"/>
                </a:moveTo>
                <a:lnTo>
                  <a:pt x="0" y="0"/>
                </a:lnTo>
                <a:lnTo>
                  <a:pt x="0" y="83845"/>
                </a:lnTo>
                <a:lnTo>
                  <a:pt x="17701" y="83845"/>
                </a:lnTo>
                <a:lnTo>
                  <a:pt x="1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11881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699" y="29210"/>
                </a:lnTo>
                <a:lnTo>
                  <a:pt x="17699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11959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2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03171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03171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09">
                <a:moveTo>
                  <a:pt x="0" y="143509"/>
                </a:moveTo>
                <a:lnTo>
                  <a:pt x="17691" y="143509"/>
                </a:lnTo>
                <a:lnTo>
                  <a:pt x="17691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603171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78114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35352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57642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57642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57642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30692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30692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20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30692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807832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80882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980958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68663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68663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09">
                <a:moveTo>
                  <a:pt x="0" y="143509"/>
                </a:moveTo>
                <a:lnTo>
                  <a:pt x="17701" y="143509"/>
                </a:lnTo>
                <a:lnTo>
                  <a:pt x="17701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68663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343609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600860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79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23142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23142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697" y="29210"/>
                </a:lnTo>
                <a:lnTo>
                  <a:pt x="17697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23142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9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396187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396187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396187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73327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546377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46460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741165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741165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09">
                <a:moveTo>
                  <a:pt x="0" y="143509"/>
                </a:moveTo>
                <a:lnTo>
                  <a:pt x="17703" y="143509"/>
                </a:lnTo>
                <a:lnTo>
                  <a:pt x="17703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41165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016108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273359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795636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795636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795636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068686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68686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945826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218876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118959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206661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206661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09">
                <a:moveTo>
                  <a:pt x="0" y="143509"/>
                </a:moveTo>
                <a:lnTo>
                  <a:pt x="17703" y="143509"/>
                </a:lnTo>
                <a:lnTo>
                  <a:pt x="17703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06661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481616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738854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261143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261143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261143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34193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534193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534193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411334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684384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584460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137664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09">
                <a:moveTo>
                  <a:pt x="0" y="143509"/>
                </a:moveTo>
                <a:lnTo>
                  <a:pt x="17703" y="143509"/>
                </a:lnTo>
                <a:lnTo>
                  <a:pt x="17703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137664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412606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669857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192134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192134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192134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465184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465184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465184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0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342337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615387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515463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672168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672168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09">
                <a:moveTo>
                  <a:pt x="0" y="143509"/>
                </a:moveTo>
                <a:lnTo>
                  <a:pt x="17691" y="143509"/>
                </a:lnTo>
                <a:lnTo>
                  <a:pt x="17691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67216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947111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204349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2663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726639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726639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99968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999689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999689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876829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149879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049955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039683" y="164782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275670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09">
                <a:moveTo>
                  <a:pt x="0" y="143509"/>
                </a:moveTo>
                <a:lnTo>
                  <a:pt x="17691" y="143509"/>
                </a:lnTo>
                <a:lnTo>
                  <a:pt x="17691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275670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550613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807851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330141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330141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330141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603191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603191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603191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480331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753381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653457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810162" y="70200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810162" y="54960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09">
                <a:moveTo>
                  <a:pt x="0" y="143509"/>
                </a:moveTo>
                <a:lnTo>
                  <a:pt x="17703" y="143509"/>
                </a:lnTo>
                <a:lnTo>
                  <a:pt x="17703" y="0"/>
                </a:lnTo>
                <a:lnTo>
                  <a:pt x="0" y="0"/>
                </a:lnTo>
                <a:lnTo>
                  <a:pt x="0" y="1435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810162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085105" y="548970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342356" y="54932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864646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864646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864646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137683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137683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137683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014836" y="54932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287886" y="60421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09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187962" y="59596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342369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342369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342369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617317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6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874562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703" y="144170"/>
                </a:lnTo>
                <a:lnTo>
                  <a:pt x="17703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39683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396839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396839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66988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669889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669889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547042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820092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720169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76874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876874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691" y="144779"/>
                </a:lnTo>
                <a:lnTo>
                  <a:pt x="17691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876874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151816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409067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691" y="144170"/>
                </a:lnTo>
                <a:lnTo>
                  <a:pt x="17691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931344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931344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931344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204394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204394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204394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081534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354584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254661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945871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945871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945871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220813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478064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691" y="144170"/>
                </a:lnTo>
                <a:lnTo>
                  <a:pt x="17691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000354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000354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000354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273391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273391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273391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150544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423594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323670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411366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411366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411366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686321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943559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703" y="144170"/>
                </a:lnTo>
                <a:lnTo>
                  <a:pt x="17703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46584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465849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465849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738899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738899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738899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616039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889089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789166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083865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9083865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9083865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358820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9616058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703" y="144170"/>
                </a:lnTo>
                <a:lnTo>
                  <a:pt x="17703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9138348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9138348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9138348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9411398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411398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41139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288538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561588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461665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549373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549373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8549373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8824315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081566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691" y="144170"/>
                </a:lnTo>
                <a:lnTo>
                  <a:pt x="17691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603843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8603843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603843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876893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8876893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876893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754033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027083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927160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480375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480375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691" y="144779"/>
                </a:lnTo>
                <a:lnTo>
                  <a:pt x="17691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7480375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755318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8012556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703" y="144170"/>
                </a:lnTo>
                <a:lnTo>
                  <a:pt x="17703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534846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534846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534846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807896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807896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807896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7685036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7958086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858162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014868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014868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01486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289817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6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547062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703" y="144170"/>
                </a:lnTo>
                <a:lnTo>
                  <a:pt x="17703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8069351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8069351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069351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342388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342388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342388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219541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8492591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8392668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9618370" y="7032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9618370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703" y="144779"/>
                </a:lnTo>
                <a:lnTo>
                  <a:pt x="17703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9618370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9893312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10150564" y="54993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170"/>
                </a:moveTo>
                <a:lnTo>
                  <a:pt x="17691" y="144170"/>
                </a:lnTo>
                <a:lnTo>
                  <a:pt x="17691" y="0"/>
                </a:lnTo>
                <a:lnTo>
                  <a:pt x="0" y="0"/>
                </a:lnTo>
                <a:lnTo>
                  <a:pt x="0" y="1441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9672840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9672840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9672840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9945890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9945890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9945890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823043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0096093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691" y="27940"/>
                </a:lnTo>
                <a:lnTo>
                  <a:pt x="17691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996169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10152875" y="703275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1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0152875" y="54960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79">
                <a:moveTo>
                  <a:pt x="0" y="144779"/>
                </a:moveTo>
                <a:lnTo>
                  <a:pt x="17691" y="144779"/>
                </a:lnTo>
                <a:lnTo>
                  <a:pt x="17691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0152875" y="5407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0427817" y="549579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525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10688529" y="549935"/>
            <a:ext cx="0" cy="144780"/>
          </a:xfrm>
          <a:custGeom>
            <a:avLst/>
            <a:gdLst/>
            <a:ahLst/>
            <a:cxnLst/>
            <a:rect l="l" t="t" r="r" b="b"/>
            <a:pathLst>
              <a:path h="144779">
                <a:moveTo>
                  <a:pt x="0" y="0"/>
                </a:moveTo>
                <a:lnTo>
                  <a:pt x="0" y="144170"/>
                </a:lnTo>
              </a:path>
            </a:pathLst>
          </a:custGeom>
          <a:ln w="694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10207345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10207345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0207345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10480395" y="64231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10480395" y="54960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20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480395" y="5407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160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357536" y="549935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4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630586" y="60548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40">
                <a:moveTo>
                  <a:pt x="0" y="27940"/>
                </a:moveTo>
                <a:lnTo>
                  <a:pt x="17703" y="27940"/>
                </a:lnTo>
                <a:lnTo>
                  <a:pt x="17703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530661" y="59659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-270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9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8580" y="2313635"/>
            <a:ext cx="0" cy="143510"/>
          </a:xfrm>
          <a:custGeom>
            <a:avLst/>
            <a:gdLst/>
            <a:ahLst/>
            <a:cxnLst/>
            <a:rect l="l" t="t" r="r" b="b"/>
            <a:pathLst>
              <a:path h="143510">
                <a:moveTo>
                  <a:pt x="0" y="0"/>
                </a:moveTo>
                <a:lnTo>
                  <a:pt x="0" y="143510"/>
                </a:lnTo>
              </a:path>
            </a:pathLst>
          </a:custGeom>
          <a:ln w="177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-270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327254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27254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1" y="83820"/>
                </a:lnTo>
                <a:lnTo>
                  <a:pt x="1770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27254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74676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6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04397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1" y="0"/>
                </a:moveTo>
                <a:lnTo>
                  <a:pt x="0" y="0"/>
                </a:lnTo>
                <a:lnTo>
                  <a:pt x="0" y="83845"/>
                </a:lnTo>
                <a:lnTo>
                  <a:pt x="17701" y="83845"/>
                </a:lnTo>
                <a:lnTo>
                  <a:pt x="1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31921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1" y="144157"/>
                </a:lnTo>
                <a:lnTo>
                  <a:pt x="1770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4204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3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4204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4204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77525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2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77446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53422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34229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10">
                <a:moveTo>
                  <a:pt x="0" y="143510"/>
                </a:moveTo>
                <a:lnTo>
                  <a:pt x="17701" y="143510"/>
                </a:lnTo>
                <a:lnTo>
                  <a:pt x="17701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34229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61753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8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61753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19">
                <a:moveTo>
                  <a:pt x="0" y="83820"/>
                </a:moveTo>
                <a:lnTo>
                  <a:pt x="17701" y="83820"/>
                </a:lnTo>
                <a:lnTo>
                  <a:pt x="1770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61753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09177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738896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1" y="0"/>
                </a:moveTo>
                <a:lnTo>
                  <a:pt x="0" y="0"/>
                </a:lnTo>
                <a:lnTo>
                  <a:pt x="0" y="83845"/>
                </a:lnTo>
                <a:lnTo>
                  <a:pt x="17701" y="83845"/>
                </a:lnTo>
                <a:lnTo>
                  <a:pt x="1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1066420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80">
                <a:moveTo>
                  <a:pt x="0" y="144157"/>
                </a:moveTo>
                <a:lnTo>
                  <a:pt x="17701" y="144157"/>
                </a:lnTo>
                <a:lnTo>
                  <a:pt x="1770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88704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2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88704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88704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2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12023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3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011946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1" y="29210"/>
                </a:lnTo>
                <a:lnTo>
                  <a:pt x="1770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603235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603235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10">
                <a:moveTo>
                  <a:pt x="0" y="143510"/>
                </a:moveTo>
                <a:lnTo>
                  <a:pt x="17691" y="143510"/>
                </a:lnTo>
                <a:lnTo>
                  <a:pt x="17691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603235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930755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930755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93075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878177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807895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135416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657705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657705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165770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1981022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2080945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06872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1068727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10">
                <a:moveTo>
                  <a:pt x="0" y="143510"/>
                </a:moveTo>
                <a:lnTo>
                  <a:pt x="17701" y="143510"/>
                </a:lnTo>
                <a:lnTo>
                  <a:pt x="17701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1068727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9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396250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1396250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396250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1343672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1273390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1600923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123207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9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1123207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697" y="29210"/>
                </a:lnTo>
                <a:lnTo>
                  <a:pt x="17697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112320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1446530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546440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374122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3741229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10">
                <a:moveTo>
                  <a:pt x="0" y="143510"/>
                </a:moveTo>
                <a:lnTo>
                  <a:pt x="17703" y="143510"/>
                </a:lnTo>
                <a:lnTo>
                  <a:pt x="17703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3741229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406874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4068749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06874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4016171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3945890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4273422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3795699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3795699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379569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119022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218940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3206724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3206724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10">
                <a:moveTo>
                  <a:pt x="0" y="143510"/>
                </a:moveTo>
                <a:lnTo>
                  <a:pt x="17703" y="143510"/>
                </a:lnTo>
                <a:lnTo>
                  <a:pt x="17703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3206724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353425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3534257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353425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3481679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3411397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3738918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3261207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3261207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326120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3584524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3684447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213772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2137727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10">
                <a:moveTo>
                  <a:pt x="0" y="143510"/>
                </a:moveTo>
                <a:lnTo>
                  <a:pt x="17703" y="143510"/>
                </a:lnTo>
                <a:lnTo>
                  <a:pt x="17703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2137727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2465260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2465260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465260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412669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342400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669920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2192210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192210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192210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515527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615450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672232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672232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80" h="143510">
                <a:moveTo>
                  <a:pt x="0" y="143510"/>
                </a:moveTo>
                <a:lnTo>
                  <a:pt x="17703" y="143510"/>
                </a:lnTo>
                <a:lnTo>
                  <a:pt x="17703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2672232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2999752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2999752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80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2999752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2947174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2876892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80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3204425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80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2726702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2726702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2726702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3050019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3149942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4275734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4275734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10">
                <a:moveTo>
                  <a:pt x="0" y="143510"/>
                </a:moveTo>
                <a:lnTo>
                  <a:pt x="17691" y="143510"/>
                </a:lnTo>
                <a:lnTo>
                  <a:pt x="17691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4275734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4603254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4603254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4603254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4550676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4480394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4807927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4330204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1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4330204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4330204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4653521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4753444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703" y="29210"/>
                </a:lnTo>
                <a:lnTo>
                  <a:pt x="17703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4810226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4810226" y="2313635"/>
            <a:ext cx="17780" cy="143510"/>
          </a:xfrm>
          <a:custGeom>
            <a:avLst/>
            <a:gdLst/>
            <a:ahLst/>
            <a:cxnLst/>
            <a:rect l="l" t="t" r="r" b="b"/>
            <a:pathLst>
              <a:path w="17779" h="143510">
                <a:moveTo>
                  <a:pt x="0" y="143510"/>
                </a:moveTo>
                <a:lnTo>
                  <a:pt x="17703" y="143510"/>
                </a:lnTo>
                <a:lnTo>
                  <a:pt x="17703" y="0"/>
                </a:lnTo>
                <a:lnTo>
                  <a:pt x="0" y="0"/>
                </a:lnTo>
                <a:lnTo>
                  <a:pt x="0" y="143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4810226" y="23047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13775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5137759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513775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5085175" y="231325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6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5014899" y="237356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5342420" y="231325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4864709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4864709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486470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5188026" y="2410790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5287949" y="2373325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0" y="29210"/>
                </a:moveTo>
                <a:lnTo>
                  <a:pt x="17691" y="29210"/>
                </a:lnTo>
                <a:lnTo>
                  <a:pt x="17691" y="0"/>
                </a:lnTo>
                <a:lnTo>
                  <a:pt x="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5342432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5342432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5342432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5669965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5669965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566996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5617381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6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5547105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5874626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5396915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5396915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539691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5720232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5820155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587693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5876937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5876937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6204458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6204458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6204458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6151879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6081598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6409131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5931408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5931408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5931408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6254724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6354648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6945934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6945934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6945934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727346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7273467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727346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7220877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7150607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7478128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7000417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7000417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700041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7323734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7423657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641142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6411429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6411429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6738963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6738963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6738963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6686384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6616103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6943623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6465913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6465913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6465913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3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6789229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6889153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908392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9083929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9083929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9411461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9411461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9411461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9358883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9288602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9616122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9138411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9138411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9138411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9461728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9561652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854943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8549437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8549437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8876957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8876957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887695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8824379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8754097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9081630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8603907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8603907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8603907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8927224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9027147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748043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7480439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691" y="144780"/>
                </a:lnTo>
                <a:lnTo>
                  <a:pt x="17691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7480439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8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7807959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7807959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780795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7755381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7685099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8012633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691" y="144157"/>
                </a:lnTo>
                <a:lnTo>
                  <a:pt x="17691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7534909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7534909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7534909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7858226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7958149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8014931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76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8014931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8014931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8342465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8342465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834246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8289880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6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8219605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8547125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8069415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8069415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8069415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8392731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8492655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9618433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9618433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9618433" y="230347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897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9945966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9945966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691" y="83820"/>
                </a:lnTo>
                <a:lnTo>
                  <a:pt x="17691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9945966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9893375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9823107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691" y="0"/>
                </a:moveTo>
                <a:lnTo>
                  <a:pt x="0" y="0"/>
                </a:lnTo>
                <a:lnTo>
                  <a:pt x="0" y="83845"/>
                </a:lnTo>
                <a:lnTo>
                  <a:pt x="17691" y="83845"/>
                </a:lnTo>
                <a:lnTo>
                  <a:pt x="176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10150627" y="2312644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157"/>
                </a:moveTo>
                <a:lnTo>
                  <a:pt x="17703" y="144157"/>
                </a:lnTo>
                <a:lnTo>
                  <a:pt x="17703" y="0"/>
                </a:lnTo>
                <a:lnTo>
                  <a:pt x="0" y="0"/>
                </a:lnTo>
                <a:lnTo>
                  <a:pt x="0" y="144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9672916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9672916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9672916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81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9996233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14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10096157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691" y="27939"/>
                </a:lnTo>
                <a:lnTo>
                  <a:pt x="17691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10152938" y="246603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4">
                <a:moveTo>
                  <a:pt x="0" y="0"/>
                </a:moveTo>
                <a:lnTo>
                  <a:pt x="2223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10152938" y="2312365"/>
            <a:ext cx="17780" cy="144780"/>
          </a:xfrm>
          <a:custGeom>
            <a:avLst/>
            <a:gdLst/>
            <a:ahLst/>
            <a:cxnLst/>
            <a:rect l="l" t="t" r="r" b="b"/>
            <a:pathLst>
              <a:path w="17779" h="144780">
                <a:moveTo>
                  <a:pt x="0" y="144780"/>
                </a:moveTo>
                <a:lnTo>
                  <a:pt x="17703" y="144780"/>
                </a:lnTo>
                <a:lnTo>
                  <a:pt x="17703" y="0"/>
                </a:lnTo>
                <a:lnTo>
                  <a:pt x="0" y="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10152938" y="2303475"/>
            <a:ext cx="539115" cy="0"/>
          </a:xfrm>
          <a:custGeom>
            <a:avLst/>
            <a:gdLst/>
            <a:ahLst/>
            <a:cxnLst/>
            <a:rect l="l" t="t" r="r" b="b"/>
            <a:pathLst>
              <a:path w="539115">
                <a:moveTo>
                  <a:pt x="0" y="0"/>
                </a:moveTo>
                <a:lnTo>
                  <a:pt x="53906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10480458" y="246603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154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10480458" y="2373325"/>
            <a:ext cx="17780" cy="83820"/>
          </a:xfrm>
          <a:custGeom>
            <a:avLst/>
            <a:gdLst/>
            <a:ahLst/>
            <a:cxnLst/>
            <a:rect l="l" t="t" r="r" b="b"/>
            <a:pathLst>
              <a:path w="17779" h="83819">
                <a:moveTo>
                  <a:pt x="0" y="83820"/>
                </a:moveTo>
                <a:lnTo>
                  <a:pt x="17703" y="83820"/>
                </a:lnTo>
                <a:lnTo>
                  <a:pt x="17703" y="0"/>
                </a:lnTo>
                <a:lnTo>
                  <a:pt x="0" y="0"/>
                </a:lnTo>
                <a:lnTo>
                  <a:pt x="0" y="838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10480458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10427881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513"/>
                </a:lnTo>
              </a:path>
            </a:pathLst>
          </a:custGeom>
          <a:ln w="17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10357599" y="2372956"/>
            <a:ext cx="17780" cy="84455"/>
          </a:xfrm>
          <a:custGeom>
            <a:avLst/>
            <a:gdLst/>
            <a:ahLst/>
            <a:cxnLst/>
            <a:rect l="l" t="t" r="r" b="b"/>
            <a:pathLst>
              <a:path w="17779" h="84455">
                <a:moveTo>
                  <a:pt x="17703" y="0"/>
                </a:moveTo>
                <a:lnTo>
                  <a:pt x="0" y="0"/>
                </a:lnTo>
                <a:lnTo>
                  <a:pt x="0" y="83845"/>
                </a:lnTo>
                <a:lnTo>
                  <a:pt x="17703" y="83845"/>
                </a:lnTo>
                <a:lnTo>
                  <a:pt x="1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10688567" y="2312644"/>
            <a:ext cx="0" cy="144780"/>
          </a:xfrm>
          <a:custGeom>
            <a:avLst/>
            <a:gdLst/>
            <a:ahLst/>
            <a:cxnLst/>
            <a:rect l="l" t="t" r="r" b="b"/>
            <a:pathLst>
              <a:path h="144780">
                <a:moveTo>
                  <a:pt x="0" y="0"/>
                </a:moveTo>
                <a:lnTo>
                  <a:pt x="0" y="144157"/>
                </a:lnTo>
              </a:path>
            </a:pathLst>
          </a:custGeom>
          <a:ln w="6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10207408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10207408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10207408" y="236443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94" y="0"/>
                </a:lnTo>
              </a:path>
            </a:pathLst>
          </a:custGeom>
          <a:ln w="17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10530725" y="241015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7627" y="0"/>
                </a:lnTo>
              </a:path>
            </a:pathLst>
          </a:custGeom>
          <a:ln w="177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10630649" y="2373325"/>
            <a:ext cx="17780" cy="27940"/>
          </a:xfrm>
          <a:custGeom>
            <a:avLst/>
            <a:gdLst/>
            <a:ahLst/>
            <a:cxnLst/>
            <a:rect l="l" t="t" r="r" b="b"/>
            <a:pathLst>
              <a:path w="17779" h="27939">
                <a:moveTo>
                  <a:pt x="0" y="27939"/>
                </a:moveTo>
                <a:lnTo>
                  <a:pt x="17703" y="27939"/>
                </a:lnTo>
                <a:lnTo>
                  <a:pt x="17703" y="0"/>
                </a:lnTo>
                <a:lnTo>
                  <a:pt x="0" y="0"/>
                </a:lnTo>
                <a:lnTo>
                  <a:pt x="0" y="279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4358289" y="1059933"/>
            <a:ext cx="115904" cy="1892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2201100" y="844677"/>
            <a:ext cx="8090382" cy="803148"/>
          </a:xfrm>
          <a:custGeom>
            <a:avLst/>
            <a:gdLst/>
            <a:ahLst/>
            <a:cxnLst/>
            <a:rect l="l" t="t" r="r" b="b"/>
            <a:pathLst>
              <a:path w="259714" h="259080">
                <a:moveTo>
                  <a:pt x="259384" y="258660"/>
                </a:moveTo>
                <a:lnTo>
                  <a:pt x="202971" y="258660"/>
                </a:lnTo>
                <a:lnTo>
                  <a:pt x="180619" y="199770"/>
                </a:lnTo>
                <a:lnTo>
                  <a:pt x="76885" y="199770"/>
                </a:lnTo>
                <a:lnTo>
                  <a:pt x="55384" y="258660"/>
                </a:lnTo>
                <a:lnTo>
                  <a:pt x="0" y="258660"/>
                </a:lnTo>
                <a:lnTo>
                  <a:pt x="100431" y="0"/>
                </a:lnTo>
                <a:lnTo>
                  <a:pt x="155752" y="0"/>
                </a:lnTo>
                <a:lnTo>
                  <a:pt x="259384" y="258660"/>
                </a:lnTo>
                <a:close/>
              </a:path>
            </a:pathLst>
          </a:custGeom>
          <a:ln w="17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Департамент санитарно-эпидемиологического контроля Карагандинской области </a:t>
            </a:r>
            <a:endParaRPr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" name="object 593"/>
          <p:cNvSpPr/>
          <p:nvPr/>
        </p:nvSpPr>
        <p:spPr>
          <a:xfrm>
            <a:off x="5142560" y="1085557"/>
            <a:ext cx="71120" cy="95885"/>
          </a:xfrm>
          <a:custGeom>
            <a:avLst/>
            <a:gdLst/>
            <a:ahLst/>
            <a:cxnLst/>
            <a:rect l="l" t="t" r="r" b="b"/>
            <a:pathLst>
              <a:path w="71120" h="95884">
                <a:moveTo>
                  <a:pt x="70878" y="95732"/>
                </a:moveTo>
                <a:lnTo>
                  <a:pt x="34925" y="0"/>
                </a:lnTo>
                <a:lnTo>
                  <a:pt x="0" y="95732"/>
                </a:lnTo>
                <a:lnTo>
                  <a:pt x="70878" y="95732"/>
                </a:lnTo>
                <a:close/>
              </a:path>
            </a:pathLst>
          </a:custGeom>
          <a:ln w="17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5837580" y="1085557"/>
            <a:ext cx="71120" cy="95885"/>
          </a:xfrm>
          <a:custGeom>
            <a:avLst/>
            <a:gdLst/>
            <a:ahLst/>
            <a:cxnLst/>
            <a:rect l="l" t="t" r="r" b="b"/>
            <a:pathLst>
              <a:path w="71120" h="95884">
                <a:moveTo>
                  <a:pt x="70866" y="95732"/>
                </a:moveTo>
                <a:lnTo>
                  <a:pt x="34925" y="0"/>
                </a:lnTo>
                <a:lnTo>
                  <a:pt x="0" y="95732"/>
                </a:lnTo>
                <a:lnTo>
                  <a:pt x="70866" y="95732"/>
                </a:lnTo>
                <a:close/>
              </a:path>
            </a:pathLst>
          </a:custGeom>
          <a:ln w="17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7145045" y="1020533"/>
            <a:ext cx="251460" cy="268605"/>
          </a:xfrm>
          <a:custGeom>
            <a:avLst/>
            <a:gdLst/>
            <a:ahLst/>
            <a:cxnLst/>
            <a:rect l="l" t="t" r="r" b="b"/>
            <a:pathLst>
              <a:path w="251459" h="268605">
                <a:moveTo>
                  <a:pt x="0" y="135585"/>
                </a:moveTo>
                <a:lnTo>
                  <a:pt x="6681" y="83367"/>
                </a:lnTo>
                <a:lnTo>
                  <a:pt x="28713" y="41708"/>
                </a:lnTo>
                <a:lnTo>
                  <a:pt x="60471" y="14571"/>
                </a:lnTo>
                <a:lnTo>
                  <a:pt x="109843" y="642"/>
                </a:lnTo>
                <a:lnTo>
                  <a:pt x="125183" y="0"/>
                </a:lnTo>
                <a:lnTo>
                  <a:pt x="152366" y="2223"/>
                </a:lnTo>
                <a:lnTo>
                  <a:pt x="198139" y="19989"/>
                </a:lnTo>
                <a:lnTo>
                  <a:pt x="231774" y="55042"/>
                </a:lnTo>
                <a:lnTo>
                  <a:pt x="248933" y="104469"/>
                </a:lnTo>
                <a:lnTo>
                  <a:pt x="251078" y="134391"/>
                </a:lnTo>
                <a:lnTo>
                  <a:pt x="248946" y="164070"/>
                </a:lnTo>
                <a:lnTo>
                  <a:pt x="231903" y="213174"/>
                </a:lnTo>
                <a:lnTo>
                  <a:pt x="198532" y="248111"/>
                </a:lnTo>
                <a:lnTo>
                  <a:pt x="152973" y="265843"/>
                </a:lnTo>
                <a:lnTo>
                  <a:pt x="125907" y="268058"/>
                </a:lnTo>
                <a:lnTo>
                  <a:pt x="98518" y="265855"/>
                </a:lnTo>
                <a:lnTo>
                  <a:pt x="52596" y="248218"/>
                </a:lnTo>
                <a:lnTo>
                  <a:pt x="19180" y="213489"/>
                </a:lnTo>
                <a:lnTo>
                  <a:pt x="2132" y="164896"/>
                </a:lnTo>
                <a:lnTo>
                  <a:pt x="0" y="135585"/>
                </a:lnTo>
                <a:close/>
              </a:path>
            </a:pathLst>
          </a:custGeom>
          <a:ln w="17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7707444" y="1059933"/>
            <a:ext cx="109769" cy="917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8439903" y="1163260"/>
            <a:ext cx="127461" cy="859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TextBox 1023"/>
          <p:cNvSpPr txBox="1"/>
          <p:nvPr/>
        </p:nvSpPr>
        <p:spPr>
          <a:xfrm>
            <a:off x="432930" y="2483247"/>
            <a:ext cx="100417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ea typeface="Microsoft JhengHei" pitchFamily="34" charset="-120"/>
              </a:rPr>
              <a:t>О контрольно-надзорной деятельности Департамента в отношении предпринимательства по итогам</a:t>
            </a:r>
          </a:p>
          <a:p>
            <a:pPr algn="ctr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ea typeface="Microsoft JhengHei" pitchFamily="34" charset="-120"/>
              </a:rPr>
              <a:t> 8 мес.2024 года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  <a:ea typeface="Microsoft JhengHei" pitchFamily="34" charset="-120"/>
            </a:endParaRPr>
          </a:p>
        </p:txBody>
      </p:sp>
      <p:sp>
        <p:nvSpPr>
          <p:cNvPr id="1026" name="TextBox 1025"/>
          <p:cNvSpPr txBox="1"/>
          <p:nvPr/>
        </p:nvSpPr>
        <p:spPr>
          <a:xfrm>
            <a:off x="3219349" y="6666861"/>
            <a:ext cx="4468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</a:rPr>
              <a:t>Караганда – 2024 г.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99300" y="5287059"/>
            <a:ext cx="335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Руководитель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 Департамента  </a:t>
            </a:r>
          </a:p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санитарно-эпидемиологического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контроля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Карагандинской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области </a:t>
            </a:r>
            <a:endParaRPr lang="ru-RU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Залыгин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Ю.Л.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71" name="Рисунок 570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733425"/>
            <a:ext cx="16764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612900" y="1856319"/>
            <a:ext cx="85344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dirty="0" smtClean="0"/>
              <a:t>Постановление главного государственного санитарного врача</a:t>
            </a:r>
          </a:p>
          <a:p>
            <a:r>
              <a:rPr lang="ru-RU" sz="2000" dirty="0" smtClean="0"/>
              <a:t>1) приостановление деятельности по производству, реализации продукции (товара), оказанию услуг, выполнению работ субъекта (объекта) контроля и надзора или отдельных ее видов (процессов, действий);</a:t>
            </a:r>
          </a:p>
          <a:p>
            <a:r>
              <a:rPr lang="ru-RU" sz="2000" dirty="0" smtClean="0"/>
              <a:t>2) запрещение деятельности по производству продукции (товара), оказанию услуг, выполнению работ субъекта (объекта) контроля и надзора или отдельных ее видов (процессов, действий); </a:t>
            </a:r>
          </a:p>
          <a:p>
            <a:r>
              <a:rPr lang="ru-RU" sz="2000" dirty="0" smtClean="0"/>
              <a:t>3) изъятие и отзыв с реализации продукции (товара), не соответствующей (не соответствующего) требованиям технических регламентов и (или) единым санитарно-эпидемиологическим и гигиеническим требованиям Евразийского экономического союза;</a:t>
            </a:r>
          </a:p>
          <a:p>
            <a:r>
              <a:rPr lang="ru-RU" sz="2000" dirty="0" smtClean="0"/>
              <a:t>4) временное отстранение лиц от работы;</a:t>
            </a:r>
          </a:p>
          <a:p>
            <a:r>
              <a:rPr lang="ru-RU" sz="2000" dirty="0" smtClean="0"/>
              <a:t>5) организация направления лиц на госпитализацию.</a:t>
            </a:r>
          </a:p>
          <a:p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352425"/>
            <a:ext cx="1600200" cy="147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2934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2300" y="3696295"/>
            <a:ext cx="91127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БЛАГОДАРЮ </a:t>
            </a:r>
            <a:r>
              <a:rPr lang="ru-RU" sz="54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 ВНИМАНИЕ!</a:t>
            </a:r>
            <a:endParaRPr lang="ru-RU" sz="5400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09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 rot="10800000" flipV="1">
            <a:off x="4203700" y="3324225"/>
            <a:ext cx="838192" cy="38100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2681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733425"/>
            <a:ext cx="1447800" cy="1384852"/>
          </a:xfrm>
          <a:prstGeom prst="rect">
            <a:avLst/>
          </a:prstGeo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222500" y="966489"/>
            <a:ext cx="80137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0459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контроле Департамента и его 14 территориальных управлений - 11725 (10984-2023г.) объектов предпринимательства, из которых – 3813 (3861-2023г.) объекты высокой эпидемиологической значимости, 7912 (7123-2023г.) – незначительной эпидзначимости.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546100" y="2867025"/>
          <a:ext cx="9677400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908301" y="3171825"/>
            <a:ext cx="83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2400" kern="0" dirty="0" smtClean="0">
                <a:solidFill>
                  <a:srgbClr val="1F497D"/>
                </a:solidFill>
                <a:ea typeface="+mj-ea"/>
                <a:cs typeface="+mj-cs"/>
              </a:rPr>
              <a:t>5496</a:t>
            </a:r>
            <a:endParaRPr lang="ru-RU" sz="2400" kern="0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42100" y="3400425"/>
            <a:ext cx="926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2400" kern="0" dirty="0" smtClean="0">
                <a:solidFill>
                  <a:srgbClr val="1F497D"/>
                </a:solidFill>
                <a:ea typeface="+mj-ea"/>
                <a:cs typeface="+mj-cs"/>
              </a:rPr>
              <a:t>1176</a:t>
            </a:r>
            <a:endParaRPr lang="ru-RU" sz="2400" kern="0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24125" y="3400425"/>
            <a:ext cx="913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2400" kern="0" dirty="0" smtClean="0">
                <a:solidFill>
                  <a:srgbClr val="1F497D"/>
                </a:solidFill>
                <a:ea typeface="+mj-ea"/>
                <a:cs typeface="+mj-cs"/>
              </a:rPr>
              <a:t>1654</a:t>
            </a:r>
            <a:endParaRPr lang="ru-RU" sz="2400" kern="0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85100" y="3476625"/>
            <a:ext cx="83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2400" kern="0" dirty="0" smtClean="0">
                <a:solidFill>
                  <a:srgbClr val="1F497D"/>
                </a:solidFill>
                <a:ea typeface="+mj-ea"/>
                <a:cs typeface="+mj-cs"/>
              </a:rPr>
              <a:t>659</a:t>
            </a:r>
            <a:endParaRPr lang="ru-RU" sz="2400" kern="0" dirty="0">
              <a:solidFill>
                <a:srgbClr val="1F497D"/>
              </a:solidFill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308100" y="2043534"/>
            <a:ext cx="8839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kk-KZ" sz="2800" dirty="0" smtClean="0"/>
              <a:t>       За </a:t>
            </a:r>
            <a:r>
              <a:rPr lang="kk-KZ" sz="2800" dirty="0" smtClean="0"/>
              <a:t>8 месяцев текущего года Департаментом и его территориальными Управлениями проведены </a:t>
            </a:r>
            <a:r>
              <a:rPr lang="ru-RU" sz="2800" dirty="0" smtClean="0"/>
              <a:t>15 (112 - 2023 г.) проверок по графику в отношении субъектов среднего и крупного предпринимательства, по результатам </a:t>
            </a:r>
            <a:r>
              <a:rPr lang="ru-RU" sz="2800" dirty="0" smtClean="0"/>
              <a:t>которых на 13 объектах выявлены нарушения, </a:t>
            </a:r>
            <a:r>
              <a:rPr lang="ru-RU" sz="2800" dirty="0" smtClean="0"/>
              <a:t>что составило 86,6% (97% 2023г.), наложено 12 административных штрафов на общую сумму 16 170 960 (30 327 353 - 2023 г.), выдано 12 (89- 2023 г.) </a:t>
            </a:r>
            <a:r>
              <a:rPr lang="ru-RU" sz="2800" dirty="0" smtClean="0"/>
              <a:t>предписаний об устранении нарушений.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428625"/>
            <a:ext cx="156845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9900" y="200025"/>
            <a:ext cx="1676400" cy="1547447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98500" y="2876148"/>
            <a:ext cx="9372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		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		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079500" y="1620223"/>
            <a:ext cx="8839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cs typeface="Arial" panose="020B0604020202020204" pitchFamily="34" charset="0"/>
              </a:rPr>
              <a:t>Внеплановые </a:t>
            </a:r>
            <a:r>
              <a:rPr lang="ru-RU" sz="2000" i="1" dirty="0">
                <a:cs typeface="Arial" panose="020B0604020202020204" pitchFamily="34" charset="0"/>
              </a:rPr>
              <a:t>проверки в отношении субъектов малого предпринимательства проводятся по конкретным основаниям предусмотренные пунктом 5 статьи 144 Предпринимательского Кодекса</a:t>
            </a:r>
            <a:r>
              <a:rPr lang="ru-RU" sz="2000" b="1" dirty="0">
                <a:cs typeface="Arial" panose="020B0604020202020204" pitchFamily="34" charset="0"/>
              </a:rPr>
              <a:t>. </a:t>
            </a:r>
            <a:endParaRPr lang="ru-RU" sz="2000" dirty="0">
              <a:cs typeface="Arial" panose="020B0604020202020204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/>
            <a:r>
              <a:rPr lang="kk-KZ" sz="2000" dirty="0" smtClean="0"/>
              <a:t>	За истекший период </a:t>
            </a:r>
            <a:r>
              <a:rPr lang="ru-RU" sz="2000" dirty="0" smtClean="0"/>
              <a:t>2024 года по области проведено  </a:t>
            </a:r>
            <a:r>
              <a:rPr lang="ru-RU" sz="2000" b="1" dirty="0" smtClean="0"/>
              <a:t>106</a:t>
            </a:r>
            <a:r>
              <a:rPr lang="ru-RU" sz="2000" dirty="0" smtClean="0"/>
              <a:t> (</a:t>
            </a:r>
            <a:r>
              <a:rPr lang="ru-RU" sz="2000" b="1" dirty="0" smtClean="0"/>
              <a:t>27</a:t>
            </a:r>
            <a:r>
              <a:rPr lang="ru-RU" sz="2000" dirty="0" smtClean="0"/>
              <a:t>- 2023г.) внеплановых проверок, </a:t>
            </a:r>
            <a:r>
              <a:rPr lang="kk-KZ" sz="2000" dirty="0" smtClean="0"/>
              <a:t>субъектов бизнеса, в том числе</a:t>
            </a:r>
            <a:r>
              <a:rPr lang="ru-RU" sz="2000" dirty="0" smtClean="0"/>
              <a:t> по обращениям – </a:t>
            </a:r>
            <a:r>
              <a:rPr lang="ru-RU" sz="2000" b="1" dirty="0" smtClean="0"/>
              <a:t>59 </a:t>
            </a:r>
            <a:r>
              <a:rPr lang="ru-RU" sz="2000" dirty="0" smtClean="0"/>
              <a:t>(23-2023г.),  по предписаниям - </a:t>
            </a:r>
            <a:r>
              <a:rPr lang="ru-RU" sz="2000" b="1" dirty="0" smtClean="0"/>
              <a:t>12</a:t>
            </a:r>
            <a:r>
              <a:rPr lang="ru-RU" sz="2000" dirty="0" smtClean="0"/>
              <a:t> (3-2023г.), поручения органов прокуратуры - </a:t>
            </a:r>
            <a:r>
              <a:rPr lang="ru-RU" sz="2000" b="1" dirty="0" smtClean="0"/>
              <a:t>27,</a:t>
            </a:r>
            <a:r>
              <a:rPr lang="ru-RU" sz="2000" dirty="0" smtClean="0"/>
              <a:t> обращения государственных органов -</a:t>
            </a:r>
            <a:r>
              <a:rPr lang="ru-RU" sz="2000" b="1" dirty="0" smtClean="0"/>
              <a:t>7</a:t>
            </a:r>
            <a:r>
              <a:rPr lang="ru-RU" sz="2000" dirty="0" smtClean="0"/>
              <a:t>, контроль устранения нарушений, являющихся основаниями для применения МОР - </a:t>
            </a:r>
            <a:r>
              <a:rPr lang="ru-RU" sz="2000" b="1" dirty="0" smtClean="0"/>
              <a:t>1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По результатам которых выявлено </a:t>
            </a:r>
            <a:r>
              <a:rPr lang="ru-RU" sz="2000" b="1" dirty="0" smtClean="0"/>
              <a:t>67</a:t>
            </a:r>
            <a:r>
              <a:rPr lang="ru-RU" sz="2000" dirty="0" smtClean="0"/>
              <a:t> (59- 86,6% - 2023г.) нарушений. Наложено 67  (70- 2023 г.) административных штрафов на общую сумму 22 897 787 (18 898 755 - 2023 г.), выдано 61 (55- 2023 г.) </a:t>
            </a:r>
            <a:r>
              <a:rPr lang="ru-RU" sz="2000" dirty="0" smtClean="0"/>
              <a:t>предписание.</a:t>
            </a:r>
            <a:endParaRPr lang="ru-RU" sz="2000" dirty="0" smtClean="0"/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276999"/>
          </a:xfrm>
        </p:spPr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841500" y="1206480"/>
            <a:ext cx="83058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i="1" dirty="0" smtClean="0"/>
              <a:t>Статья 44 Кодекса о здоровье. Способами проведения профилактического контроля в сфере санитарно-эпидемиологического благополучия населения без посещения субъекта (объекта) контроля и надзора являются:</a:t>
            </a:r>
            <a:endParaRPr lang="ru-RU" sz="2000" dirty="0" smtClean="0"/>
          </a:p>
          <a:p>
            <a:r>
              <a:rPr lang="ru-RU" sz="2000" i="1" dirty="0" smtClean="0"/>
              <a:t>      </a:t>
            </a:r>
            <a:endParaRPr lang="ru-RU" sz="2000" i="1" dirty="0" smtClean="0"/>
          </a:p>
          <a:p>
            <a:r>
              <a:rPr lang="ru-RU" sz="2000" i="1" dirty="0" smtClean="0"/>
              <a:t> </a:t>
            </a:r>
            <a:r>
              <a:rPr lang="ru-RU" sz="2000" i="1" dirty="0" smtClean="0"/>
              <a:t>     </a:t>
            </a:r>
            <a:r>
              <a:rPr lang="ru-RU" sz="2000" i="1" dirty="0" smtClean="0"/>
              <a:t>1</a:t>
            </a:r>
            <a:r>
              <a:rPr lang="ru-RU" sz="2000" i="1" dirty="0" smtClean="0"/>
              <a:t>) камеральный контроль;</a:t>
            </a:r>
            <a:endParaRPr lang="ru-RU" sz="2000" dirty="0" smtClean="0"/>
          </a:p>
          <a:p>
            <a:r>
              <a:rPr lang="ru-RU" sz="2000" i="1" dirty="0" smtClean="0"/>
              <a:t>      2) мониторинг результатов санитарно-эпидемиологического аудита;</a:t>
            </a:r>
            <a:endParaRPr lang="ru-RU" sz="2000" dirty="0" smtClean="0"/>
          </a:p>
          <a:p>
            <a:r>
              <a:rPr lang="ru-RU" sz="2000" i="1" dirty="0" smtClean="0"/>
              <a:t>      3) мониторинг результатов производственного контроля;</a:t>
            </a:r>
            <a:endParaRPr lang="ru-RU" sz="2000" dirty="0" smtClean="0"/>
          </a:p>
          <a:p>
            <a:r>
              <a:rPr lang="ru-RU" sz="2000" i="1" dirty="0" smtClean="0"/>
              <a:t>      4) мониторинг уведомлений и разрешений;</a:t>
            </a:r>
            <a:endParaRPr lang="ru-RU" sz="2000" dirty="0" smtClean="0"/>
          </a:p>
          <a:p>
            <a:r>
              <a:rPr lang="ru-RU" sz="2000" i="1" dirty="0" smtClean="0"/>
              <a:t>      5) мониторинг рекламы подконтрольной государственному санитарно-эпидемиологическому контролю и надзору продукции (товаров), подлежащей (подлежащих) государственной регистрации;</a:t>
            </a:r>
            <a:endParaRPr lang="ru-RU" sz="2000" dirty="0" smtClean="0"/>
          </a:p>
          <a:p>
            <a:r>
              <a:rPr lang="ru-RU" sz="2000" i="1" dirty="0" smtClean="0"/>
              <a:t>      6) мониторинг учетной и отчетной документации;</a:t>
            </a:r>
            <a:endParaRPr lang="ru-RU" sz="2000" dirty="0" smtClean="0"/>
          </a:p>
          <a:p>
            <a:r>
              <a:rPr lang="ru-RU" sz="2000" i="1" dirty="0" smtClean="0"/>
              <a:t>      7) санитарно-эпидемиологический мониторинг.</a:t>
            </a:r>
            <a:endParaRPr lang="ru-RU" sz="2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352425"/>
            <a:ext cx="173355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079500" y="2727846"/>
            <a:ext cx="92202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2800" dirty="0" smtClean="0"/>
              <a:t>а истекший период 2024 года по результатам указанных форм профилактического контроля без посещения в адрес субъектов выдано </a:t>
            </a:r>
            <a:r>
              <a:rPr lang="kk-KZ" sz="2800" dirty="0" smtClean="0"/>
              <a:t>1029 </a:t>
            </a:r>
            <a:r>
              <a:rPr lang="ru-RU" sz="2800" dirty="0" smtClean="0"/>
              <a:t>(1925-2023 г.) рекомендаций об устранении нарушений со сроками </a:t>
            </a:r>
            <a:r>
              <a:rPr lang="ru-RU" sz="2800" dirty="0" smtClean="0"/>
              <a:t>предусмотренными </a:t>
            </a:r>
            <a:r>
              <a:rPr lang="ru-RU" sz="2800" dirty="0" smtClean="0"/>
              <a:t>законодательством.</a:t>
            </a:r>
          </a:p>
          <a:p>
            <a:pPr algn="just"/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300" y="428625"/>
            <a:ext cx="1752600" cy="161778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612900" y="1271541"/>
            <a:ext cx="8534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В</a:t>
            </a:r>
            <a:r>
              <a:rPr lang="ru-RU" sz="2400" dirty="0" smtClean="0"/>
              <a:t> рамках профилактического контроля </a:t>
            </a:r>
            <a:r>
              <a:rPr lang="kk-KZ" sz="2400" dirty="0" smtClean="0"/>
              <a:t>как </a:t>
            </a:r>
            <a:r>
              <a:rPr lang="kk-KZ" sz="2400" dirty="0" smtClean="0"/>
              <a:t>самостоятельной формой </a:t>
            </a:r>
            <a:r>
              <a:rPr lang="kk-KZ" sz="2400" dirty="0" smtClean="0"/>
              <a:t>выделен </a:t>
            </a:r>
            <a:r>
              <a:rPr lang="ru-RU" sz="2400" b="1" dirty="0" smtClean="0"/>
              <a:t>контрольн</a:t>
            </a:r>
            <a:r>
              <a:rPr lang="kk-KZ" sz="2400" b="1" dirty="0" smtClean="0"/>
              <a:t>ый</a:t>
            </a:r>
            <a:r>
              <a:rPr lang="ru-RU" sz="2400" b="1" dirty="0" smtClean="0"/>
              <a:t> закуп                             </a:t>
            </a:r>
            <a:r>
              <a:rPr lang="ru-RU" sz="2400" dirty="0" smtClean="0"/>
              <a:t>(осуществление органом контроля и надзора покупки продукции в форме товара), осуществление которого начато с июля т.г по факту вступления в силу порядка его проведения.</a:t>
            </a:r>
          </a:p>
          <a:p>
            <a:pPr algn="just"/>
            <a:r>
              <a:rPr lang="ru-RU" sz="2400" dirty="0" smtClean="0"/>
              <a:t>По итогам контрольного закупа в случае выявлении нарушений предусмотрено применение мер оперативного реагирования в виде вынесения постановления об изъятии и отзыве с реализации несоответствующей продукции, а также проведения расследования.</a:t>
            </a:r>
          </a:p>
          <a:p>
            <a:pPr algn="just"/>
            <a:r>
              <a:rPr lang="ru-RU" sz="2400" dirty="0" smtClean="0"/>
              <a:t>	Так, на объектах торговли отобрано 221 проба продукции по результатам экспертизы которых удельный вес несоответствующей составил 55,2%. Применено в отношении субъектов бизнеса мер оперативного реагирования-17.</a:t>
            </a:r>
          </a:p>
          <a:p>
            <a:pPr algn="just"/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200025"/>
            <a:ext cx="1752600" cy="161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2934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231900" y="2194871"/>
            <a:ext cx="8915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400" dirty="0" smtClean="0"/>
              <a:t>Цели расследований- установление</a:t>
            </a:r>
          </a:p>
          <a:p>
            <a:r>
              <a:rPr lang="ru-RU" sz="2400" dirty="0" smtClean="0"/>
              <a:t>- обстоятельств, причин и условий, вследствие которых наступило нарушение требований, </a:t>
            </a:r>
          </a:p>
          <a:p>
            <a:r>
              <a:rPr lang="ru-RU" sz="2400" dirty="0" smtClean="0"/>
              <a:t>- круга пострадавших и контактных лиц, субъектов (объектов) контроля и надзора, допустивших нарушения, </a:t>
            </a:r>
          </a:p>
          <a:p>
            <a:r>
              <a:rPr lang="ru-RU" sz="2400" dirty="0" smtClean="0"/>
              <a:t>-событий и состава нарушения, а также лиц, </a:t>
            </a:r>
            <a:r>
              <a:rPr lang="ru-RU" sz="2400" dirty="0" smtClean="0"/>
              <a:t>виновных </a:t>
            </a:r>
            <a:r>
              <a:rPr lang="ru-RU" sz="2400" dirty="0" smtClean="0"/>
              <a:t>в его совершении </a:t>
            </a:r>
          </a:p>
          <a:p>
            <a:r>
              <a:rPr lang="ru-RU" sz="2400" dirty="0" smtClean="0"/>
              <a:t>- меры по дальнейшему недопущению нанесения ущерба жизни и (или) здоровью человека и (или) среды его обитания.</a:t>
            </a:r>
            <a:r>
              <a:rPr lang="ru-RU" sz="2400" i="1" dirty="0" smtClean="0"/>
              <a:t> </a:t>
            </a:r>
            <a:endParaRPr lang="ru-RU" sz="2400" dirty="0" smtClean="0"/>
          </a:p>
          <a:p>
            <a:pPr algn="just"/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581025"/>
            <a:ext cx="1676400" cy="154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2934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612900" y="1271543"/>
            <a:ext cx="8534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smtClean="0"/>
              <a:t>При этом, проведение расследований проводится по конкретным основаниям, предусмотренным </a:t>
            </a:r>
            <a:r>
              <a:rPr lang="ru-RU" sz="1600" u="sng" dirty="0" smtClean="0">
                <a:hlinkClick r:id="rId2"/>
              </a:rPr>
              <a:t>подпунктами 1)</a:t>
            </a:r>
            <a:r>
              <a:rPr lang="ru-RU" sz="1600" dirty="0" smtClean="0"/>
              <a:t> – </a:t>
            </a:r>
            <a:r>
              <a:rPr lang="ru-RU" sz="1600" u="sng" dirty="0" smtClean="0">
                <a:hlinkClick r:id="rId2"/>
              </a:rPr>
              <a:t>4)</a:t>
            </a:r>
            <a:r>
              <a:rPr lang="ru-RU" sz="1600" dirty="0" smtClean="0"/>
              <a:t>, </a:t>
            </a:r>
            <a:r>
              <a:rPr lang="ru-RU" sz="1600" u="sng" dirty="0" smtClean="0">
                <a:hlinkClick r:id="rId2"/>
              </a:rPr>
              <a:t>6)</a:t>
            </a:r>
            <a:r>
              <a:rPr lang="ru-RU" sz="1600" dirty="0" smtClean="0"/>
              <a:t> пункта 3 статьи 144-4 Предпринимательского кодекса </a:t>
            </a:r>
            <a:r>
              <a:rPr lang="ru-RU" sz="1600" b="1" i="1" dirty="0" smtClean="0"/>
              <a:t>Статья 144-4 ПК РК</a:t>
            </a:r>
            <a:endParaRPr lang="ru-RU" sz="1600" dirty="0" smtClean="0"/>
          </a:p>
          <a:p>
            <a:r>
              <a:rPr lang="ru-RU" sz="1600" i="1" dirty="0" smtClean="0"/>
              <a:t>                           1) обращения физических и (или) юридических лиц, а также государственных органов по конкретным фактам причинения вреда жизни, здоровью человека, окружающей среде и законным интересам физических и юридических лиц, государства в случаях, когда такой факт коснулся широкого круга лиц и требуется установить конкретный субъект (объект) контроля и надзора, допустивший нарушения;</a:t>
            </a:r>
            <a:endParaRPr lang="ru-RU" sz="1600" dirty="0" smtClean="0"/>
          </a:p>
          <a:p>
            <a:r>
              <a:rPr lang="ru-RU" sz="1600" i="1" dirty="0" smtClean="0"/>
              <a:t>                       2) информация (экстренное извещение) о наступлении смерти в соответствии с Кодексом Республики Казахстан "О здоровье народа и системе здравоохранения";</a:t>
            </a:r>
            <a:endParaRPr lang="ru-RU" sz="1600" dirty="0" smtClean="0"/>
          </a:p>
          <a:p>
            <a:r>
              <a:rPr lang="ru-RU" sz="1600" i="1" dirty="0" smtClean="0"/>
              <a:t>                     3) информация (экстренное извещение), подаваемая государственными органами или субъектами деятельности, о возникновении и распространении эпидемии, фальсифицированных и незарегистрированных пестицидов, ветеринарных препаратов, кормовых добавок, очагов карантинных объектов и особо опасных вредных организмов, инфекционных, паразитарных заболеваний, отравлений, радиационных аварий;</a:t>
            </a:r>
            <a:endParaRPr lang="ru-RU" sz="1600" dirty="0" smtClean="0"/>
          </a:p>
          <a:p>
            <a:r>
              <a:rPr lang="ru-RU" sz="1600" i="1" dirty="0" smtClean="0"/>
              <a:t>                 4) случаи повреждения здоровья работников, связанные с их трудовой деятельностью и приведшие к нетрудоспособности либо смерти;</a:t>
            </a:r>
            <a:endParaRPr lang="ru-RU" sz="1600" dirty="0" smtClean="0"/>
          </a:p>
          <a:p>
            <a:r>
              <a:rPr lang="ru-RU" sz="1600" i="1" dirty="0" smtClean="0"/>
              <a:t>               6) результаты исследования продукции по итогам контрольного закупа в случае выявления нарушения требований, установленных нормативными правовыми актами и (или) иными документами, предусмотренными законодательством Республики Казахстан, представляющего опасность для жизни, здоровья человека и среды обитания.</a:t>
            </a:r>
            <a:endParaRPr lang="ru-RU" sz="1600" dirty="0" smtClean="0"/>
          </a:p>
          <a:p>
            <a:endParaRPr lang="ru-RU" sz="2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500" y="200025"/>
            <a:ext cx="15684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2934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6261</TotalTime>
  <Words>196</Words>
  <Application>Microsoft Office PowerPoint</Application>
  <PresentationFormat>Произвольный</PresentationFormat>
  <Paragraphs>65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 2681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портфолио.cdr</dc:title>
  <dc:creator>Disigner</dc:creator>
  <cp:lastModifiedBy>Windows 10</cp:lastModifiedBy>
  <cp:revision>517</cp:revision>
  <cp:lastPrinted>2023-09-27T10:33:16Z</cp:lastPrinted>
  <dcterms:created xsi:type="dcterms:W3CDTF">2017-11-22T10:37:01Z</dcterms:created>
  <dcterms:modified xsi:type="dcterms:W3CDTF">2024-09-26T04:25:17Z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2017-09-21T00:00:00Z</vt:filetime>
  </property>
  <property fmtid="{D5CDD505-2E9C-101B-9397-08002B2CF9AE}" pid="3" name="Creator">
    <vt:lpwstr>CorelDRAW X7</vt:lpwstr>
  </property>
  <property fmtid="{D5CDD505-2E9C-101B-9397-08002B2CF9AE}" pid="4" name="LastSaved">
    <vt:filetime>2017-11-22T00:00:00Z</vt:filetime>
  </property>
</Properties>
</file>