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8" autoAdjust="0"/>
  </p:normalViewPr>
  <p:slideViewPr>
    <p:cSldViewPr>
      <p:cViewPr>
        <p:scale>
          <a:sx n="90" d="100"/>
          <a:sy n="90" d="100"/>
        </p:scale>
        <p:origin x="-2292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2023г.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Кешенді</c:v>
                </c:pt>
                <c:pt idx="1">
                  <c:v>Такырыптық</c:v>
                </c:pt>
                <c:pt idx="2">
                  <c:v>Қарсы тексеріс</c:v>
                </c:pt>
                <c:pt idx="3">
                  <c:v>Рейдтік</c:v>
                </c:pt>
                <c:pt idx="4">
                  <c:v>Хрометраждар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115</c:v>
                </c:pt>
                <c:pt idx="1">
                  <c:v>216</c:v>
                </c:pt>
                <c:pt idx="2">
                  <c:v>128</c:v>
                </c:pt>
                <c:pt idx="3">
                  <c:v>23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2024г.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Кешенді</c:v>
                </c:pt>
                <c:pt idx="1">
                  <c:v>Такырыптық</c:v>
                </c:pt>
                <c:pt idx="2">
                  <c:v>Қарсы тексеріс</c:v>
                </c:pt>
                <c:pt idx="3">
                  <c:v>Рейдтік</c:v>
                </c:pt>
                <c:pt idx="4">
                  <c:v>Хрометраждар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146</c:v>
                </c:pt>
                <c:pt idx="1">
                  <c:v>238</c:v>
                </c:pt>
                <c:pt idx="2">
                  <c:v>192</c:v>
                </c:pt>
                <c:pt idx="3">
                  <c:v>114</c:v>
                </c:pt>
                <c:pt idx="4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5049344"/>
        <c:axId val="195050880"/>
      </c:barChart>
      <c:catAx>
        <c:axId val="195049344"/>
        <c:scaling>
          <c:orientation val="minMax"/>
        </c:scaling>
        <c:delete val="0"/>
        <c:axPos val="b"/>
        <c:majorTickMark val="out"/>
        <c:minorTickMark val="none"/>
        <c:tickLblPos val="nextTo"/>
        <c:crossAx val="195050880"/>
        <c:crosses val="autoZero"/>
        <c:auto val="1"/>
        <c:lblAlgn val="ctr"/>
        <c:lblOffset val="100"/>
        <c:noMultiLvlLbl val="0"/>
      </c:catAx>
      <c:valAx>
        <c:axId val="195050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5049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3E2659-4A72-41D8-832C-D3CD3759AA25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AC8F8AC-D945-44FB-9B3D-5D9D8E7A12E7}">
      <dgm:prSet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Республикалық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бюджетке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19 112,5 млн.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түсімдер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40FC1E3-4645-4902-92CA-1ACFC5023AAB}" type="parTrans" cxnId="{B78C6A9F-D326-4C0F-B8E8-A27883854EFA}">
      <dgm:prSet/>
      <dgm:spPr/>
      <dgm:t>
        <a:bodyPr/>
        <a:lstStyle/>
        <a:p>
          <a:endParaRPr lang="ru-RU"/>
        </a:p>
      </dgm:t>
    </dgm:pt>
    <dgm:pt modelId="{9DF94710-EA2E-46BF-8A39-B96A7083CB71}" type="sibTrans" cxnId="{B78C6A9F-D326-4C0F-B8E8-A27883854EFA}">
      <dgm:prSet/>
      <dgm:spPr/>
      <dgm:t>
        <a:bodyPr/>
        <a:lstStyle/>
        <a:p>
          <a:endParaRPr lang="ru-RU"/>
        </a:p>
      </dgm:t>
    </dgm:pt>
    <dgm:pt modelId="{71276377-8EA9-4D31-A70E-355891192F12}">
      <dgm:prSet/>
      <dgm:spPr/>
      <dgm:t>
        <a:bodyPr/>
        <a:lstStyle/>
        <a:p>
          <a:endParaRPr lang="ru-RU" dirty="0" smtClean="0"/>
        </a:p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Жергілікті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бюджетке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2 957,9 млн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түсімдер</a:t>
          </a:r>
          <a:endParaRPr lang="ru-RU" dirty="0" smtClean="0">
            <a:latin typeface="Times New Roman" pitchFamily="18" charset="0"/>
            <a:cs typeface="Times New Roman" pitchFamily="18" charset="0"/>
          </a:endParaRPr>
        </a:p>
        <a:p>
          <a:endParaRPr lang="ru-RU" dirty="0"/>
        </a:p>
      </dgm:t>
    </dgm:pt>
    <dgm:pt modelId="{FC78115C-31A5-4C3C-889A-0C2D1AD477FA}" type="parTrans" cxnId="{7095EAA8-07FF-4648-8909-2B1F4039794E}">
      <dgm:prSet/>
      <dgm:spPr/>
      <dgm:t>
        <a:bodyPr/>
        <a:lstStyle/>
        <a:p>
          <a:endParaRPr lang="ru-RU"/>
        </a:p>
      </dgm:t>
    </dgm:pt>
    <dgm:pt modelId="{CFB193BA-AFDA-40E6-B7DF-8C8EB84894D4}" type="sibTrans" cxnId="{7095EAA8-07FF-4648-8909-2B1F4039794E}">
      <dgm:prSet/>
      <dgm:spPr/>
      <dgm:t>
        <a:bodyPr/>
        <a:lstStyle/>
        <a:p>
          <a:endParaRPr lang="ru-RU"/>
        </a:p>
      </dgm:t>
    </dgm:pt>
    <dgm:pt modelId="{E251516C-8FE4-4ED5-9A5D-7B5D2E227083}" type="pres">
      <dgm:prSet presAssocID="{B23E2659-4A72-41D8-832C-D3CD3759AA25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DCB257A7-E6F6-40BB-8870-3560C84854B6}" type="pres">
      <dgm:prSet presAssocID="{4AC8F8AC-D945-44FB-9B3D-5D9D8E7A12E7}" presName="noChildren" presStyleCnt="0"/>
      <dgm:spPr/>
      <dgm:t>
        <a:bodyPr/>
        <a:lstStyle/>
        <a:p>
          <a:endParaRPr lang="ru-RU"/>
        </a:p>
      </dgm:t>
    </dgm:pt>
    <dgm:pt modelId="{48C87C28-87A7-4D97-AD69-9ECB20FDC220}" type="pres">
      <dgm:prSet presAssocID="{4AC8F8AC-D945-44FB-9B3D-5D9D8E7A12E7}" presName="gap" presStyleCnt="0"/>
      <dgm:spPr/>
      <dgm:t>
        <a:bodyPr/>
        <a:lstStyle/>
        <a:p>
          <a:endParaRPr lang="ru-RU"/>
        </a:p>
      </dgm:t>
    </dgm:pt>
    <dgm:pt modelId="{2DBF625B-FCC5-46BD-8DED-919771F15CD8}" type="pres">
      <dgm:prSet presAssocID="{4AC8F8AC-D945-44FB-9B3D-5D9D8E7A12E7}" presName="medCircle2" presStyleLbl="vennNode1" presStyleIdx="0" presStyleCnt="2"/>
      <dgm:spPr/>
      <dgm:t>
        <a:bodyPr/>
        <a:lstStyle/>
        <a:p>
          <a:endParaRPr lang="ru-RU"/>
        </a:p>
      </dgm:t>
    </dgm:pt>
    <dgm:pt modelId="{718B9D78-23F0-41D6-8206-422B6285BC6D}" type="pres">
      <dgm:prSet presAssocID="{4AC8F8AC-D945-44FB-9B3D-5D9D8E7A12E7}" presName="txLvlOnly1" presStyleLbl="revTx" presStyleIdx="0" presStyleCnt="2" custScaleX="79766"/>
      <dgm:spPr/>
      <dgm:t>
        <a:bodyPr/>
        <a:lstStyle/>
        <a:p>
          <a:endParaRPr lang="ru-RU"/>
        </a:p>
      </dgm:t>
    </dgm:pt>
    <dgm:pt modelId="{BD8428F5-A17A-4940-A1AF-F02ACF68CB26}" type="pres">
      <dgm:prSet presAssocID="{71276377-8EA9-4D31-A70E-355891192F12}" presName="noChildren" presStyleCnt="0"/>
      <dgm:spPr/>
      <dgm:t>
        <a:bodyPr/>
        <a:lstStyle/>
        <a:p>
          <a:endParaRPr lang="ru-RU"/>
        </a:p>
      </dgm:t>
    </dgm:pt>
    <dgm:pt modelId="{31A05D4E-6888-4E73-A02E-26458DABD433}" type="pres">
      <dgm:prSet presAssocID="{71276377-8EA9-4D31-A70E-355891192F12}" presName="gap" presStyleCnt="0"/>
      <dgm:spPr/>
      <dgm:t>
        <a:bodyPr/>
        <a:lstStyle/>
        <a:p>
          <a:endParaRPr lang="ru-RU"/>
        </a:p>
      </dgm:t>
    </dgm:pt>
    <dgm:pt modelId="{5AC90DA0-71E5-4C73-9CE4-5B111DB4BF5B}" type="pres">
      <dgm:prSet presAssocID="{71276377-8EA9-4D31-A70E-355891192F12}" presName="medCircle2" presStyleLbl="vennNode1" presStyleIdx="1" presStyleCnt="2"/>
      <dgm:spPr/>
      <dgm:t>
        <a:bodyPr/>
        <a:lstStyle/>
        <a:p>
          <a:endParaRPr lang="ru-RU"/>
        </a:p>
      </dgm:t>
    </dgm:pt>
    <dgm:pt modelId="{F7A6B10D-7344-4668-B711-D12C50226F34}" type="pres">
      <dgm:prSet presAssocID="{71276377-8EA9-4D31-A70E-355891192F12}" presName="txLvlOnly1" presStyleLbl="revTx" presStyleIdx="1" presStyleCnt="2" custScaleX="78862"/>
      <dgm:spPr/>
      <dgm:t>
        <a:bodyPr/>
        <a:lstStyle/>
        <a:p>
          <a:endParaRPr lang="ru-RU"/>
        </a:p>
      </dgm:t>
    </dgm:pt>
  </dgm:ptLst>
  <dgm:cxnLst>
    <dgm:cxn modelId="{B2E40EEB-F62A-4A36-987D-269E657789A9}" type="presOf" srcId="{B23E2659-4A72-41D8-832C-D3CD3759AA25}" destId="{E251516C-8FE4-4ED5-9A5D-7B5D2E227083}" srcOrd="0" destOrd="0" presId="urn:microsoft.com/office/officeart/2008/layout/VerticalCircleList"/>
    <dgm:cxn modelId="{B78C6A9F-D326-4C0F-B8E8-A27883854EFA}" srcId="{B23E2659-4A72-41D8-832C-D3CD3759AA25}" destId="{4AC8F8AC-D945-44FB-9B3D-5D9D8E7A12E7}" srcOrd="0" destOrd="0" parTransId="{F40FC1E3-4645-4902-92CA-1ACFC5023AAB}" sibTransId="{9DF94710-EA2E-46BF-8A39-B96A7083CB71}"/>
    <dgm:cxn modelId="{7095EAA8-07FF-4648-8909-2B1F4039794E}" srcId="{B23E2659-4A72-41D8-832C-D3CD3759AA25}" destId="{71276377-8EA9-4D31-A70E-355891192F12}" srcOrd="1" destOrd="0" parTransId="{FC78115C-31A5-4C3C-889A-0C2D1AD477FA}" sibTransId="{CFB193BA-AFDA-40E6-B7DF-8C8EB84894D4}"/>
    <dgm:cxn modelId="{A443F8EB-FDF7-4960-98C3-E77DB5819F1A}" type="presOf" srcId="{71276377-8EA9-4D31-A70E-355891192F12}" destId="{F7A6B10D-7344-4668-B711-D12C50226F34}" srcOrd="0" destOrd="0" presId="urn:microsoft.com/office/officeart/2008/layout/VerticalCircleList"/>
    <dgm:cxn modelId="{A9E292F4-3E5A-448C-AA3B-3A78DC5FE696}" type="presOf" srcId="{4AC8F8AC-D945-44FB-9B3D-5D9D8E7A12E7}" destId="{718B9D78-23F0-41D6-8206-422B6285BC6D}" srcOrd="0" destOrd="0" presId="urn:microsoft.com/office/officeart/2008/layout/VerticalCircleList"/>
    <dgm:cxn modelId="{92513FEB-2750-4B1C-BE92-E27240D8301D}" type="presParOf" srcId="{E251516C-8FE4-4ED5-9A5D-7B5D2E227083}" destId="{DCB257A7-E6F6-40BB-8870-3560C84854B6}" srcOrd="0" destOrd="0" presId="urn:microsoft.com/office/officeart/2008/layout/VerticalCircleList"/>
    <dgm:cxn modelId="{45D9ED43-D85B-498C-A253-ABA8962A5A3B}" type="presParOf" srcId="{DCB257A7-E6F6-40BB-8870-3560C84854B6}" destId="{48C87C28-87A7-4D97-AD69-9ECB20FDC220}" srcOrd="0" destOrd="0" presId="urn:microsoft.com/office/officeart/2008/layout/VerticalCircleList"/>
    <dgm:cxn modelId="{388A4A90-63F5-4D68-8A60-DC285142C26C}" type="presParOf" srcId="{DCB257A7-E6F6-40BB-8870-3560C84854B6}" destId="{2DBF625B-FCC5-46BD-8DED-919771F15CD8}" srcOrd="1" destOrd="0" presId="urn:microsoft.com/office/officeart/2008/layout/VerticalCircleList"/>
    <dgm:cxn modelId="{13611ABC-BA24-4514-BF3B-171D4B79BB84}" type="presParOf" srcId="{DCB257A7-E6F6-40BB-8870-3560C84854B6}" destId="{718B9D78-23F0-41D6-8206-422B6285BC6D}" srcOrd="2" destOrd="0" presId="urn:microsoft.com/office/officeart/2008/layout/VerticalCircleList"/>
    <dgm:cxn modelId="{2EF81E06-7295-4669-8D69-5867F7DE4521}" type="presParOf" srcId="{E251516C-8FE4-4ED5-9A5D-7B5D2E227083}" destId="{BD8428F5-A17A-4940-A1AF-F02ACF68CB26}" srcOrd="1" destOrd="0" presId="urn:microsoft.com/office/officeart/2008/layout/VerticalCircleList"/>
    <dgm:cxn modelId="{47AF302E-E22B-4E47-875F-837E392EE17F}" type="presParOf" srcId="{BD8428F5-A17A-4940-A1AF-F02ACF68CB26}" destId="{31A05D4E-6888-4E73-A02E-26458DABD433}" srcOrd="0" destOrd="0" presId="urn:microsoft.com/office/officeart/2008/layout/VerticalCircleList"/>
    <dgm:cxn modelId="{342CB294-E412-460C-935B-EEF9B941101D}" type="presParOf" srcId="{BD8428F5-A17A-4940-A1AF-F02ACF68CB26}" destId="{5AC90DA0-71E5-4C73-9CE4-5B111DB4BF5B}" srcOrd="1" destOrd="0" presId="urn:microsoft.com/office/officeart/2008/layout/VerticalCircleList"/>
    <dgm:cxn modelId="{B2C87B5A-F48E-4E02-B150-28F73C4CCED4}" type="presParOf" srcId="{BD8428F5-A17A-4940-A1AF-F02ACF68CB26}" destId="{F7A6B10D-7344-4668-B711-D12C50226F34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57460F-FCB3-4B81-B277-B6C8B9E1B7F0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602F4F0-38BB-4E5B-B084-87EC1398A1C8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20 776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салық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төлеуші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бойынша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25 871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камералдық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бақылау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хабарламасы</a:t>
          </a:r>
          <a:endParaRPr lang="ru-RU" sz="2000" dirty="0">
            <a:solidFill>
              <a:schemeClr val="tx1"/>
            </a:solidFill>
          </a:endParaRPr>
        </a:p>
      </dgm:t>
    </dgm:pt>
    <dgm:pt modelId="{C1F1983F-F200-4406-B272-6D006FF0250B}" type="parTrans" cxnId="{51294B37-DB6D-43C4-8381-72D7FC0C6E81}">
      <dgm:prSet/>
      <dgm:spPr/>
      <dgm:t>
        <a:bodyPr/>
        <a:lstStyle/>
        <a:p>
          <a:endParaRPr lang="ru-RU"/>
        </a:p>
      </dgm:t>
    </dgm:pt>
    <dgm:pt modelId="{7EF501BD-D573-4AD3-8B8E-2217BB257057}" type="sibTrans" cxnId="{51294B37-DB6D-43C4-8381-72D7FC0C6E81}">
      <dgm:prSet/>
      <dgm:spPr/>
      <dgm:t>
        <a:bodyPr/>
        <a:lstStyle/>
        <a:p>
          <a:endParaRPr lang="ru-RU"/>
        </a:p>
      </dgm:t>
    </dgm:pt>
    <dgm:pt modelId="{EA8674FA-21A4-4BDC-B7BB-C6FE4A7C2FF3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қосымша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түсімдер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сомасы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21 985,0 млн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теңге</a:t>
          </a:r>
          <a:endParaRPr lang="ru-RU" sz="2000" dirty="0">
            <a:solidFill>
              <a:schemeClr val="tx1"/>
            </a:solidFill>
          </a:endParaRPr>
        </a:p>
      </dgm:t>
    </dgm:pt>
    <dgm:pt modelId="{7BDD1C6F-A1B1-4236-986F-8CCDF42C059C}" type="parTrans" cxnId="{B6893296-F7CF-4720-B99C-83B1A556ACB4}">
      <dgm:prSet/>
      <dgm:spPr/>
      <dgm:t>
        <a:bodyPr/>
        <a:lstStyle/>
        <a:p>
          <a:endParaRPr lang="ru-RU"/>
        </a:p>
      </dgm:t>
    </dgm:pt>
    <dgm:pt modelId="{FF947FA5-B4C8-4374-8F77-01CC81312C7D}" type="sibTrans" cxnId="{B6893296-F7CF-4720-B99C-83B1A556ACB4}">
      <dgm:prSet/>
      <dgm:spPr/>
      <dgm:t>
        <a:bodyPr/>
        <a:lstStyle/>
        <a:p>
          <a:endParaRPr lang="ru-RU"/>
        </a:p>
      </dgm:t>
    </dgm:pt>
    <dgm:pt modelId="{7B0A7B17-12D6-411A-9134-CE137049CB1F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14 747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салық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төлеуші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бойынша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17 467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камералдық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бақылау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хабарлауы</a:t>
          </a:r>
          <a:endParaRPr lang="ru-RU" sz="2000" dirty="0">
            <a:solidFill>
              <a:schemeClr val="tx1"/>
            </a:solidFill>
          </a:endParaRPr>
        </a:p>
      </dgm:t>
    </dgm:pt>
    <dgm:pt modelId="{F5995527-EB49-43CE-BA42-E62B56CDD777}" type="parTrans" cxnId="{2AC6769B-206A-4A37-937E-90EDDDC0120E}">
      <dgm:prSet/>
      <dgm:spPr/>
      <dgm:t>
        <a:bodyPr/>
        <a:lstStyle/>
        <a:p>
          <a:endParaRPr lang="ru-RU"/>
        </a:p>
      </dgm:t>
    </dgm:pt>
    <dgm:pt modelId="{7BF3F02A-4CD5-4A80-88C5-5F8C8AE3179B}" type="sibTrans" cxnId="{2AC6769B-206A-4A37-937E-90EDDDC0120E}">
      <dgm:prSet/>
      <dgm:spPr/>
      <dgm:t>
        <a:bodyPr/>
        <a:lstStyle/>
        <a:p>
          <a:endParaRPr lang="ru-RU"/>
        </a:p>
      </dgm:t>
    </dgm:pt>
    <dgm:pt modelId="{670BBB01-BC19-41DE-B33F-C289536BE511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қосымша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түсімдер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сомасы</a:t>
          </a:r>
          <a:r>
            <a:rPr lang="ru-RU" sz="20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dirty="0" smtClean="0">
              <a:solidFill>
                <a:schemeClr val="tx1"/>
              </a:solidFill>
              <a:latin typeface="Times New Roman"/>
            </a:rPr>
            <a:t>85,4 млн </a:t>
          </a:r>
          <a:r>
            <a:rPr lang="ru-RU" sz="2000" dirty="0" err="1" smtClean="0">
              <a:solidFill>
                <a:schemeClr val="tx1"/>
              </a:solidFill>
              <a:latin typeface="Times New Roman"/>
              <a:ea typeface="Times New Roman"/>
            </a:rPr>
            <a:t>теңге</a:t>
          </a:r>
          <a:endParaRPr lang="ru-RU" sz="2000" dirty="0">
            <a:solidFill>
              <a:schemeClr val="tx1"/>
            </a:solidFill>
          </a:endParaRPr>
        </a:p>
      </dgm:t>
    </dgm:pt>
    <dgm:pt modelId="{DD7261FD-97C4-44EE-A9B4-325F17110046}" type="parTrans" cxnId="{C7D54FAF-D425-4713-9423-D8025CA616E2}">
      <dgm:prSet/>
      <dgm:spPr/>
      <dgm:t>
        <a:bodyPr/>
        <a:lstStyle/>
        <a:p>
          <a:endParaRPr lang="ru-RU"/>
        </a:p>
      </dgm:t>
    </dgm:pt>
    <dgm:pt modelId="{AC8425E4-6EA2-47EA-BF32-23DF55C39368}" type="sibTrans" cxnId="{C7D54FAF-D425-4713-9423-D8025CA616E2}">
      <dgm:prSet/>
      <dgm:spPr/>
      <dgm:t>
        <a:bodyPr/>
        <a:lstStyle/>
        <a:p>
          <a:endParaRPr lang="ru-RU"/>
        </a:p>
      </dgm:t>
    </dgm:pt>
    <dgm:pt modelId="{44DCBE42-2DE0-4DB1-A54C-775A90B772C7}" type="pres">
      <dgm:prSet presAssocID="{A157460F-FCB3-4B81-B277-B6C8B9E1B7F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172E091-6AD3-4551-9BC5-255B04E6B2EF}" type="pres">
      <dgm:prSet presAssocID="{1602F4F0-38BB-4E5B-B084-87EC1398A1C8}" presName="horFlow" presStyleCnt="0"/>
      <dgm:spPr/>
    </dgm:pt>
    <dgm:pt modelId="{D0F0219D-2C1B-4509-BF87-0654A55CABC4}" type="pres">
      <dgm:prSet presAssocID="{1602F4F0-38BB-4E5B-B084-87EC1398A1C8}" presName="bigChev" presStyleLbl="node1" presStyleIdx="0" presStyleCnt="2"/>
      <dgm:spPr/>
      <dgm:t>
        <a:bodyPr/>
        <a:lstStyle/>
        <a:p>
          <a:endParaRPr lang="ru-RU"/>
        </a:p>
      </dgm:t>
    </dgm:pt>
    <dgm:pt modelId="{63644F29-E46D-412B-9D23-877120AB06E3}" type="pres">
      <dgm:prSet presAssocID="{7BDD1C6F-A1B1-4236-986F-8CCDF42C059C}" presName="parTrans" presStyleCnt="0"/>
      <dgm:spPr/>
    </dgm:pt>
    <dgm:pt modelId="{19226D8D-52CD-46C4-A87B-6150D4D3742A}" type="pres">
      <dgm:prSet presAssocID="{EA8674FA-21A4-4BDC-B7BB-C6FE4A7C2FF3}" presName="node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68719-B7A8-48BA-AB80-A24D9C8F7977}" type="pres">
      <dgm:prSet presAssocID="{1602F4F0-38BB-4E5B-B084-87EC1398A1C8}" presName="vSp" presStyleCnt="0"/>
      <dgm:spPr/>
    </dgm:pt>
    <dgm:pt modelId="{A3C72E3A-4326-451E-AC51-E6CDEFADF305}" type="pres">
      <dgm:prSet presAssocID="{7B0A7B17-12D6-411A-9134-CE137049CB1F}" presName="horFlow" presStyleCnt="0"/>
      <dgm:spPr/>
    </dgm:pt>
    <dgm:pt modelId="{0EB01486-0CE5-4BB2-A2BB-8B0EFFE51FB6}" type="pres">
      <dgm:prSet presAssocID="{7B0A7B17-12D6-411A-9134-CE137049CB1F}" presName="bigChev" presStyleLbl="node1" presStyleIdx="1" presStyleCnt="2"/>
      <dgm:spPr/>
      <dgm:t>
        <a:bodyPr/>
        <a:lstStyle/>
        <a:p>
          <a:endParaRPr lang="ru-RU"/>
        </a:p>
      </dgm:t>
    </dgm:pt>
    <dgm:pt modelId="{96CD0973-3581-41A0-9878-626B42E4D97A}" type="pres">
      <dgm:prSet presAssocID="{DD7261FD-97C4-44EE-A9B4-325F17110046}" presName="parTrans" presStyleCnt="0"/>
      <dgm:spPr/>
    </dgm:pt>
    <dgm:pt modelId="{1FB9A39A-0B0A-4433-BF0D-49E5734710A4}" type="pres">
      <dgm:prSet presAssocID="{670BBB01-BC19-41DE-B33F-C289536BE511}" presName="node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294B37-DB6D-43C4-8381-72D7FC0C6E81}" srcId="{A157460F-FCB3-4B81-B277-B6C8B9E1B7F0}" destId="{1602F4F0-38BB-4E5B-B084-87EC1398A1C8}" srcOrd="0" destOrd="0" parTransId="{C1F1983F-F200-4406-B272-6D006FF0250B}" sibTransId="{7EF501BD-D573-4AD3-8B8E-2217BB257057}"/>
    <dgm:cxn modelId="{B6893296-F7CF-4720-B99C-83B1A556ACB4}" srcId="{1602F4F0-38BB-4E5B-B084-87EC1398A1C8}" destId="{EA8674FA-21A4-4BDC-B7BB-C6FE4A7C2FF3}" srcOrd="0" destOrd="0" parTransId="{7BDD1C6F-A1B1-4236-986F-8CCDF42C059C}" sibTransId="{FF947FA5-B4C8-4374-8F77-01CC81312C7D}"/>
    <dgm:cxn modelId="{C7D54FAF-D425-4713-9423-D8025CA616E2}" srcId="{7B0A7B17-12D6-411A-9134-CE137049CB1F}" destId="{670BBB01-BC19-41DE-B33F-C289536BE511}" srcOrd="0" destOrd="0" parTransId="{DD7261FD-97C4-44EE-A9B4-325F17110046}" sibTransId="{AC8425E4-6EA2-47EA-BF32-23DF55C39368}"/>
    <dgm:cxn modelId="{003CC01B-5AE7-4E0C-A089-562DAD266E62}" type="presOf" srcId="{670BBB01-BC19-41DE-B33F-C289536BE511}" destId="{1FB9A39A-0B0A-4433-BF0D-49E5734710A4}" srcOrd="0" destOrd="0" presId="urn:microsoft.com/office/officeart/2005/8/layout/lProcess3"/>
    <dgm:cxn modelId="{2AC6769B-206A-4A37-937E-90EDDDC0120E}" srcId="{A157460F-FCB3-4B81-B277-B6C8B9E1B7F0}" destId="{7B0A7B17-12D6-411A-9134-CE137049CB1F}" srcOrd="1" destOrd="0" parTransId="{F5995527-EB49-43CE-BA42-E62B56CDD777}" sibTransId="{7BF3F02A-4CD5-4A80-88C5-5F8C8AE3179B}"/>
    <dgm:cxn modelId="{CE95467C-DB80-4B50-B8A9-E0C9B39B3F42}" type="presOf" srcId="{A157460F-FCB3-4B81-B277-B6C8B9E1B7F0}" destId="{44DCBE42-2DE0-4DB1-A54C-775A90B772C7}" srcOrd="0" destOrd="0" presId="urn:microsoft.com/office/officeart/2005/8/layout/lProcess3"/>
    <dgm:cxn modelId="{00F07625-DAF7-44C0-B955-FD0F2BA1516E}" type="presOf" srcId="{7B0A7B17-12D6-411A-9134-CE137049CB1F}" destId="{0EB01486-0CE5-4BB2-A2BB-8B0EFFE51FB6}" srcOrd="0" destOrd="0" presId="urn:microsoft.com/office/officeart/2005/8/layout/lProcess3"/>
    <dgm:cxn modelId="{F055A2CD-A9EA-4C2A-B458-3230DD1C4404}" type="presOf" srcId="{EA8674FA-21A4-4BDC-B7BB-C6FE4A7C2FF3}" destId="{19226D8D-52CD-46C4-A87B-6150D4D3742A}" srcOrd="0" destOrd="0" presId="urn:microsoft.com/office/officeart/2005/8/layout/lProcess3"/>
    <dgm:cxn modelId="{635DA760-0AE3-4F53-90C9-F25FA4BDD7E9}" type="presOf" srcId="{1602F4F0-38BB-4E5B-B084-87EC1398A1C8}" destId="{D0F0219D-2C1B-4509-BF87-0654A55CABC4}" srcOrd="0" destOrd="0" presId="urn:microsoft.com/office/officeart/2005/8/layout/lProcess3"/>
    <dgm:cxn modelId="{03026135-DF56-4E6A-BAA9-17FEACAA6A6E}" type="presParOf" srcId="{44DCBE42-2DE0-4DB1-A54C-775A90B772C7}" destId="{3172E091-6AD3-4551-9BC5-255B04E6B2EF}" srcOrd="0" destOrd="0" presId="urn:microsoft.com/office/officeart/2005/8/layout/lProcess3"/>
    <dgm:cxn modelId="{2046FE59-5796-4F1C-B526-5596A5A0464E}" type="presParOf" srcId="{3172E091-6AD3-4551-9BC5-255B04E6B2EF}" destId="{D0F0219D-2C1B-4509-BF87-0654A55CABC4}" srcOrd="0" destOrd="0" presId="urn:microsoft.com/office/officeart/2005/8/layout/lProcess3"/>
    <dgm:cxn modelId="{DE6CC319-EEF6-4B29-90EC-01614F0023A3}" type="presParOf" srcId="{3172E091-6AD3-4551-9BC5-255B04E6B2EF}" destId="{63644F29-E46D-412B-9D23-877120AB06E3}" srcOrd="1" destOrd="0" presId="urn:microsoft.com/office/officeart/2005/8/layout/lProcess3"/>
    <dgm:cxn modelId="{E6DA1E5A-FF0E-4447-8EF0-C9EF6B2B1C85}" type="presParOf" srcId="{3172E091-6AD3-4551-9BC5-255B04E6B2EF}" destId="{19226D8D-52CD-46C4-A87B-6150D4D3742A}" srcOrd="2" destOrd="0" presId="urn:microsoft.com/office/officeart/2005/8/layout/lProcess3"/>
    <dgm:cxn modelId="{EFFCAD61-07B8-4C9C-997F-BAA055E91D9C}" type="presParOf" srcId="{44DCBE42-2DE0-4DB1-A54C-775A90B772C7}" destId="{2D868719-B7A8-48BA-AB80-A24D9C8F7977}" srcOrd="1" destOrd="0" presId="urn:microsoft.com/office/officeart/2005/8/layout/lProcess3"/>
    <dgm:cxn modelId="{50FE354E-ECD0-4AB8-A506-6BAE3355FF9C}" type="presParOf" srcId="{44DCBE42-2DE0-4DB1-A54C-775A90B772C7}" destId="{A3C72E3A-4326-451E-AC51-E6CDEFADF305}" srcOrd="2" destOrd="0" presId="urn:microsoft.com/office/officeart/2005/8/layout/lProcess3"/>
    <dgm:cxn modelId="{E85A8A9E-58FC-4F00-8E4B-C1144352A1D1}" type="presParOf" srcId="{A3C72E3A-4326-451E-AC51-E6CDEFADF305}" destId="{0EB01486-0CE5-4BB2-A2BB-8B0EFFE51FB6}" srcOrd="0" destOrd="0" presId="urn:microsoft.com/office/officeart/2005/8/layout/lProcess3"/>
    <dgm:cxn modelId="{8271FBF0-2B42-4378-B6C2-4C0F6729D74B}" type="presParOf" srcId="{A3C72E3A-4326-451E-AC51-E6CDEFADF305}" destId="{96CD0973-3581-41A0-9878-626B42E4D97A}" srcOrd="1" destOrd="0" presId="urn:microsoft.com/office/officeart/2005/8/layout/lProcess3"/>
    <dgm:cxn modelId="{71888448-676B-4E67-B74D-C1316D4A6E68}" type="presParOf" srcId="{A3C72E3A-4326-451E-AC51-E6CDEFADF305}" destId="{1FB9A39A-0B0A-4433-BF0D-49E5734710A4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F625B-FCC5-46BD-8DED-919771F15CD8}">
      <dsp:nvSpPr>
        <dsp:cNvPr id="0" name=""/>
        <dsp:cNvSpPr/>
      </dsp:nvSpPr>
      <dsp:spPr>
        <a:xfrm>
          <a:off x="718130" y="913327"/>
          <a:ext cx="1349654" cy="134965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18B9D78-23F0-41D6-8206-422B6285BC6D}">
      <dsp:nvSpPr>
        <dsp:cNvPr id="0" name=""/>
        <dsp:cNvSpPr/>
      </dsp:nvSpPr>
      <dsp:spPr>
        <a:xfrm>
          <a:off x="2121472" y="913327"/>
          <a:ext cx="5743869" cy="1349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Республикалық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бюджетке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19 112,5 млн.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түсімдер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21472" y="913327"/>
        <a:ext cx="5743869" cy="1349654"/>
      </dsp:txXfrm>
    </dsp:sp>
    <dsp:sp modelId="{5AC90DA0-71E5-4C73-9CE4-5B111DB4BF5B}">
      <dsp:nvSpPr>
        <dsp:cNvPr id="0" name=""/>
        <dsp:cNvSpPr/>
      </dsp:nvSpPr>
      <dsp:spPr>
        <a:xfrm>
          <a:off x="734404" y="2262981"/>
          <a:ext cx="1349654" cy="1349654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7A6B10D-7344-4668-B711-D12C50226F34}">
      <dsp:nvSpPr>
        <dsp:cNvPr id="0" name=""/>
        <dsp:cNvSpPr/>
      </dsp:nvSpPr>
      <dsp:spPr>
        <a:xfrm>
          <a:off x="2170294" y="2262981"/>
          <a:ext cx="5678773" cy="1349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Жергілікті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бюджетке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2 957,9 млн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теңге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қосымша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түсімдер</a:t>
          </a:r>
          <a:endParaRPr lang="ru-RU" sz="20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2170294" y="2262981"/>
        <a:ext cx="5678773" cy="134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0219D-2C1B-4509-BF87-0654A55CABC4}">
      <dsp:nvSpPr>
        <dsp:cNvPr id="0" name=""/>
        <dsp:cNvSpPr/>
      </dsp:nvSpPr>
      <dsp:spPr>
        <a:xfrm>
          <a:off x="32955" y="1937"/>
          <a:ext cx="4324066" cy="1729626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20 776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салық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төлеуші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бойынша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25 871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камералдық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бақылау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хабарламасы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897768" y="1937"/>
        <a:ext cx="2594440" cy="1729626"/>
      </dsp:txXfrm>
    </dsp:sp>
    <dsp:sp modelId="{19226D8D-52CD-46C4-A87B-6150D4D3742A}">
      <dsp:nvSpPr>
        <dsp:cNvPr id="0" name=""/>
        <dsp:cNvSpPr/>
      </dsp:nvSpPr>
      <dsp:spPr>
        <a:xfrm>
          <a:off x="3794893" y="148955"/>
          <a:ext cx="3588975" cy="1435590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қосымша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түсімдер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сомасы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21 985,0 млн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теңге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512688" y="148955"/>
        <a:ext cx="2153385" cy="1435590"/>
      </dsp:txXfrm>
    </dsp:sp>
    <dsp:sp modelId="{0EB01486-0CE5-4BB2-A2BB-8B0EFFE51FB6}">
      <dsp:nvSpPr>
        <dsp:cNvPr id="0" name=""/>
        <dsp:cNvSpPr/>
      </dsp:nvSpPr>
      <dsp:spPr>
        <a:xfrm>
          <a:off x="32955" y="1973711"/>
          <a:ext cx="4324066" cy="1729626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14 747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салық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төлеуші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бойынша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17 467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камералдық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бақылау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хабарлауы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897768" y="1973711"/>
        <a:ext cx="2594440" cy="1729626"/>
      </dsp:txXfrm>
    </dsp:sp>
    <dsp:sp modelId="{1FB9A39A-0B0A-4433-BF0D-49E5734710A4}">
      <dsp:nvSpPr>
        <dsp:cNvPr id="0" name=""/>
        <dsp:cNvSpPr/>
      </dsp:nvSpPr>
      <dsp:spPr>
        <a:xfrm>
          <a:off x="3794893" y="2120729"/>
          <a:ext cx="3588975" cy="1435590"/>
        </a:xfrm>
        <a:prstGeom prst="chevron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қосымша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түсімдер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сомасы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  <a:ea typeface="Times New Roman"/>
            </a:rPr>
            <a:t> </a:t>
          </a:r>
          <a:r>
            <a:rPr lang="ru-RU" sz="2000" kern="1200" dirty="0" smtClean="0">
              <a:solidFill>
                <a:schemeClr val="tx1"/>
              </a:solidFill>
              <a:latin typeface="Times New Roman"/>
            </a:rPr>
            <a:t>85,4 млн </a:t>
          </a:r>
          <a:r>
            <a:rPr lang="ru-RU" sz="2000" kern="1200" dirty="0" err="1" smtClean="0">
              <a:solidFill>
                <a:schemeClr val="tx1"/>
              </a:solidFill>
              <a:latin typeface="Times New Roman"/>
              <a:ea typeface="Times New Roman"/>
            </a:rPr>
            <a:t>теңге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512688" y="2120729"/>
        <a:ext cx="2153385" cy="1435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5F741-0B15-4F6D-9E83-E3150D606FD8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A3A00-4811-4B5D-9085-C8BC585874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564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ABD3F-0B56-44D0-A64A-D5B3F1A4404C}" type="datetimeFigureOut">
              <a:rPr lang="ru-RU" smtClean="0"/>
              <a:pPr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F9103-A616-4354-8CA8-2BEEF1BA94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/>
              <a:t>Аяқталған</a:t>
            </a:r>
            <a:r>
              <a:rPr lang="ru-RU" sz="2800" b="1" dirty="0" smtClean="0"/>
              <a:t> </a:t>
            </a:r>
            <a:r>
              <a:rPr lang="ru-RU" sz="2800" b="1" dirty="0" err="1"/>
              <a:t>салықтық</a:t>
            </a:r>
            <a:r>
              <a:rPr lang="ru-RU" sz="2800" b="1" dirty="0"/>
              <a:t> </a:t>
            </a:r>
            <a:r>
              <a:rPr lang="ru-RU" sz="2800" b="1" dirty="0" err="1"/>
              <a:t>тексерулер</a:t>
            </a:r>
            <a:r>
              <a:rPr lang="ru-RU" sz="2800" b="1" dirty="0"/>
              <a:t> </a:t>
            </a:r>
            <a:r>
              <a:rPr lang="ru-RU" sz="2800" b="1" dirty="0" err="1"/>
              <a:t>бойынша</a:t>
            </a:r>
            <a:r>
              <a:rPr lang="ru-RU" sz="2800" b="1" dirty="0"/>
              <a:t> </a:t>
            </a:r>
            <a:r>
              <a:rPr lang="ru-RU" sz="2800" b="1" dirty="0" err="1" smtClean="0"/>
              <a:t>ақпарат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760630"/>
              </p:ext>
            </p:extLst>
          </p:nvPr>
        </p:nvGraphicFramePr>
        <p:xfrm>
          <a:off x="457200" y="1600200"/>
          <a:ext cx="8229600" cy="4722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2012776"/>
                <a:gridCol w="1371600"/>
                <a:gridCol w="1371600"/>
                <a:gridCol w="1371600"/>
                <a:gridCol w="1371600"/>
              </a:tblGrid>
              <a:tr h="411023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Тексер</a:t>
                      </a:r>
                      <a:r>
                        <a:rPr lang="kk-KZ" dirty="0" smtClean="0"/>
                        <a:t>іс</a:t>
                      </a:r>
                      <a:r>
                        <a:rPr lang="kk-KZ" baseline="0" dirty="0" smtClean="0"/>
                        <a:t> түрі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2023 </a:t>
                      </a:r>
                      <a:r>
                        <a:rPr lang="ru-RU" dirty="0" err="1" smtClean="0"/>
                        <a:t>жыл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2024 </a:t>
                      </a:r>
                      <a:r>
                        <a:rPr lang="ru-RU" dirty="0" err="1" smtClean="0"/>
                        <a:t>жыл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Айырмашылық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</a:tr>
              <a:tr h="4110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kk-KZ" sz="1800" dirty="0" smtClean="0"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ешенді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115</a:t>
                      </a:r>
                      <a:endParaRPr lang="ru-RU" dirty="0"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/>
                </a:tc>
              </a:tr>
              <a:tr h="4110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тақырыптық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4110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қарсы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тексеру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</a:tr>
              <a:tr h="411023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Барлығы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459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576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/>
                </a:tc>
              </a:tr>
              <a:tr h="131752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жеке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мәселелер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бойынша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тақырыптық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(рейд)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396</a:t>
                      </a:r>
                      <a:endParaRPr lang="ru-RU" dirty="0"/>
                    </a:p>
                  </a:txBody>
                  <a:tcPr/>
                </a:tc>
              </a:tr>
              <a:tr h="709436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хронометраждық тексеру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</a:t>
                      </a:r>
                      <a:endParaRPr lang="ru-RU" dirty="0"/>
                    </a:p>
                  </a:txBody>
                  <a:tcPr/>
                </a:tc>
              </a:tr>
              <a:tr h="411023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Барлығы</a:t>
                      </a:r>
                      <a:endParaRPr lang="ru-RU" sz="1800" dirty="0"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488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726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49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/>
              <a:t>Аяқталған салықтық тексерулер бойынша ақпарат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6018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428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0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</a:rPr>
              <a:t>Камералдық бақылау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196752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Камералдық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бақылау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бойынша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қалыптастырылған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хабарламалар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бойынша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бюджетке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қосымша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түсімдер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қамтамассыз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u-RU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етілді</a:t>
            </a:r>
            <a:r>
              <a:rPr lang="ru-RU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03480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541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kk-KZ" sz="30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</a:rPr>
              <a:t>Камералдық бақылау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067464"/>
              </p:ext>
            </p:extLst>
          </p:nvPr>
        </p:nvGraphicFramePr>
        <p:xfrm>
          <a:off x="899592" y="2420888"/>
          <a:ext cx="7416824" cy="37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1196752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</a:t>
            </a:r>
            <a:r>
              <a:rPr lang="ru-RU" dirty="0" err="1"/>
              <a:t>басынан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</a:t>
            </a:r>
            <a:r>
              <a:rPr lang="ru-RU" dirty="0" err="1"/>
              <a:t>камералдық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хабарламалары</a:t>
            </a:r>
            <a:r>
              <a:rPr lang="ru-RU" dirty="0"/>
              <a:t> </a:t>
            </a:r>
            <a:r>
              <a:rPr lang="ru-RU" dirty="0" err="1"/>
              <a:t>қалыптастырылды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85249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143</Words>
  <Application>Microsoft Office PowerPoint</Application>
  <PresentationFormat>Экран (4:3)</PresentationFormat>
  <Paragraphs>60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Аяқталған салықтық тексерулер бойынша ақпарат</vt:lpstr>
      <vt:lpstr>Аяқталған салықтық тексерулер бойынша ақпарат</vt:lpstr>
      <vt:lpstr>Камералдық бақылау</vt:lpstr>
      <vt:lpstr>Камералдық бақылау</vt:lpstr>
    </vt:vector>
  </TitlesOfParts>
  <Company>НД по Карагандинской области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gkyzylbaeva</dc:creator>
  <cp:lastModifiedBy>Толеутаева Алуа Галымкызы</cp:lastModifiedBy>
  <cp:revision>21</cp:revision>
  <dcterms:created xsi:type="dcterms:W3CDTF">2012-08-31T07:44:40Z</dcterms:created>
  <dcterms:modified xsi:type="dcterms:W3CDTF">2024-09-25T07:19:21Z</dcterms:modified>
</cp:coreProperties>
</file>