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622" r:id="rId2"/>
    <p:sldId id="654" r:id="rId3"/>
    <p:sldId id="653" r:id="rId4"/>
    <p:sldId id="652" r:id="rId5"/>
    <p:sldId id="634" r:id="rId6"/>
    <p:sldId id="633" r:id="rId7"/>
    <p:sldId id="643" r:id="rId8"/>
    <p:sldId id="628" r:id="rId9"/>
    <p:sldId id="655" r:id="rId10"/>
    <p:sldId id="656" r:id="rId11"/>
    <p:sldId id="657" r:id="rId12"/>
    <p:sldId id="658" r:id="rId13"/>
    <p:sldId id="636" r:id="rId14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D07A1"/>
    <a:srgbClr val="950095"/>
    <a:srgbClr val="3A003A"/>
    <a:srgbClr val="3E003E"/>
    <a:srgbClr val="008000"/>
    <a:srgbClr val="FAABAE"/>
    <a:srgbClr val="F7777B"/>
    <a:srgbClr val="42A0EE"/>
    <a:srgbClr val="C76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224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05946688944497E-2"/>
          <c:y val="0.66986732928073822"/>
          <c:w val="0.4001147846982343"/>
          <c:h val="0.26404135421750879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61"/>
        <c:axId val="112633344"/>
        <c:axId val="112634880"/>
      </c:barChart>
      <c:catAx>
        <c:axId val="112633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634880"/>
        <c:crosses val="autoZero"/>
        <c:auto val="1"/>
        <c:lblAlgn val="ctr"/>
        <c:lblOffset val="100"/>
        <c:noMultiLvlLbl val="0"/>
      </c:catAx>
      <c:valAx>
        <c:axId val="112634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633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0.20623</cdr:x>
      <cdr:y>0.34788</cdr:y>
    </cdr:from>
    <cdr:to>
      <cdr:x>0.31485</cdr:x>
      <cdr:y>0.42998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740411" y="1630616"/>
          <a:ext cx="916660" cy="38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0.55586</cdr:x>
      <cdr:y>0.45081</cdr:y>
    </cdr:from>
    <cdr:to>
      <cdr:x>1</cdr:x>
      <cdr:y>0.98493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59F70C0-D592-4B86-9B8C-49A5AE45990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81600" y="2336778"/>
          <a:ext cx="4140200" cy="276861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0.5122</cdr:x>
      <cdr:y>0.29601</cdr:y>
    </cdr:from>
    <cdr:to>
      <cdr:x>0.98972</cdr:x>
      <cdr:y>0.38243</cdr:y>
    </cdr:to>
    <cdr:sp macro="" textlink="">
      <cdr:nvSpPr>
        <cdr:cNvPr id="7" name="TextBox 1"/>
        <cdr:cNvSpPr txBox="1"/>
      </cdr:nvSpPr>
      <cdr:spPr>
        <a:xfrm xmlns:a="http://schemas.openxmlformats.org/drawingml/2006/main" flipH="1">
          <a:off x="4774580" y="1549400"/>
          <a:ext cx="4451392" cy="452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0.87006</cdr:y>
    </cdr:from>
    <cdr:to>
      <cdr:x>0.51328</cdr:x>
      <cdr:y>0.97084</cdr:y>
    </cdr:to>
    <cdr:sp macro="" textlink="">
      <cdr:nvSpPr>
        <cdr:cNvPr id="6" name="TextBox 1"/>
        <cdr:cNvSpPr txBox="1"/>
      </cdr:nvSpPr>
      <cdr:spPr>
        <a:xfrm xmlns:a="http://schemas.openxmlformats.org/drawingml/2006/main" rot="10800000" flipH="1" flipV="1">
          <a:off x="0" y="4604657"/>
          <a:ext cx="4854433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0.20623</cdr:x>
      <cdr:y>0.34788</cdr:y>
    </cdr:from>
    <cdr:to>
      <cdr:x>0.31485</cdr:x>
      <cdr:y>0.42998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40411" y="1630616"/>
          <a:ext cx="916660" cy="38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0.87006</cdr:y>
    </cdr:from>
    <cdr:to>
      <cdr:x>0.51328</cdr:x>
      <cdr:y>0.97084</cdr:y>
    </cdr:to>
    <cdr:sp macro="" textlink="">
      <cdr:nvSpPr>
        <cdr:cNvPr id="14" name="TextBox 1"/>
        <cdr:cNvSpPr txBox="1"/>
      </cdr:nvSpPr>
      <cdr:spPr>
        <a:xfrm xmlns:a="http://schemas.openxmlformats.org/drawingml/2006/main" rot="10800000" flipH="1" flipV="1">
          <a:off x="0" y="4604657"/>
          <a:ext cx="4854433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0.20623</cdr:x>
      <cdr:y>0.34788</cdr:y>
    </cdr:from>
    <cdr:to>
      <cdr:x>0.31485</cdr:x>
      <cdr:y>0.42998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740411" y="1630616"/>
          <a:ext cx="916660" cy="38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0.91143</cdr:y>
    </cdr:from>
    <cdr:to>
      <cdr:x>0.51328</cdr:x>
      <cdr:y>1</cdr:y>
    </cdr:to>
    <cdr:sp macro="" textlink="">
      <cdr:nvSpPr>
        <cdr:cNvPr id="19" name="TextBox 1"/>
        <cdr:cNvSpPr txBox="1"/>
      </cdr:nvSpPr>
      <cdr:spPr>
        <a:xfrm xmlns:a="http://schemas.openxmlformats.org/drawingml/2006/main" rot="10800000" flipH="1" flipV="1">
          <a:off x="0" y="4724400"/>
          <a:ext cx="4784694" cy="459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9.71445E-17</cdr:x>
      <cdr:y>0</cdr:y>
    </cdr:from>
    <cdr:to>
      <cdr:x>1</cdr:x>
      <cdr:y>0.18125</cdr:y>
    </cdr:to>
    <cdr:sp macro="" textlink="">
      <cdr:nvSpPr>
        <cdr:cNvPr id="18" name="Rectangle 2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685800" y="-38099"/>
          <a:ext cx="9042400" cy="916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algn="ctr"/>
          <a:endParaRPr lang="ru-RU" sz="1600" dirty="0"/>
        </a:p>
        <a:p xmlns:a="http://schemas.openxmlformats.org/drawingml/2006/main">
          <a:pPr algn="ctr"/>
          <a:endParaRPr lang="ru-RU" sz="1600" dirty="0"/>
        </a:p>
        <a:p xmlns:a="http://schemas.openxmlformats.org/drawingml/2006/main">
          <a:pPr algn="ctr"/>
          <a:endParaRPr lang="ru-RU" sz="1600" dirty="0"/>
        </a:p>
        <a:p xmlns:a="http://schemas.openxmlformats.org/drawingml/2006/main">
          <a:pPr algn="ctr"/>
          <a:endParaRPr lang="ru-RU" sz="1600" dirty="0"/>
        </a:p>
        <a:p xmlns:a="http://schemas.openxmlformats.org/drawingml/2006/main">
          <a:pPr algn="ctr"/>
          <a:endParaRPr lang="ru-RU" sz="1600" dirty="0"/>
        </a:p>
        <a:p xmlns:a="http://schemas.openxmlformats.org/drawingml/2006/main">
          <a:pPr algn="ctr"/>
          <a:endParaRPr lang="ru-RU" sz="1600" dirty="0"/>
        </a:p>
        <a:p xmlns:a="http://schemas.openxmlformats.org/drawingml/2006/main">
          <a:pPr algn="ctr"/>
          <a:endParaRPr lang="ru-RU" sz="1600" dirty="0"/>
        </a:p>
        <a:p xmlns:a="http://schemas.openxmlformats.org/drawingml/2006/main">
          <a:pPr algn="ctr"/>
          <a:endParaRPr lang="ru-RU" sz="1600" dirty="0"/>
        </a:p>
        <a:p xmlns:a="http://schemas.openxmlformats.org/drawingml/2006/main">
          <a:pPr algn="ctr"/>
          <a:endParaRPr lang="ru-RU" sz="1600" dirty="0"/>
        </a:p>
        <a:p xmlns:a="http://schemas.openxmlformats.org/drawingml/2006/main">
          <a:pPr algn="just"/>
          <a:endParaRPr lang="ru-RU" sz="1600" dirty="0"/>
        </a:p>
        <a:p xmlns:a="http://schemas.openxmlformats.org/drawingml/2006/main">
          <a:pPr algn="just"/>
          <a:endParaRPr lang="ru-RU" sz="1600" dirty="0"/>
        </a:p>
        <a:p xmlns:a="http://schemas.openxmlformats.org/drawingml/2006/main">
          <a:pPr algn="just"/>
          <a:endParaRPr lang="ru-RU" sz="1600" dirty="0"/>
        </a:p>
        <a:p xmlns:a="http://schemas.openxmlformats.org/drawingml/2006/main">
          <a:pPr algn="just"/>
          <a:endParaRPr lang="ru-RU" sz="1600" dirty="0"/>
        </a:p>
        <a:p xmlns:a="http://schemas.openxmlformats.org/drawingml/2006/main">
          <a:pPr algn="just"/>
          <a:r>
            <a:rPr lang="ru-RU" sz="1600" dirty="0"/>
            <a:t>        </a:t>
          </a:r>
        </a:p>
        <a:p xmlns:a="http://schemas.openxmlformats.org/drawingml/2006/main">
          <a:pPr algn="just"/>
          <a:endParaRPr lang="ru-RU" sz="1600" dirty="0"/>
        </a:p>
        <a:p xmlns:a="http://schemas.openxmlformats.org/drawingml/2006/main">
          <a:pPr algn="just"/>
          <a:r>
            <a:rPr lang="ru-RU" sz="1800" dirty="0"/>
            <a:t>         </a:t>
          </a:r>
          <a:r>
            <a:rPr lang="ru-RU" sz="1800" b="1" i="1" dirty="0"/>
            <a:t>Согласно статье 137 Предпринимательского кодекса с 1 января 2023 года государственный пожарный контроль осуществляется в форме профилактического контроля с посещением субъекта (объекта) контроля и надзора и</a:t>
          </a:r>
          <a:r>
            <a:rPr lang="ru-RU" sz="1800" dirty="0"/>
            <a:t> </a:t>
          </a:r>
          <a:r>
            <a:rPr lang="ru-RU" sz="1800" b="1" i="1" dirty="0"/>
            <a:t>внеплановых проверок по основаниям, предусмотренным Предпринимательским кодексом.</a:t>
          </a:r>
        </a:p>
        <a:p xmlns:a="http://schemas.openxmlformats.org/drawingml/2006/main">
          <a:r>
            <a:rPr lang="kk-KZ" sz="1800" b="1" i="1" dirty="0"/>
            <a:t>         В соответствии с Предпринимательским Кодексом</a:t>
          </a:r>
          <a:r>
            <a:rPr lang="ru-RU" sz="1800" b="1" i="1" dirty="0"/>
            <a:t>,</a:t>
          </a:r>
          <a:r>
            <a:rPr lang="kk-KZ" sz="1800" b="1" i="1" dirty="0"/>
            <a:t> в связи с отсутствием информационной системы оценки и управления рисками минимально допустимый порог количества объектов контроля и надзора не должен превышать 5% от общего </a:t>
          </a:r>
        </a:p>
        <a:p xmlns:a="http://schemas.openxmlformats.org/drawingml/2006/main">
          <a:r>
            <a:rPr lang="kk-KZ" sz="1800" b="1" i="1" dirty="0"/>
            <a:t>количества таких объектов. </a:t>
          </a:r>
          <a:endParaRPr lang="ru-RU" sz="1800" b="1" dirty="0"/>
        </a:p>
        <a:p xmlns:a="http://schemas.openxmlformats.org/drawingml/2006/main">
          <a:r>
            <a:rPr lang="kk-KZ" sz="1800" b="1" i="1" dirty="0"/>
            <a:t>        При планировании расчёт 5% порога </a:t>
          </a:r>
        </a:p>
        <a:p xmlns:a="http://schemas.openxmlformats.org/drawingml/2006/main">
          <a:r>
            <a:rPr lang="kk-KZ" sz="1800" b="1" i="1" dirty="0"/>
            <a:t>осуществляется в разрезе каждого </a:t>
          </a:r>
        </a:p>
        <a:p xmlns:a="http://schemas.openxmlformats.org/drawingml/2006/main">
          <a:r>
            <a:rPr lang="kk-KZ" sz="1800" b="1" i="1" dirty="0"/>
            <a:t>района, в зависимости от количества </a:t>
          </a:r>
          <a:endParaRPr lang="en-US" sz="1800" b="1" i="1" dirty="0"/>
        </a:p>
        <a:p xmlns:a="http://schemas.openxmlformats.org/drawingml/2006/main">
          <a:r>
            <a:rPr lang="kk-KZ" sz="1800" b="1" i="1" dirty="0"/>
            <a:t>подконтрольных субъектов (объектов) </a:t>
          </a:r>
        </a:p>
        <a:p xmlns:a="http://schemas.openxmlformats.org/drawingml/2006/main">
          <a:r>
            <a:rPr lang="kk-KZ" sz="1800" b="1" i="1" dirty="0"/>
            <a:t>на подконтрольной территории.</a:t>
          </a:r>
          <a:endParaRPr lang="ru-RU" sz="1800" b="1" i="1" dirty="0">
            <a:solidFill>
              <a:srgbClr val="1D07A1"/>
            </a:solidFill>
            <a:latin typeface="Arial" charset="0"/>
            <a:cs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F7D655-3C50-4562-A09E-44E3AB056485}" type="datetimeFigureOut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F4BA6C-8647-4F98-B998-CC28473D1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1117-0298-4E74-8613-F7E155BF5F44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6026-5B19-4361-A745-2985F57119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9069-C1D4-4B21-8EA8-810D922C6236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CFD5-312F-48D9-B85C-349037E28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A8A0-AE14-4B8B-B808-664E774B8015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9718-588D-4984-9D23-A29E159C6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8ECD-BF18-44E6-B2B6-9497B83152B7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85AB-D53A-42D7-97FC-186C3EB433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26ED-7EC9-4FE3-95AC-6234D6BF86AC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0711-8E15-4302-9F5D-BE945C5E44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FCCD-241B-4157-9D93-76DE3F471AC6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EB8B-A6F4-478E-908C-794E4428D9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33C1-9B1B-444F-87CF-B263385D024C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BAFD-00FF-4483-B533-5FFD586AE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9A9E-7926-4834-A4F1-B2CF885F1AE0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5ACD-1BBB-4BA5-9A84-8C0D48C54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5BC4-AE18-4F3F-9D75-9024BFFD2336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2E10-7F33-444D-8A30-DA2C4FB92B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153B-A5B7-4B0F-896D-63AC3BC92C7F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6CBF-2D01-4A0F-A5E6-D0B7970BC9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FC82-77BB-4650-B258-1B0C3AA54AE7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2A37-511B-4A6C-8D56-B4861FFB87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E9EE07-9B9C-470C-846E-B25F80B1269A}" type="datetimeFigureOut">
              <a:rPr lang="ru-RU"/>
              <a:pPr>
                <a:defRPr/>
              </a:pPr>
              <a:t>26.09.2024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96BCA1-07D7-41C5-83D7-DF5FD85B71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-6350"/>
            <a:ext cx="9906000" cy="1181100"/>
            <a:chOff x="-1" y="-7112"/>
            <a:chExt cx="9906002" cy="1182015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ый треугольник 1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8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3" name="Прямоугольный треугольник 12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КАРАГАНДИНСКОЙ ОБЛАСТИ</a:t>
                </a:r>
              </a:p>
            </p:txBody>
          </p:sp>
          <p:pic>
            <p:nvPicPr>
              <p:cNvPr id="2065" name="Рисунок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057" y="14303"/>
                <a:ext cx="936931" cy="9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5760" y="63803"/>
                <a:ext cx="837929" cy="83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61" name="Прямоугольник 6"/>
            <p:cNvSpPr>
              <a:spLocks noChangeArrowheads="1"/>
            </p:cNvSpPr>
            <p:nvPr/>
          </p:nvSpPr>
          <p:spPr bwMode="auto">
            <a:xfrm>
              <a:off x="910390" y="836349"/>
              <a:ext cx="26787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 b="1">
                  <a:solidFill>
                    <a:schemeClr val="bg1"/>
                  </a:solidFill>
                </a:rPr>
                <a:t>Профилактика пожаров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0" y="-6350"/>
            <a:ext cx="9906000" cy="1223963"/>
            <a:chOff x="-1" y="-7112"/>
            <a:chExt cx="9906002" cy="122437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32" name="Рисунок 31" descr="DfCaRtwXkAEjHq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6614"/>
            <a:ext cx="9906000" cy="5614086"/>
          </a:xfrm>
          <a:prstGeom prst="rect">
            <a:avLst/>
          </a:prstGeom>
        </p:spPr>
      </p:pic>
      <p:pic>
        <p:nvPicPr>
          <p:cNvPr id="2053" name="Рисунок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13" y="20638"/>
            <a:ext cx="94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0" y="1206500"/>
            <a:ext cx="9906000" cy="9525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Проверки субъектов частного предпринимательства в области пожарной безопасности</a:t>
            </a: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-6350"/>
            <a:ext cx="9906000" cy="1181100"/>
            <a:chOff x="-1" y="-7112"/>
            <a:chExt cx="9906002" cy="1182015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4" name="Группа 7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ый треугольник 1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5" name="Группа 8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3" name="Прямоугольный треугольник 12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КАРАГАНДИНСКОЙ ОБЛАСТИ</a:t>
                </a:r>
              </a:p>
            </p:txBody>
          </p:sp>
          <p:pic>
            <p:nvPicPr>
              <p:cNvPr id="2065" name="Рисунок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057" y="14303"/>
                <a:ext cx="936931" cy="9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5760" y="63803"/>
                <a:ext cx="837929" cy="83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61" name="Прямоугольник 6"/>
            <p:cNvSpPr>
              <a:spLocks noChangeArrowheads="1"/>
            </p:cNvSpPr>
            <p:nvPr/>
          </p:nvSpPr>
          <p:spPr bwMode="auto">
            <a:xfrm>
              <a:off x="910390" y="836349"/>
              <a:ext cx="26787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 b="1">
                  <a:solidFill>
                    <a:schemeClr val="bg1"/>
                  </a:solidFill>
                </a:rPr>
                <a:t>Профилактика пожаров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0" y="0"/>
            <a:ext cx="9906000" cy="1223963"/>
            <a:chOff x="-1" y="-7112"/>
            <a:chExt cx="9906002" cy="1224374"/>
          </a:xfrm>
        </p:grpSpPr>
        <p:grpSp>
          <p:nvGrpSpPr>
            <p:cNvPr id="7" name="Группа 18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9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2053" name="Рисунок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20638"/>
            <a:ext cx="94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42875" y="942975"/>
            <a:ext cx="8653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1400A8"/>
                </a:solidFill>
              </a:rPr>
              <a:t>  Государственный контроль в области гражданской обороны</a:t>
            </a:r>
          </a:p>
        </p:txBody>
      </p:sp>
      <p:sp>
        <p:nvSpPr>
          <p:cNvPr id="30" name="Содержимое 30">
            <a:extLst>
              <a:ext uri="{FF2B5EF4-FFF2-40B4-BE49-F238E27FC236}">
                <a16:creationId xmlns:a16="http://schemas.microsoft.com/office/drawing/2014/main" id="{B5DE2E59-C448-434D-85E6-6EF55D6F3E02}"/>
              </a:ext>
            </a:extLst>
          </p:cNvPr>
          <p:cNvSpPr txBox="1">
            <a:spLocks/>
          </p:cNvSpPr>
          <p:nvPr/>
        </p:nvSpPr>
        <p:spPr bwMode="auto">
          <a:xfrm>
            <a:off x="574523" y="1354138"/>
            <a:ext cx="8877300" cy="6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ru-RU" altLang="ko-KR" b="1" dirty="0">
                <a:solidFill>
                  <a:srgbClr val="1400A8"/>
                </a:solidFill>
              </a:rPr>
              <a:t>В 2024 году взято на учет 334 объектов частного предпринимательства</a:t>
            </a:r>
            <a:br>
              <a:rPr lang="ru-RU" altLang="ko-KR" b="1" dirty="0">
                <a:solidFill>
                  <a:srgbClr val="1400A8"/>
                </a:solidFill>
              </a:rPr>
            </a:br>
            <a:endParaRPr lang="ru-RU" altLang="ko-KR" b="1" dirty="0">
              <a:solidFill>
                <a:srgbClr val="1400A8"/>
              </a:solidFill>
            </a:endParaRPr>
          </a:p>
          <a:p>
            <a:endParaRPr kumimoji="0" lang="ru-RU" sz="1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C8E4E3B-192D-4B0D-A8C0-974742B13683}"/>
              </a:ext>
            </a:extLst>
          </p:cNvPr>
          <p:cNvSpPr/>
          <p:nvPr/>
        </p:nvSpPr>
        <p:spPr>
          <a:xfrm>
            <a:off x="781049" y="1892300"/>
            <a:ext cx="8458201" cy="2591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Высокой степени риска 131 объектов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2A5B59B-A227-469E-BEB0-D6942F02F3D0}"/>
              </a:ext>
            </a:extLst>
          </p:cNvPr>
          <p:cNvSpPr/>
          <p:nvPr/>
        </p:nvSpPr>
        <p:spPr>
          <a:xfrm>
            <a:off x="781049" y="4483510"/>
            <a:ext cx="8458201" cy="22363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Средней степени риска 203 объекта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AutoShape 4" descr="Взрыв на шахте имени Костенко: обнаружено тело ещё одного погибшего">
            <a:extLst>
              <a:ext uri="{FF2B5EF4-FFF2-40B4-BE49-F238E27FC236}">
                <a16:creationId xmlns:a16="http://schemas.microsoft.com/office/drawing/2014/main" id="{BE4A03E8-B354-4283-A04C-98489EB2D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17" name="AutoShape 6" descr="Взрыв на шахте имени Костенко: обнаружено тело ещё одного погибшего">
            <a:extLst>
              <a:ext uri="{FF2B5EF4-FFF2-40B4-BE49-F238E27FC236}">
                <a16:creationId xmlns:a16="http://schemas.microsoft.com/office/drawing/2014/main" id="{B4136D7B-4565-405B-8334-DBC2D23EC5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815A42-CCCC-40DE-AFFA-AA914EB34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49" y="1877404"/>
            <a:ext cx="4102101" cy="2606105"/>
          </a:xfrm>
          <a:prstGeom prst="rect">
            <a:avLst/>
          </a:prstGeom>
        </p:spPr>
      </p:pic>
      <p:pic>
        <p:nvPicPr>
          <p:cNvPr id="1034" name="Picture 10" descr="Энергия с запасом » ТОО Караганда Энергоцентр">
            <a:extLst>
              <a:ext uri="{FF2B5EF4-FFF2-40B4-BE49-F238E27FC236}">
                <a16:creationId xmlns:a16="http://schemas.microsoft.com/office/drawing/2014/main" id="{658BED68-773B-40A9-9AEA-CD8E3586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498404"/>
            <a:ext cx="4356100" cy="222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7003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-1" y="-7112"/>
            <a:ext cx="9906002" cy="1224374"/>
            <a:chOff x="-1" y="-7112"/>
            <a:chExt cx="9906002" cy="1224374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21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9" name="Прямоугольный треугольник 28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87" y="20281"/>
            <a:ext cx="949234" cy="92497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96686" y="1270000"/>
            <a:ext cx="8625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 основании проведенного анализа и критериям оценки степени риска в «Список проведения профилактического контроля с посещением субъекта (объекта) контроля в области гражданской обороны на 2024 год» было включено - 2 объекта. 1 объект снят с контроля в связи с закрытием филиала. </a:t>
            </a:r>
          </a:p>
        </p:txBody>
      </p:sp>
      <p:sp>
        <p:nvSpPr>
          <p:cNvPr id="6146" name="AutoShape 2" descr="https://ortalyq.kz/wp-content/uploads/2020/06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ortalyq.kz/wp-content/uploads/2020/06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ortalyq.kz/wp-content/uploads/2020/06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Общая инфор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strg2.restoran.kz/neofiles/serve-image/523f19af2b490974b1004ad0/1280x720/c1/q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38C62B0-4645-402C-8DF2-F97208BCF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3" y="2932684"/>
            <a:ext cx="4063427" cy="36459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89D77E-BE63-47AA-A80C-6B1E5B2D9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3" y="2932684"/>
            <a:ext cx="4057747" cy="3644900"/>
          </a:xfrm>
          <a:prstGeom prst="rect">
            <a:avLst/>
          </a:prstGeom>
          <a:effectLst>
            <a:glow rad="50800">
              <a:schemeClr val="accent1">
                <a:alpha val="46000"/>
              </a:schemeClr>
            </a:glow>
            <a:reflection endPos="0" dir="5400000" sy="-100000" algn="bl" rotWithShape="0"/>
          </a:effectLst>
        </p:spPr>
      </p:pic>
      <p:pic>
        <p:nvPicPr>
          <p:cNvPr id="6" name="Picture 2" descr="Как изменится ж/д вокзал Караганды после реконструкции (фото)">
            <a:extLst>
              <a:ext uri="{FF2B5EF4-FFF2-40B4-BE49-F238E27FC236}">
                <a16:creationId xmlns:a16="http://schemas.microsoft.com/office/drawing/2014/main" id="{BDC72FF3-BCDF-4E83-BF8B-E70700F7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2" y="2932684"/>
            <a:ext cx="4057747" cy="36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9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7003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-1" y="-7112"/>
            <a:ext cx="9906002" cy="1224374"/>
            <a:chOff x="-1" y="-7112"/>
            <a:chExt cx="9906002" cy="1224374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21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9" name="Прямоугольный треугольник 28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87" y="20281"/>
            <a:ext cx="949234" cy="92497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96686" y="1270000"/>
            <a:ext cx="8625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 целях разъяснения требований и нормативно-правовых актов гражданской обороны, сотрудниками ДЧС ежегодно проводится совещание с подконтрольными субъектами (объектами) в области гражданской обороны. </a:t>
            </a:r>
          </a:p>
        </p:txBody>
      </p:sp>
      <p:sp>
        <p:nvSpPr>
          <p:cNvPr id="6146" name="AutoShape 2" descr="https://ortalyq.kz/wp-content/uploads/2020/06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ortalyq.kz/wp-content/uploads/2020/06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ortalyq.kz/wp-content/uploads/2020/06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Общая инфор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strg2.restoran.kz/neofiles/serve-image/523f19af2b490974b1004ad0/1280x720/c1/q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F4C637-8553-4B06-8B10-013DFD793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6" y="2669458"/>
            <a:ext cx="7698657" cy="40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4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-1" y="-7112"/>
            <a:ext cx="9906002" cy="1182015"/>
            <a:chOff x="-1" y="-7112"/>
            <a:chExt cx="9906002" cy="1182015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5" name="Группа 26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8" name="Прямоугольник 37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ямоугольный треугольник 38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" name="Группа 27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36" name="Прямоугольный треугольник 3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КАРААНДИНСКОЙ ОБЛАСТИ</a:t>
                </a:r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6057" y="14303"/>
                <a:ext cx="936931" cy="936931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5760" y="63803"/>
                <a:ext cx="837929" cy="837929"/>
              </a:xfrm>
              <a:prstGeom prst="rect">
                <a:avLst/>
              </a:prstGeom>
            </p:spPr>
          </p:pic>
        </p:grpSp>
        <p:sp>
          <p:nvSpPr>
            <p:cNvPr id="20" name="Прямоугольник 19"/>
            <p:cNvSpPr/>
            <p:nvPr/>
          </p:nvSpPr>
          <p:spPr>
            <a:xfrm>
              <a:off x="910390" y="836349"/>
              <a:ext cx="2759602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Оперативная обстановка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30"/>
          <p:cNvGrpSpPr/>
          <p:nvPr/>
        </p:nvGrpSpPr>
        <p:grpSpPr>
          <a:xfrm>
            <a:off x="-1" y="-7112"/>
            <a:ext cx="9906002" cy="1224374"/>
            <a:chOff x="-1" y="-7112"/>
            <a:chExt cx="9906002" cy="1224374"/>
          </a:xfrm>
        </p:grpSpPr>
        <p:grpSp>
          <p:nvGrpSpPr>
            <p:cNvPr id="8" name="Группа 31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ый треугольник 46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32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4" name="Прямоугольный треугольник 43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87" y="20281"/>
            <a:ext cx="949234" cy="924972"/>
          </a:xfrm>
          <a:prstGeom prst="rect">
            <a:avLst/>
          </a:prstGeom>
        </p:spPr>
      </p:pic>
      <p:sp>
        <p:nvSpPr>
          <p:cNvPr id="10" name="AutoShape 2" descr="ᐉ Аэропорт Караганда * aeroport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лощадь Независимости в Караганде. Описание ме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лощадь Независимости в Караганде. Описание мес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48218"/>
            <a:ext cx="9906000" cy="560978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2120901" y="1346200"/>
            <a:ext cx="5321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74980595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-6350"/>
            <a:ext cx="9906000" cy="1181100"/>
            <a:chOff x="-1" y="-7112"/>
            <a:chExt cx="9906002" cy="1182015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4" name="Группа 7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ый треугольник 1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5" name="Группа 8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3" name="Прямоугольный треугольник 12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КАРАГАНДИНСКОЙ ОБЛАСТИ</a:t>
                </a:r>
              </a:p>
            </p:txBody>
          </p:sp>
          <p:pic>
            <p:nvPicPr>
              <p:cNvPr id="2065" name="Рисунок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057" y="14303"/>
                <a:ext cx="936931" cy="9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5760" y="63803"/>
                <a:ext cx="837929" cy="83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61" name="Прямоугольник 6"/>
            <p:cNvSpPr>
              <a:spLocks noChangeArrowheads="1"/>
            </p:cNvSpPr>
            <p:nvPr/>
          </p:nvSpPr>
          <p:spPr bwMode="auto">
            <a:xfrm>
              <a:off x="910390" y="836349"/>
              <a:ext cx="26787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 b="1">
                  <a:solidFill>
                    <a:schemeClr val="bg1"/>
                  </a:solidFill>
                </a:rPr>
                <a:t>Профилактика пожаров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0" y="0"/>
            <a:ext cx="9906000" cy="1223963"/>
            <a:chOff x="-1" y="-7112"/>
            <a:chExt cx="9906002" cy="1224374"/>
          </a:xfrm>
        </p:grpSpPr>
        <p:grpSp>
          <p:nvGrpSpPr>
            <p:cNvPr id="7" name="Группа 18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9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2053" name="Рисунок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20638"/>
            <a:ext cx="94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42875" y="942975"/>
            <a:ext cx="8653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1400A8"/>
                </a:solidFill>
              </a:rPr>
              <a:t>  Государственный контроль в области пожарной безопасности</a:t>
            </a:r>
          </a:p>
        </p:txBody>
      </p:sp>
      <p:sp>
        <p:nvSpPr>
          <p:cNvPr id="30" name="Содержимое 30">
            <a:extLst>
              <a:ext uri="{FF2B5EF4-FFF2-40B4-BE49-F238E27FC236}">
                <a16:creationId xmlns:a16="http://schemas.microsoft.com/office/drawing/2014/main" id="{B5DE2E59-C448-434D-85E6-6EF55D6F3E02}"/>
              </a:ext>
            </a:extLst>
          </p:cNvPr>
          <p:cNvSpPr txBox="1">
            <a:spLocks/>
          </p:cNvSpPr>
          <p:nvPr/>
        </p:nvSpPr>
        <p:spPr bwMode="auto">
          <a:xfrm>
            <a:off x="523875" y="1219200"/>
            <a:ext cx="8877300" cy="6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ru-RU" altLang="ko-KR" b="1" dirty="0">
                <a:solidFill>
                  <a:srgbClr val="1400A8"/>
                </a:solidFill>
              </a:rPr>
              <a:t>В 2024 году взято на учет 17 089 объектов, </a:t>
            </a:r>
          </a:p>
          <a:p>
            <a:pPr algn="ctr"/>
            <a:r>
              <a:rPr lang="ru-RU" altLang="ko-KR" b="1" dirty="0">
                <a:solidFill>
                  <a:srgbClr val="1400A8"/>
                </a:solidFill>
              </a:rPr>
              <a:t>из них субъекты частного предпринимательства 15 183 </a:t>
            </a:r>
            <a:br>
              <a:rPr lang="ru-RU" altLang="ko-KR" b="1" dirty="0">
                <a:solidFill>
                  <a:srgbClr val="1400A8"/>
                </a:solidFill>
              </a:rPr>
            </a:br>
            <a:endParaRPr lang="ru-RU" altLang="ko-KR" b="1" dirty="0">
              <a:solidFill>
                <a:srgbClr val="1400A8"/>
              </a:solidFill>
            </a:endParaRPr>
          </a:p>
          <a:p>
            <a:endParaRPr kumimoji="0" lang="ru-RU" sz="1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C8E4E3B-192D-4B0D-A8C0-974742B13683}"/>
              </a:ext>
            </a:extLst>
          </p:cNvPr>
          <p:cNvSpPr/>
          <p:nvPr/>
        </p:nvSpPr>
        <p:spPr>
          <a:xfrm>
            <a:off x="781049" y="1892300"/>
            <a:ext cx="8458201" cy="15747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Высокой степени риска 2 912 объектов</a:t>
            </a:r>
          </a:p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них СЧП 1 793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2A5B59B-A227-469E-BEB0-D6942F02F3D0}"/>
              </a:ext>
            </a:extLst>
          </p:cNvPr>
          <p:cNvSpPr/>
          <p:nvPr/>
        </p:nvSpPr>
        <p:spPr>
          <a:xfrm>
            <a:off x="619126" y="3486149"/>
            <a:ext cx="8448674" cy="16097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Средней степени риска 1020 объектов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них СЧП 933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E043E3D9-0C9F-4461-A3BC-E1A5D2C9F246}"/>
              </a:ext>
            </a:extLst>
          </p:cNvPr>
          <p:cNvSpPr/>
          <p:nvPr/>
        </p:nvSpPr>
        <p:spPr>
          <a:xfrm>
            <a:off x="761999" y="5095875"/>
            <a:ext cx="8477251" cy="1466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Низкой степени риска 13 157 объектов</a:t>
            </a:r>
          </a:p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них СЧП 12 457</a:t>
            </a:r>
          </a:p>
        </p:txBody>
      </p:sp>
      <p:pic>
        <p:nvPicPr>
          <p:cNvPr id="1026" name="Picture 2" descr="Административные здания | Ангар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" y="5076826"/>
            <a:ext cx="4057651" cy="1521373"/>
          </a:xfrm>
          <a:prstGeom prst="rect">
            <a:avLst/>
          </a:prstGeom>
          <a:noFill/>
        </p:spPr>
      </p:pic>
      <p:pic>
        <p:nvPicPr>
          <p:cNvPr id="22530" name="Picture 2" descr="Места Караганда - VILLA Boutiques &amp; Restauran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701" y="1879600"/>
            <a:ext cx="4038600" cy="1612900"/>
          </a:xfrm>
          <a:prstGeom prst="rect">
            <a:avLst/>
          </a:prstGeom>
          <a:noFill/>
        </p:spPr>
      </p:pic>
      <p:pic>
        <p:nvPicPr>
          <p:cNvPr id="22532" name="Picture 4" descr="Гостиница Чайка, Караганда, ул. Мичурина, д.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8700" y="3467101"/>
            <a:ext cx="4254499" cy="161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6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-6350"/>
            <a:ext cx="9906000" cy="1181100"/>
            <a:chOff x="-1" y="-7112"/>
            <a:chExt cx="9906002" cy="1182015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ый треугольник 1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8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3" name="Прямоугольный треугольник 12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КАРАГАНДИНСКОЙ ОБЛАСТИ</a:t>
                </a:r>
              </a:p>
            </p:txBody>
          </p:sp>
          <p:pic>
            <p:nvPicPr>
              <p:cNvPr id="2065" name="Рисунок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057" y="14303"/>
                <a:ext cx="936931" cy="9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5760" y="63803"/>
                <a:ext cx="837929" cy="83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61" name="Прямоугольник 6"/>
            <p:cNvSpPr>
              <a:spLocks noChangeArrowheads="1"/>
            </p:cNvSpPr>
            <p:nvPr/>
          </p:nvSpPr>
          <p:spPr bwMode="auto">
            <a:xfrm>
              <a:off x="910390" y="836349"/>
              <a:ext cx="26787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 b="1">
                  <a:solidFill>
                    <a:schemeClr val="bg1"/>
                  </a:solidFill>
                </a:rPr>
                <a:t>Профилактика пожаров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0" y="-6350"/>
            <a:ext cx="9906000" cy="1223963"/>
            <a:chOff x="-1" y="-7112"/>
            <a:chExt cx="9906002" cy="122437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0" y="172883"/>
              <a:ext cx="9906001" cy="1044379"/>
              <a:chOff x="0" y="0"/>
              <a:chExt cx="9906001" cy="105727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8782050" cy="1057274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5400000">
                <a:off x="8815389" y="-33338"/>
                <a:ext cx="1057274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-1" y="-7112"/>
              <a:ext cx="9906001" cy="958347"/>
              <a:chOff x="0" y="-1"/>
              <a:chExt cx="9906001" cy="1057277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8782050" cy="1057276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2053" name="Рисунок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20638"/>
            <a:ext cx="94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00038" y="2279650"/>
            <a:ext cx="9153525" cy="23749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ru-RU" sz="2000" b="1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881021" y="1223134"/>
            <a:ext cx="88630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4" name="Objec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692877"/>
              </p:ext>
            </p:extLst>
          </p:nvPr>
        </p:nvGraphicFramePr>
        <p:xfrm>
          <a:off x="419100" y="1168400"/>
          <a:ext cx="9042400" cy="534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-15552" y="901387"/>
            <a:ext cx="534915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D07A1"/>
                </a:solidFill>
              </a:rPr>
              <a:t>Государственный пожарный контроль</a:t>
            </a:r>
            <a:endParaRPr lang="en-US" sz="2000" b="1" i="1" dirty="0">
              <a:solidFill>
                <a:srgbClr val="1D07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86201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7003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-53652" y="-7112"/>
            <a:ext cx="9959653" cy="1308609"/>
            <a:chOff x="-53652" y="-7112"/>
            <a:chExt cx="9959653" cy="1308609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21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9" name="Прямоугольный треугольник 28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53652" y="901387"/>
              <a:ext cx="5349157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i="1" dirty="0">
                  <a:solidFill>
                    <a:srgbClr val="1D07A1"/>
                  </a:solidFill>
                  <a:latin typeface="Arial" charset="0"/>
                </a:rPr>
                <a:t>Государственный пожарный контроль</a:t>
              </a:r>
              <a:endParaRPr lang="en-US" sz="2000" b="1" i="1" dirty="0">
                <a:solidFill>
                  <a:srgbClr val="1D07A1"/>
                </a:solidFill>
                <a:latin typeface="Arial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87" y="20281"/>
            <a:ext cx="949234" cy="92497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96686" y="1270000"/>
            <a:ext cx="8625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 территории области с начала текущего года проведено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110 проверок в области пожарной безопасности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 отношении субъектов частного предпринимательства, из них: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74 профилактический контроль в области пожарной безопасности 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36 проверок во внеплановом порядке.</a:t>
            </a:r>
          </a:p>
        </p:txBody>
      </p:sp>
      <p:sp>
        <p:nvSpPr>
          <p:cNvPr id="6146" name="AutoShape 2" descr="https://ortalyq.kz/wp-content/uploads/2020/06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ortalyq.kz/wp-content/uploads/2020/06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ortalyq.kz/wp-content/uploads/2020/06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Общая инфор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8" descr="D:\gas-station-led-canopy-lights-1_e182ad8196116c8d4ad73f40b991fd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2959100"/>
            <a:ext cx="4279900" cy="3644900"/>
          </a:xfrm>
          <a:prstGeom prst="rect">
            <a:avLst/>
          </a:prstGeom>
          <a:noFill/>
        </p:spPr>
      </p:pic>
      <p:sp>
        <p:nvSpPr>
          <p:cNvPr id="2050" name="AutoShape 2" descr="https://strg2.restoran.kz/neofiles/serve-image/523f19af2b490974b1004ad0/1280x720/c1/q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38C62B0-4645-402C-8DF2-F97208BCF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3" y="2932684"/>
            <a:ext cx="4063427" cy="36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0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-6350"/>
            <a:ext cx="9906000" cy="1181100"/>
            <a:chOff x="-1" y="-7112"/>
            <a:chExt cx="9906002" cy="1182015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ый треугольник 1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8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3" name="Прямоугольный треугольник 12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КАРАГАНДИНСКОЙ ОБЛАСТИ</a:t>
                </a:r>
              </a:p>
            </p:txBody>
          </p:sp>
          <p:pic>
            <p:nvPicPr>
              <p:cNvPr id="11286" name="Рисунок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057" y="14303"/>
                <a:ext cx="936931" cy="9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7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5760" y="63803"/>
                <a:ext cx="837929" cy="83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282" name="Прямоугольник 6"/>
            <p:cNvSpPr>
              <a:spLocks noChangeArrowheads="1"/>
            </p:cNvSpPr>
            <p:nvPr/>
          </p:nvSpPr>
          <p:spPr bwMode="auto">
            <a:xfrm>
              <a:off x="910390" y="836349"/>
              <a:ext cx="26787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 b="1">
                  <a:solidFill>
                    <a:schemeClr val="bg1"/>
                  </a:solidFill>
                </a:rPr>
                <a:t>Профилактика пожаров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0" y="-6350"/>
            <a:ext cx="9906000" cy="1223963"/>
            <a:chOff x="-1" y="-7112"/>
            <a:chExt cx="9906002" cy="122437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11269" name="Рисунок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20638"/>
            <a:ext cx="94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-80962" y="590549"/>
            <a:ext cx="9153525" cy="968375"/>
          </a:xfrm>
          <a:prstGeom prst="rect">
            <a:avLst/>
          </a:prstGeom>
        </p:spPr>
        <p:txBody>
          <a:bodyPr anchor="ctr"/>
          <a:lstStyle/>
          <a:p>
            <a:r>
              <a:rPr lang="ru-RU" sz="2000" b="1" i="1" dirty="0">
                <a:solidFill>
                  <a:srgbClr val="1D07A1"/>
                </a:solidFill>
                <a:latin typeface="Arial" charset="0"/>
              </a:rPr>
              <a:t>Государственный пожарный контроль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86602"/>
              </p:ext>
            </p:extLst>
          </p:nvPr>
        </p:nvGraphicFramePr>
        <p:xfrm>
          <a:off x="406400" y="1600199"/>
          <a:ext cx="4838700" cy="47625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483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Профилактический контроль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области пожарной безопасности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  эксплуатирующиеся  с  нарушениями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8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выявленных  нарушений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9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 эксплуатирующиеся без  нарушений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" name="Picture 2" descr="Административные здания | Ангар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500" y="1587500"/>
            <a:ext cx="4076700" cy="477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-6350"/>
            <a:ext cx="9906000" cy="1181100"/>
            <a:chOff x="-1" y="-7112"/>
            <a:chExt cx="9906002" cy="1182015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ый треугольник 1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8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3" name="Прямоугольный треугольник 12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КАРАГАНДИНСКОЙ ОБЛАСТИ</a:t>
                </a:r>
              </a:p>
            </p:txBody>
          </p:sp>
          <p:pic>
            <p:nvPicPr>
              <p:cNvPr id="11286" name="Рисунок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057" y="14303"/>
                <a:ext cx="936931" cy="9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7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5760" y="63803"/>
                <a:ext cx="837929" cy="83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282" name="Прямоугольник 6"/>
            <p:cNvSpPr>
              <a:spLocks noChangeArrowheads="1"/>
            </p:cNvSpPr>
            <p:nvPr/>
          </p:nvSpPr>
          <p:spPr bwMode="auto">
            <a:xfrm>
              <a:off x="910390" y="836349"/>
              <a:ext cx="26787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 b="1">
                  <a:solidFill>
                    <a:schemeClr val="bg1"/>
                  </a:solidFill>
                </a:rPr>
                <a:t>Профилактика пожаров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0" y="-6350"/>
            <a:ext cx="9906000" cy="1223963"/>
            <a:chOff x="-1" y="-7112"/>
            <a:chExt cx="9906002" cy="122437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11269" name="Рисунок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20638"/>
            <a:ext cx="94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-80962" y="590549"/>
            <a:ext cx="9153525" cy="968375"/>
          </a:xfrm>
          <a:prstGeom prst="rect">
            <a:avLst/>
          </a:prstGeom>
        </p:spPr>
        <p:txBody>
          <a:bodyPr anchor="ctr"/>
          <a:lstStyle/>
          <a:p>
            <a:r>
              <a:rPr lang="ru-RU" sz="2000" b="1" i="1" dirty="0">
                <a:solidFill>
                  <a:srgbClr val="1D07A1"/>
                </a:solidFill>
              </a:rPr>
              <a:t>Административная практика</a:t>
            </a:r>
            <a:endParaRPr lang="ru-RU" sz="2000" b="1" i="1" dirty="0">
              <a:solidFill>
                <a:srgbClr val="1D07A1"/>
              </a:solidFill>
              <a:latin typeface="Arial" charset="0"/>
            </a:endParaRPr>
          </a:p>
        </p:txBody>
      </p:sp>
      <p:pic>
        <p:nvPicPr>
          <p:cNvPr id="34" name="Picture 4" descr="C:\Users\user\Desktop\0ab8d96a42a73aad3c751f05875b9ed3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524001"/>
            <a:ext cx="3981493" cy="363219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73100" y="5257800"/>
            <a:ext cx="843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соответствии с пунктом 1 статьи 144-2 Предпринимательского кодекса по результатам профилактического контроля в случае выявления нарушений субъектам </a:t>
            </a:r>
            <a:r>
              <a:rPr lang="ru-RU" i="1" dirty="0"/>
              <a:t>(объектам)</a:t>
            </a:r>
            <a:r>
              <a:rPr lang="ru-RU" dirty="0"/>
              <a:t> контроля и надзора выносится предписание об их устранении </a:t>
            </a:r>
            <a:r>
              <a:rPr lang="ru-RU" b="1" dirty="0"/>
              <a:t>без возбуждения административного производства</a:t>
            </a:r>
            <a:r>
              <a:rPr lang="ru-RU" dirty="0"/>
              <a:t>.</a:t>
            </a:r>
            <a:endParaRPr lang="ru-RU" altLang="ko-KR" dirty="0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174" y="1524000"/>
            <a:ext cx="4866326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25500"/>
            <a:ext cx="9906000" cy="6032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>
              <a:lnSpc>
                <a:spcPct val="150000"/>
              </a:lnSpc>
            </a:pPr>
            <a:endParaRPr lang="ru-RU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ctr">
              <a:lnSpc>
                <a:spcPct val="150000"/>
              </a:lnSpc>
            </a:pPr>
            <a:endParaRPr lang="ru-RU" sz="2000" b="1" i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-6350"/>
            <a:ext cx="9906000" cy="1181100"/>
            <a:chOff x="-1" y="-7112"/>
            <a:chExt cx="9906002" cy="1182015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ый треугольник 1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8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3" name="Прямоугольный треугольник 12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КАРАГАНДИНСКОЙ ОБЛАСТИ</a:t>
                </a:r>
              </a:p>
            </p:txBody>
          </p:sp>
          <p:pic>
            <p:nvPicPr>
              <p:cNvPr id="23568" name="Рисунок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057" y="14303"/>
                <a:ext cx="936931" cy="9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9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5760" y="63803"/>
                <a:ext cx="837929" cy="83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564" name="Прямоугольник 6"/>
            <p:cNvSpPr>
              <a:spLocks noChangeArrowheads="1"/>
            </p:cNvSpPr>
            <p:nvPr/>
          </p:nvSpPr>
          <p:spPr bwMode="auto">
            <a:xfrm>
              <a:off x="910390" y="836349"/>
              <a:ext cx="26787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 b="1">
                  <a:solidFill>
                    <a:schemeClr val="bg1"/>
                  </a:solidFill>
                </a:rPr>
                <a:t>Профилактика пожаров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0" y="-6350"/>
            <a:ext cx="9906000" cy="1223963"/>
            <a:chOff x="-1" y="-7112"/>
            <a:chExt cx="9906002" cy="122437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23557" name="Рисунок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20638"/>
            <a:ext cx="94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0900" y="5132001"/>
            <a:ext cx="8470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 внеплановом порядке проверено 36 объектов из них:</a:t>
            </a:r>
          </a:p>
          <a:p>
            <a:r>
              <a:rPr lang="ru-RU" b="1" dirty="0">
                <a:solidFill>
                  <a:srgbClr val="002060"/>
                </a:solidFill>
              </a:rPr>
              <a:t>- по контролю ранее выданного предписания 11 объектов;</a:t>
            </a:r>
          </a:p>
          <a:p>
            <a:r>
              <a:rPr lang="ru-RU" b="1" dirty="0">
                <a:solidFill>
                  <a:srgbClr val="002060"/>
                </a:solidFill>
              </a:rPr>
              <a:t>- по обращениям </a:t>
            </a:r>
            <a:r>
              <a:rPr lang="ru-RU" sz="1600" b="1" i="1" dirty="0">
                <a:solidFill>
                  <a:srgbClr val="002060"/>
                </a:solidFill>
              </a:rPr>
              <a:t>(жалобам)</a:t>
            </a:r>
            <a:r>
              <a:rPr lang="ru-RU" b="1" dirty="0">
                <a:solidFill>
                  <a:srgbClr val="002060"/>
                </a:solidFill>
              </a:rPr>
              <a:t> физических и юридических лиц 13 объектов - по обращениям </a:t>
            </a:r>
            <a:r>
              <a:rPr lang="kk-KZ" b="1" dirty="0">
                <a:solidFill>
                  <a:srgbClr val="002060"/>
                </a:solidFill>
              </a:rPr>
              <a:t>государственных органов 12 </a:t>
            </a:r>
            <a:r>
              <a:rPr lang="ru-RU" b="1" dirty="0">
                <a:solidFill>
                  <a:srgbClr val="002060"/>
                </a:solidFill>
              </a:rPr>
              <a:t>объектов.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-80962" y="590549"/>
            <a:ext cx="9153525" cy="968375"/>
          </a:xfrm>
          <a:prstGeom prst="rect">
            <a:avLst/>
          </a:prstGeom>
        </p:spPr>
        <p:txBody>
          <a:bodyPr anchor="ctr"/>
          <a:lstStyle/>
          <a:p>
            <a:endParaRPr lang="ru-RU" sz="2000" b="1" i="1" dirty="0">
              <a:solidFill>
                <a:srgbClr val="1D07A1"/>
              </a:solidFill>
              <a:latin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-16476" y="757664"/>
            <a:ext cx="9922476" cy="692198"/>
          </a:xfrm>
          <a:prstGeom prst="rect">
            <a:avLst/>
          </a:prstGeom>
        </p:spPr>
        <p:txBody>
          <a:bodyPr anchor="ctr"/>
          <a:lstStyle/>
          <a:p>
            <a:endParaRPr lang="ru-RU" sz="2000" b="1" i="1" dirty="0">
              <a:solidFill>
                <a:srgbClr val="1D07A1"/>
              </a:solidFill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-512762" y="603249"/>
            <a:ext cx="9153525" cy="968375"/>
          </a:xfrm>
          <a:prstGeom prst="rect">
            <a:avLst/>
          </a:prstGeom>
        </p:spPr>
        <p:txBody>
          <a:bodyPr anchor="ctr"/>
          <a:lstStyle/>
          <a:p>
            <a:r>
              <a:rPr lang="ru-RU" sz="2000" b="1" i="1" dirty="0">
                <a:solidFill>
                  <a:srgbClr val="1D07A1"/>
                </a:solidFill>
                <a:latin typeface="Arial" charset="0"/>
              </a:rPr>
              <a:t>       Государственный пожарный контроль</a:t>
            </a:r>
          </a:p>
        </p:txBody>
      </p:sp>
      <p:pic>
        <p:nvPicPr>
          <p:cNvPr id="3074" name="Picture 2" descr="google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0" y="1612900"/>
            <a:ext cx="8115300" cy="340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25500"/>
            <a:ext cx="9906000" cy="6032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>
              <a:lnSpc>
                <a:spcPct val="150000"/>
              </a:lnSpc>
            </a:pPr>
            <a:endParaRPr lang="ru-RU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ctr">
              <a:lnSpc>
                <a:spcPct val="150000"/>
              </a:lnSpc>
            </a:pPr>
            <a:endParaRPr lang="ru-RU" sz="2000" b="1" i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-6350"/>
            <a:ext cx="9906000" cy="1181100"/>
            <a:chOff x="-1" y="-7112"/>
            <a:chExt cx="9906002" cy="1182015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ый треугольник 1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8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3" name="Прямоугольный треугольник 12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КАРАГАНДИНСКОЙ ОБЛАСТИ</a:t>
                </a:r>
              </a:p>
            </p:txBody>
          </p:sp>
          <p:pic>
            <p:nvPicPr>
              <p:cNvPr id="23568" name="Рисунок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057" y="14303"/>
                <a:ext cx="936931" cy="9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9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5760" y="63803"/>
                <a:ext cx="837929" cy="83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564" name="Прямоугольник 6"/>
            <p:cNvSpPr>
              <a:spLocks noChangeArrowheads="1"/>
            </p:cNvSpPr>
            <p:nvPr/>
          </p:nvSpPr>
          <p:spPr bwMode="auto">
            <a:xfrm>
              <a:off x="910390" y="836349"/>
              <a:ext cx="26787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 b="1">
                  <a:solidFill>
                    <a:schemeClr val="bg1"/>
                  </a:solidFill>
                </a:rPr>
                <a:t>Профилактика пожаров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0" y="-6350"/>
            <a:ext cx="9906000" cy="1223963"/>
            <a:chOff x="-1" y="-7112"/>
            <a:chExt cx="9906002" cy="122437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23557" name="Рисунок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20638"/>
            <a:ext cx="94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-80962" y="590549"/>
            <a:ext cx="9153525" cy="968375"/>
          </a:xfrm>
          <a:prstGeom prst="rect">
            <a:avLst/>
          </a:prstGeom>
        </p:spPr>
        <p:txBody>
          <a:bodyPr anchor="ctr"/>
          <a:lstStyle/>
          <a:p>
            <a:endParaRPr lang="ru-RU" sz="2000" b="1" i="1" dirty="0">
              <a:solidFill>
                <a:srgbClr val="1D07A1"/>
              </a:solidFill>
              <a:latin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-16476" y="757664"/>
            <a:ext cx="9922476" cy="692198"/>
          </a:xfrm>
          <a:prstGeom prst="rect">
            <a:avLst/>
          </a:prstGeom>
        </p:spPr>
        <p:txBody>
          <a:bodyPr anchor="ctr"/>
          <a:lstStyle/>
          <a:p>
            <a:endParaRPr lang="ru-RU" sz="2000" b="1" i="1" dirty="0">
              <a:solidFill>
                <a:srgbClr val="1D07A1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90500" y="617618"/>
            <a:ext cx="8699500" cy="990600"/>
          </a:xfrm>
          <a:prstGeom prst="rect">
            <a:avLst/>
          </a:prstGeom>
        </p:spPr>
        <p:txBody>
          <a:bodyPr anchor="ctr"/>
          <a:lstStyle/>
          <a:p>
            <a:endParaRPr lang="ru-RU" sz="2400" b="1" i="1" dirty="0">
              <a:solidFill>
                <a:srgbClr val="1D07A1"/>
              </a:solidFill>
            </a:endParaRPr>
          </a:p>
        </p:txBody>
      </p:sp>
      <p:pic>
        <p:nvPicPr>
          <p:cNvPr id="15362" name="Picture 2" descr="Круглый стол собрал предпринимателей Новодугинского район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800" y="1740776"/>
            <a:ext cx="8445500" cy="4647324"/>
          </a:xfrm>
          <a:prstGeom prst="rect">
            <a:avLst/>
          </a:prstGeom>
          <a:noFill/>
        </p:spPr>
      </p:pic>
      <p:sp>
        <p:nvSpPr>
          <p:cNvPr id="33" name="TextBox 1"/>
          <p:cNvSpPr txBox="1"/>
          <p:nvPr/>
        </p:nvSpPr>
        <p:spPr>
          <a:xfrm>
            <a:off x="1587500" y="2336800"/>
            <a:ext cx="7239000" cy="185495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целях защиты людей, имущества, 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общества и государства от пожаров 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предпринимателями в текущем году было проведено </a:t>
            </a:r>
          </a:p>
          <a:p>
            <a:pPr algn="ctr"/>
            <a:r>
              <a:rPr lang="ru-RU" sz="1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43 круглых столов </a:t>
            </a:r>
          </a:p>
          <a:p>
            <a:pPr algn="ctr"/>
            <a:r>
              <a:rPr lang="ru-RU" sz="1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по вопросу соблюдения и обеспечения </a:t>
            </a:r>
          </a:p>
          <a:p>
            <a:pPr algn="ctr"/>
            <a:r>
              <a:rPr lang="ru-RU" sz="1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норм и правил пожарной безопасности.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53652" y="901387"/>
            <a:ext cx="5801460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1D07A1"/>
                </a:solidFill>
              </a:rPr>
              <a:t>Агитационно</a:t>
            </a:r>
            <a:r>
              <a:rPr lang="ru-RU" sz="2000" b="1" i="1" dirty="0">
                <a:solidFill>
                  <a:srgbClr val="1D07A1"/>
                </a:solidFill>
              </a:rPr>
              <a:t> - профилактическая работа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-6350"/>
            <a:ext cx="9906000" cy="1181100"/>
            <a:chOff x="-1" y="-7112"/>
            <a:chExt cx="9906002" cy="1182015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-1" y="-7112"/>
              <a:ext cx="9906002" cy="1084063"/>
              <a:chOff x="-1" y="-7112"/>
              <a:chExt cx="9906002" cy="1084063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0" y="172882"/>
                <a:ext cx="9906001" cy="904069"/>
                <a:chOff x="0" y="-1"/>
                <a:chExt cx="9906001" cy="105727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ый треугольник 15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8"/>
              <p:cNvGrpSpPr/>
              <p:nvPr/>
            </p:nvGrpSpPr>
            <p:grpSpPr>
              <a:xfrm>
                <a:off x="-1" y="-7112"/>
                <a:ext cx="9906001" cy="958346"/>
                <a:chOff x="0" y="-1"/>
                <a:chExt cx="9906001" cy="105727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3" name="Прямоугольный треугольник 12"/>
                <p:cNvSpPr/>
                <p:nvPr/>
              </p:nvSpPr>
              <p:spPr>
                <a:xfrm rot="5400000">
                  <a:off x="8815388" y="-33338"/>
                  <a:ext cx="1057275" cy="1123950"/>
                </a:xfrm>
                <a:prstGeom prst="rtTriangl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0"/>
                  <a:ext cx="8782050" cy="1057275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рямоугольник 7"/>
              <p:cNvSpPr>
                <a:spLocks noChangeArrowheads="1"/>
              </p:cNvSpPr>
              <p:nvPr/>
            </p:nvSpPr>
            <p:spPr bwMode="auto">
              <a:xfrm>
                <a:off x="1683619" y="63803"/>
                <a:ext cx="5694894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ДЕПАРТАМЕНТ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ПО ЧРЕЗВЫЧАЙНЫМ СИТУАЦИЯМ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КАРАГАНДИНСКОЙ ОБЛАСТИ</a:t>
                </a:r>
              </a:p>
            </p:txBody>
          </p:sp>
          <p:pic>
            <p:nvPicPr>
              <p:cNvPr id="2065" name="Рисунок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057" y="14303"/>
                <a:ext cx="936931" cy="9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5760" y="63803"/>
                <a:ext cx="837929" cy="83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61" name="Прямоугольник 6"/>
            <p:cNvSpPr>
              <a:spLocks noChangeArrowheads="1"/>
            </p:cNvSpPr>
            <p:nvPr/>
          </p:nvSpPr>
          <p:spPr bwMode="auto">
            <a:xfrm>
              <a:off x="910390" y="836349"/>
              <a:ext cx="26787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 b="1">
                  <a:solidFill>
                    <a:schemeClr val="bg1"/>
                  </a:solidFill>
                </a:rPr>
                <a:t>Профилактика пожаров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0" y="-6350"/>
            <a:ext cx="9906000" cy="1223963"/>
            <a:chOff x="-1" y="-7112"/>
            <a:chExt cx="9906002" cy="122437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0" y="172882"/>
              <a:ext cx="9906001" cy="1044380"/>
              <a:chOff x="0" y="-1"/>
              <a:chExt cx="9906001" cy="10572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-1" y="-7112"/>
              <a:ext cx="9906001" cy="958346"/>
              <a:chOff x="0" y="-1"/>
              <a:chExt cx="9906001" cy="105727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8815388" y="-33338"/>
                <a:ext cx="1057275" cy="1123950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0"/>
                <a:ext cx="8782050" cy="1057275"/>
              </a:xfrm>
              <a:prstGeom prst="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7"/>
            <p:cNvSpPr>
              <a:spLocks noChangeArrowheads="1"/>
            </p:cNvSpPr>
            <p:nvPr/>
          </p:nvSpPr>
          <p:spPr bwMode="auto">
            <a:xfrm>
              <a:off x="1683619" y="63803"/>
              <a:ext cx="56948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ДЕПАРТАМЕНТ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ПО ЧРЕЗВЫЧАЙНЫМ СИТУАЦИЯМ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КАРАГАНДИНСКОЙ ОБЛАСТИ</a:t>
              </a:r>
            </a:p>
          </p:txBody>
        </p:sp>
      </p:grpSp>
      <p:pic>
        <p:nvPicPr>
          <p:cNvPr id="32" name="Рисунок 31" descr="DfCaRtwXkAEjHq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6614"/>
            <a:ext cx="9906000" cy="5614086"/>
          </a:xfrm>
          <a:prstGeom prst="rect">
            <a:avLst/>
          </a:prstGeom>
        </p:spPr>
      </p:pic>
      <p:pic>
        <p:nvPicPr>
          <p:cNvPr id="2053" name="Рисунок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13" y="20638"/>
            <a:ext cx="94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0" y="1206500"/>
            <a:ext cx="9906000" cy="9525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Проверки субъектов частного предпринимательства в области гражданской обороны</a:t>
            </a:r>
          </a:p>
        </p:txBody>
      </p:sp>
    </p:spTree>
    <p:extLst>
      <p:ext uri="{BB962C8B-B14F-4D97-AF65-F5344CB8AC3E}">
        <p14:creationId xmlns:p14="http://schemas.microsoft.com/office/powerpoint/2010/main" val="1656818022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5671</TotalTime>
  <Words>619</Words>
  <Application>Microsoft Office PowerPoint</Application>
  <PresentationFormat>Лист A4 (210x297 мм)</PresentationFormat>
  <Paragraphs>166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맑은 고딕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о деятельности ДЧС Карагандинской области за 9 месяцев 2019 года</dc:title>
  <dc:creator>Пользователь Windows</dc:creator>
  <cp:lastModifiedBy>Управление Предпринимательства</cp:lastModifiedBy>
  <cp:revision>699</cp:revision>
  <cp:lastPrinted>2019-09-23T10:33:59Z</cp:lastPrinted>
  <dcterms:created xsi:type="dcterms:W3CDTF">2019-09-19T12:59:37Z</dcterms:created>
  <dcterms:modified xsi:type="dcterms:W3CDTF">2024-09-26T04:20:35Z</dcterms:modified>
</cp:coreProperties>
</file>