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300" r:id="rId3"/>
    <p:sldId id="295" r:id="rId4"/>
    <p:sldId id="299" r:id="rId5"/>
    <p:sldId id="301" r:id="rId6"/>
    <p:sldId id="298" r:id="rId7"/>
    <p:sldId id="296" r:id="rId8"/>
    <p:sldId id="297" r:id="rId9"/>
    <p:sldId id="28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9FBFD"/>
    <a:srgbClr val="DCEAF8"/>
    <a:srgbClr val="F5F9FD"/>
    <a:srgbClr val="E9F5FB"/>
    <a:srgbClr val="333399"/>
    <a:srgbClr val="EAB200"/>
    <a:srgbClr val="F2F7FC"/>
    <a:srgbClr val="FEC209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 autoAdjust="0"/>
    <p:restoredTop sz="94664" autoAdjust="0"/>
  </p:normalViewPr>
  <p:slideViewPr>
    <p:cSldViewPr snapToGrid="0">
      <p:cViewPr varScale="1">
        <p:scale>
          <a:sx n="108" d="100"/>
          <a:sy n="108" d="100"/>
        </p:scale>
        <p:origin x="1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.azhmuratova\AppData\Local\Temp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n.azhmuratova\AppData\Local\Temp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99017614495294"/>
          <c:y val="0.13483416468676021"/>
          <c:w val="0.88146676267271662"/>
          <c:h val="0.772213307459790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количество заключений</c:v>
                </c:pt>
              </c:strCache>
            </c:strRef>
          </c:tx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i="0" baseline="0"/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Лист1!$B$2:$G$2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Лист1!$B$3:$G$3</c:f>
              <c:numCache>
                <c:formatCode>#,##0</c:formatCode>
                <c:ptCount val="6"/>
                <c:pt idx="0">
                  <c:v>2235</c:v>
                </c:pt>
                <c:pt idx="1">
                  <c:v>15979</c:v>
                </c:pt>
                <c:pt idx="2">
                  <c:v>18267</c:v>
                </c:pt>
                <c:pt idx="3">
                  <c:v>22410</c:v>
                </c:pt>
                <c:pt idx="4">
                  <c:v>25577</c:v>
                </c:pt>
                <c:pt idx="5">
                  <c:v>21230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1A-4831-93EA-C0694AFFEB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188800"/>
        <c:axId val="66190336"/>
      </c:barChart>
      <c:catAx>
        <c:axId val="66188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 i="0" baseline="0"/>
            </a:pPr>
            <a:endParaRPr lang="ru-KZ"/>
          </a:p>
        </c:txPr>
        <c:crossAx val="66190336"/>
        <c:crosses val="autoZero"/>
        <c:auto val="1"/>
        <c:lblAlgn val="ctr"/>
        <c:lblOffset val="100"/>
        <c:noMultiLvlLbl val="0"/>
      </c:catAx>
      <c:valAx>
        <c:axId val="66190336"/>
        <c:scaling>
          <c:orientation val="minMax"/>
          <c:max val="30000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KZ"/>
          </a:p>
        </c:txPr>
        <c:crossAx val="66188800"/>
        <c:crosses val="autoZero"/>
        <c:crossBetween val="between"/>
        <c:majorUnit val="10000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99017614495297"/>
          <c:y val="0.13483416468676021"/>
          <c:w val="0.897880358888827"/>
          <c:h val="0.772213307459791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894208"/>
        <c:axId val="80900096"/>
      </c:barChart>
      <c:catAx>
        <c:axId val="80894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KZ"/>
          </a:p>
        </c:txPr>
        <c:crossAx val="80900096"/>
        <c:crosses val="autoZero"/>
        <c:auto val="1"/>
        <c:lblAlgn val="ctr"/>
        <c:lblOffset val="100"/>
        <c:noMultiLvlLbl val="0"/>
      </c:catAx>
      <c:valAx>
        <c:axId val="80900096"/>
        <c:scaling>
          <c:orientation val="minMax"/>
          <c:max val="30000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KZ"/>
          </a:p>
        </c:txPr>
        <c:crossAx val="80894208"/>
        <c:crosses val="autoZero"/>
        <c:crossBetween val="between"/>
        <c:majorUnit val="10000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0.93914</cdr:x>
      <cdr:y>0.14358</cdr:y>
    </cdr:from>
    <cdr:to>
      <cdr:x>0.99692</cdr:x>
      <cdr:y>0.22973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11036174" y="769545"/>
          <a:ext cx="679010" cy="46172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4" name="chart">
          <a:extLst xmlns:a="http://schemas.openxmlformats.org/drawingml/2006/main">
            <a:ext uri="{FF2B5EF4-FFF2-40B4-BE49-F238E27FC236}">
              <a16:creationId xmlns:a16="http://schemas.microsoft.com/office/drawing/2014/main" id="{9B54F77A-7387-4696-A76A-EEC3FC5A4FC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367073" y="-18107"/>
          <a:ext cx="11751398" cy="535965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0.94684</cdr:x>
      <cdr:y>0.15709</cdr:y>
    </cdr:from>
    <cdr:to>
      <cdr:x>1</cdr:x>
      <cdr:y>0.23142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11208190" y="841972"/>
          <a:ext cx="624689" cy="39835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0.87827</cdr:x>
      <cdr:y>0.18581</cdr:y>
    </cdr:from>
    <cdr:to>
      <cdr:x>0.94145</cdr:x>
      <cdr:y>0.21791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 flipV="1">
          <a:off x="10320951" y="995881"/>
          <a:ext cx="742384" cy="172016"/>
        </a:xfrm>
        <a:prstGeom xmlns:a="http://schemas.openxmlformats.org/drawingml/2006/main" prst="straightConnector1">
          <a:avLst/>
        </a:prstGeom>
        <a:ln xmlns:a="http://schemas.openxmlformats.org/drawingml/2006/main" w="317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0.81202</cdr:x>
      <cdr:y>0.19426</cdr:y>
    </cdr:from>
    <cdr:to>
      <cdr:x>0.87288</cdr:x>
      <cdr:y>0.25338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9542353" y="1041149"/>
          <a:ext cx="715223" cy="3168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kk-KZ" sz="1800" b="1" i="1" dirty="0">
              <a:solidFill>
                <a:schemeClr val="accent1">
                  <a:lumMod val="75000"/>
                </a:schemeClr>
              </a:solidFill>
            </a:rPr>
            <a:t>ЭЦП</a:t>
          </a:r>
          <a:endParaRPr lang="ru-RU" sz="1800" b="1" i="1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6D470-3A16-4EE1-BB93-5E59B2689845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57386-1137-42E6-8256-0549AF43A0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752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A6E76B-7F90-4B43-B9B1-6D7D08F86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7AB9891-8C46-4D17-BB15-504A9F570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6B00EA-1FDA-4CAE-B27D-1DEFDAFD2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92D7-529D-47FA-9344-9206F269C3BC}" type="datetime1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4C3A33-C39B-4F99-86B8-191EFD023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367E81-57CA-4E6D-9179-550F1AADA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365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494254-E83C-4B81-957C-D44B0DE0D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830133-2ABA-44BC-9239-37840208E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67B94-4CF0-4BB8-8DE8-2C9CB924F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60A7-614D-454D-BF3E-6EE5D4F438FC}" type="datetime1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84B4A2-880B-4995-AFF0-5FC9B8F20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AA4B97-96E6-4AF4-8172-90A2E36F2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899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3351E93-0741-48A2-8C12-F021B95FF7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984228-0427-4E9D-B2A7-95E9511424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376DE4-EA5B-4716-AEEE-57270B662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EBBE-4BF6-456D-913E-D097145425DE}" type="datetime1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B6A8AD-EF92-482C-A075-D81C26FFC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2DB372-29E2-491F-A328-31FBAE92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200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4DDEF9-7A14-4984-B000-EF219469E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D73FBE-A1FF-4031-8D59-5FAD2CEDA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D70DF3-8EA4-4AFF-BBA3-3A270D159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F759-2DFA-480B-AED9-795EABDF3BEF}" type="datetime1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EBAA2-FDD6-4FCA-800A-860834D49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B1503A-1685-495C-AF42-E486F1D11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51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B78CDC-8BF2-4BDC-9E1F-2E03282F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6D755F-A7B7-47B8-B5CC-2EBABA0A1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9088AC-9824-4DE6-BAE2-1692A24A4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0CBB-2CD0-4A33-ADC7-E2D4AB132838}" type="datetime1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DB6FD1-2931-4EF7-BBB1-C1F9E82C3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EB0443-5806-4967-B4A6-4C3A5CBF2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97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3CFBA-B00B-45F0-A112-C9DD4E232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8CC074-9537-4DFA-9FCE-18930092C7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A19DE0-9054-41DE-9DA4-106E95880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E14320-A07B-48F3-A78B-DCF86210D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55D1-96E9-4ED3-8AC9-D62A5FAFDF8B}" type="datetime1">
              <a:rPr lang="ru-RU" smtClean="0"/>
              <a:pPr/>
              <a:t>26.09.2024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3471A6-3958-4799-9C11-BD0EBB85E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8289C7-B1CC-43C4-9B6B-07F68B8D7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198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134E0A-2EB7-44A2-B414-10EDC7AC5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267E80-3BE2-47AC-A379-BA862F41C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0E4760-F012-4282-92B2-03E5D9358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597C0-8CAB-4B6A-8ECE-3803426C1C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B8343D9-BEDC-49B2-A531-633AA6F8A2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FF1A6D8-C350-4A48-ADA5-9CC0586DD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E4E0F-7F6E-40D4-BE14-B369245DC5AC}" type="datetime1">
              <a:rPr lang="ru-RU" smtClean="0"/>
              <a:pPr/>
              <a:t>26.09.2024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409397E-E9AE-4F69-82F5-990D48112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D167B9-45A6-47C1-A0A1-AC258518B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152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8A51DB-DBAD-4E6B-BDA8-B9CD7DF2C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48D77A3-6B7F-4926-A6B1-C6F35360F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473A-883D-4489-8D01-C59A2A2D4FA5}" type="datetime1">
              <a:rPr lang="ru-RU" smtClean="0"/>
              <a:pPr/>
              <a:t>26.09.2024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34E5182-189F-41B1-B618-8F772C294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5396B1E-0C39-47BB-B58F-14B35EAB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803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47C0AA2-4E7F-42F0-88A1-4B03A4534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3B19-C7B0-415D-8475-15B23428233D}" type="datetime1">
              <a:rPr lang="ru-RU" smtClean="0"/>
              <a:pPr/>
              <a:t>26.09.2024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2AEC0A3-0A3F-4161-89C7-788A8E8B7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F00910-5CE2-4C0B-A6FB-20D7A2E3E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708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9E854C-173F-4C12-AFD1-A8F3348EE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3031CD-2F6D-410A-88BE-682BBFF65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5F33DF3-BB0D-423A-B2D3-5F0FBB723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629077-09F0-4836-8BCA-B08669E45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5459-F624-46EB-B5E5-F6BD8EC94E71}" type="datetime1">
              <a:rPr lang="ru-RU" smtClean="0"/>
              <a:pPr/>
              <a:t>26.09.2024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FDACA6-9A1F-442D-B91F-5FF7A54F0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F9EC33-BFD2-4BDC-8BF5-A7133CF93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359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12987-35D7-4138-9204-F0B015CD1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D7DFFEC-BCDD-4EE1-8ECB-D50EBF125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043286-3F48-49C0-98B0-C8DEBFA1A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343A37-951F-4312-9330-FB4E0E4D8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B73A-AC19-44B3-BB12-990150950988}" type="datetime1">
              <a:rPr lang="ru-RU" smtClean="0"/>
              <a:pPr/>
              <a:t>26.09.2024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63628B-7E4B-48DE-8BD8-A822F866D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05FDC9-AF92-430C-856E-5078C1B93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111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D4F895-6191-4902-A9DA-7AD1C2364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6E5391-C06C-46C6-8741-BD11B0637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76D38C-8DB5-4912-96DC-61CF43E63F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C2963-35FC-45A3-9ADA-61D8423357E3}" type="datetime1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B2D328-19B5-4F0A-99A0-B079796D59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968A46-C18F-42CE-82B3-023437973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83EE9-F14E-43AA-993C-7EC1C496A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98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84A948F-A1C6-4DA7-912E-DBB20A8643D3}"/>
              </a:ext>
            </a:extLst>
          </p:cNvPr>
          <p:cNvSpPr txBox="1"/>
          <p:nvPr/>
        </p:nvSpPr>
        <p:spPr>
          <a:xfrm>
            <a:off x="4582134" y="3530703"/>
            <a:ext cx="7453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Государственный контроль в области государственной статистики 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в отношении респондентов</a:t>
            </a:r>
          </a:p>
        </p:txBody>
      </p:sp>
    </p:spTree>
    <p:extLst>
      <p:ext uri="{BB962C8B-B14F-4D97-AF65-F5344CB8AC3E}">
        <p14:creationId xmlns:p14="http://schemas.microsoft.com/office/powerpoint/2010/main" val="1235659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1</a:t>
            </a:fld>
            <a:endParaRPr lang="ru-RU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67644" y="1415877"/>
          <a:ext cx="11606213" cy="5114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2292" y="437327"/>
            <a:ext cx="73121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5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Количество направленных заключений</a:t>
            </a:r>
          </a:p>
        </p:txBody>
      </p:sp>
      <p:pic>
        <p:nvPicPr>
          <p:cNvPr id="6" name="Рисунок 5" descr="\\172.16.0.35\!!!New FTP!!!\!!! ДККДРК Управление распространения и развития коммуникаций\ЛОГОТИП БЮРО 01,11,2023\Group 17067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326" y="266191"/>
            <a:ext cx="3700642" cy="86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0" y="1412328"/>
            <a:ext cx="12192000" cy="362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748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13" name="Текст 8"/>
          <p:cNvSpPr txBox="1">
            <a:spLocks/>
          </p:cNvSpPr>
          <p:nvPr/>
        </p:nvSpPr>
        <p:spPr>
          <a:xfrm>
            <a:off x="1250564" y="1560345"/>
            <a:ext cx="9690872" cy="4520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Закон Республики Казахстан от 6 апреля 2024 года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№ 71-VIII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ЗРК </a:t>
            </a:r>
            <a:r>
              <a:rPr kumimoji="0" lang="ru-RU" sz="2600" b="1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 внесении изменений и дополнений в некоторые законодательные акты Республики Казахстан по вопросам ведения бизнеса»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k-KZ" sz="1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принята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новая редакция статьи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12-2 Закона РК «О государственной статистике»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Государственный контроль в области государственной статистики в отношении респондентов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Рисунок 15" descr="\\172.16.0.35\!!!New FTP!!!\!!! ДККДРК Управление распространения и развития коммуникаций\ЛОГОТИП БЮРО 01,11,2023\Group 17067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326" y="266191"/>
            <a:ext cx="3700642" cy="86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единительная линия 17"/>
          <p:cNvCxnSpPr/>
          <p:nvPr/>
        </p:nvCxnSpPr>
        <p:spPr>
          <a:xfrm flipV="1">
            <a:off x="0" y="1204109"/>
            <a:ext cx="12192000" cy="362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6" name="Рисунок 15" descr="\\172.16.0.35\!!!New FTP!!!\!!! ДККДРК Управление распространения и развития коммуникаций\ЛОГОТИП БЮРО 01,11,2023\Group 17067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938" y="356724"/>
            <a:ext cx="3700642" cy="86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Прямая соединительная линия 16"/>
          <p:cNvCxnSpPr/>
          <p:nvPr/>
        </p:nvCxnSpPr>
        <p:spPr>
          <a:xfrm flipV="1">
            <a:off x="0" y="1204109"/>
            <a:ext cx="12192000" cy="362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5413972" y="2335794"/>
            <a:ext cx="1973656" cy="1041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70DA4FD-F6D5-4C49-AB15-0626DA950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237" y="1356530"/>
            <a:ext cx="3170195" cy="536494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92898E5-E046-4ED0-9EC2-CA80CABF9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1683" y="1680842"/>
            <a:ext cx="1761897" cy="117663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315643F-EF08-44FB-9FC2-15A20D8DB7ED}"/>
              </a:ext>
            </a:extLst>
          </p:cNvPr>
          <p:cNvSpPr/>
          <p:nvPr/>
        </p:nvSpPr>
        <p:spPr>
          <a:xfrm>
            <a:off x="1943859" y="3675166"/>
            <a:ext cx="29449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с 08 июня 2024 года при непредставлении респондентами первичных статистических данных в установленные сроки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25E69C0-087B-42A1-9982-3175689FBF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7848" y="1378784"/>
            <a:ext cx="3505504" cy="518814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53273B3-399D-4D1B-9007-8F8BB504FC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2226" y="1587818"/>
            <a:ext cx="1676545" cy="1658256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89EFF9B-426D-40EA-ABFE-AD966205DD70}"/>
              </a:ext>
            </a:extLst>
          </p:cNvPr>
          <p:cNvSpPr/>
          <p:nvPr/>
        </p:nvSpPr>
        <p:spPr>
          <a:xfrm>
            <a:off x="6955351" y="3355568"/>
            <a:ext cx="33902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Органы государственной статистики возбуждают производство по делу об административном правонарушении в соответствии с законодательством Республики Казахстан об административных правонарушениях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AD60096F-F718-4020-B930-D63B76A15D07}"/>
              </a:ext>
            </a:extLst>
          </p:cNvPr>
          <p:cNvCxnSpPr>
            <a:cxnSpLocks/>
          </p:cNvCxnSpPr>
          <p:nvPr/>
        </p:nvCxnSpPr>
        <p:spPr>
          <a:xfrm>
            <a:off x="5001432" y="3515557"/>
            <a:ext cx="185641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недостоверность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723" y="2000816"/>
            <a:ext cx="1678033" cy="1285592"/>
          </a:xfr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5636" y="3503692"/>
            <a:ext cx="17835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14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</a:rPr>
              <a:t>Выявление недостоверных первичных статистических данных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4092" y="2018925"/>
            <a:ext cx="1701455" cy="12714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3295460" y="3422682"/>
            <a:ext cx="19283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</a:rPr>
              <a:t>Извещают респондента о необходимости внесения исправлений в статистические формы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8202440" y="4074059"/>
            <a:ext cx="950613" cy="93250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9198322" y="2553079"/>
            <a:ext cx="2046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</a:rPr>
              <a:t>Повторное представление </a:t>
            </a:r>
          </a:p>
          <a:p>
            <a:pPr algn="ctr"/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</a:rPr>
              <a:t>статистической формы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40572" y="4182701"/>
            <a:ext cx="1674065" cy="103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" name="TextBox 60"/>
          <p:cNvSpPr txBox="1"/>
          <p:nvPr/>
        </p:nvSpPr>
        <p:spPr>
          <a:xfrm>
            <a:off x="9261696" y="5522613"/>
            <a:ext cx="2000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</a:rPr>
              <a:t>Представление дополнительной информации </a:t>
            </a:r>
          </a:p>
        </p:txBody>
      </p:sp>
      <p:cxnSp>
        <p:nvCxnSpPr>
          <p:cNvPr id="65" name="Прямая со стрелкой 64"/>
          <p:cNvCxnSpPr>
            <a:endCxn id="42" idx="1"/>
          </p:cNvCxnSpPr>
          <p:nvPr/>
        </p:nvCxnSpPr>
        <p:spPr>
          <a:xfrm flipV="1">
            <a:off x="8193386" y="2587787"/>
            <a:ext cx="914401" cy="80726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2635167" y="3611811"/>
            <a:ext cx="533545" cy="52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5348160" y="3556968"/>
            <a:ext cx="395653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 descr="\\172.16.0.35\!!!New FTP!!!\!!! ДККДРК Управление распространения и развития коммуникаций\ЛОГОТИП БЮРО 01,11,2023\Group 17067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7326" y="266191"/>
            <a:ext cx="3700642" cy="86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Прямая соединительная линия 16"/>
          <p:cNvCxnSpPr/>
          <p:nvPr/>
        </p:nvCxnSpPr>
        <p:spPr>
          <a:xfrm flipV="1">
            <a:off x="0" y="1204109"/>
            <a:ext cx="12192000" cy="362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534155" y="1448555"/>
            <a:ext cx="2055135" cy="51423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04927" y="1465161"/>
            <a:ext cx="2091350" cy="50804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413972" y="2335794"/>
            <a:ext cx="1973656" cy="1041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5848538" y="2951430"/>
            <a:ext cx="2344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kk-KZ" b="1" i="1" dirty="0">
                <a:solidFill>
                  <a:schemeClr val="accent1">
                    <a:lumMod val="75000"/>
                  </a:schemeClr>
                </a:solidFill>
              </a:rPr>
              <a:t>В течении одного рабочего дня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803273" y="2851842"/>
            <a:ext cx="2381062" cy="15934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9107787" y="1273530"/>
            <a:ext cx="2162260" cy="26285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82145" y="1457607"/>
            <a:ext cx="1649110" cy="108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Скругленный прямоугольник 43"/>
          <p:cNvSpPr/>
          <p:nvPr/>
        </p:nvSpPr>
        <p:spPr>
          <a:xfrm>
            <a:off x="9169651" y="3975989"/>
            <a:ext cx="2144153" cy="27552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610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3" name="Текст 8"/>
          <p:cNvSpPr txBox="1">
            <a:spLocks/>
          </p:cNvSpPr>
          <p:nvPr/>
        </p:nvSpPr>
        <p:spPr>
          <a:xfrm>
            <a:off x="692458" y="1338404"/>
            <a:ext cx="10147177" cy="498173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algn="ctr">
              <a:lnSpc>
                <a:spcPct val="120000"/>
              </a:lnSpc>
              <a:defRPr/>
            </a:pPr>
            <a:r>
              <a:rPr lang="ru-RU" sz="4600" b="1" dirty="0">
                <a:solidFill>
                  <a:schemeClr val="accent1">
                    <a:lumMod val="75000"/>
                  </a:schemeClr>
                </a:solidFill>
              </a:rPr>
              <a:t>Кодекс Республики Казахстан </a:t>
            </a:r>
            <a:br>
              <a:rPr lang="ru-RU" sz="4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600" b="1" dirty="0">
                <a:solidFill>
                  <a:schemeClr val="accent1">
                    <a:lumMod val="75000"/>
                  </a:schemeClr>
                </a:solidFill>
              </a:rPr>
              <a:t>от 5 июля 2014 года № 235-V ЗРК.</a:t>
            </a:r>
            <a:r>
              <a:rPr lang="ru-RU" sz="4600" dirty="0"/>
              <a:t> </a:t>
            </a:r>
            <a:br>
              <a:rPr lang="ru-RU" sz="4600" dirty="0"/>
            </a:br>
            <a:r>
              <a:rPr lang="ru-RU" sz="4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600" b="1" u="sng" dirty="0">
                <a:solidFill>
                  <a:schemeClr val="accent1">
                    <a:lumMod val="75000"/>
                  </a:schemeClr>
                </a:solidFill>
              </a:rPr>
              <a:t>«Об административных правонарушениях»</a:t>
            </a:r>
          </a:p>
          <a:p>
            <a:pPr algn="ctr">
              <a:defRPr/>
            </a:pPr>
            <a:endParaRPr lang="ru-RU" sz="14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ru-RU" sz="35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ru-RU" sz="4600" b="1" dirty="0">
                <a:solidFill>
                  <a:schemeClr val="accent1">
                    <a:lumMod val="75000"/>
                  </a:schemeClr>
                </a:solidFill>
              </a:rPr>
              <a:t>Статья 497. Нарушение порядка </a:t>
            </a:r>
            <a:r>
              <a:rPr lang="ru-RU" sz="4600" b="1" dirty="0" err="1">
                <a:solidFill>
                  <a:schemeClr val="accent1">
                    <a:lumMod val="75000"/>
                  </a:schemeClr>
                </a:solidFill>
              </a:rPr>
              <a:t>пред-ставления</a:t>
            </a:r>
            <a:r>
              <a:rPr lang="ru-RU" sz="4600" b="1" dirty="0">
                <a:solidFill>
                  <a:schemeClr val="accent1">
                    <a:lumMod val="75000"/>
                  </a:schemeClr>
                </a:solidFill>
              </a:rPr>
              <a:t> первичных статистических данных</a:t>
            </a:r>
          </a:p>
          <a:p>
            <a:pPr indent="457200">
              <a:spcBef>
                <a:spcPts val="1000"/>
              </a:spcBef>
              <a:buFont typeface="+mj-lt"/>
              <a:buAutoNum type="arabicPeriod"/>
            </a:pPr>
            <a:r>
              <a:rPr lang="ru-RU" sz="3800" dirty="0">
                <a:solidFill>
                  <a:schemeClr val="accent1">
                    <a:lumMod val="75000"/>
                  </a:schemeClr>
                </a:solidFill>
              </a:rPr>
              <a:t>Представление недостоверных первичных статистических данных;</a:t>
            </a:r>
          </a:p>
          <a:p>
            <a:pPr indent="457200">
              <a:spcBef>
                <a:spcPts val="1000"/>
              </a:spcBef>
              <a:buFont typeface="+mj-lt"/>
              <a:buAutoNum type="arabicPeriod"/>
            </a:pPr>
            <a:r>
              <a:rPr lang="ru-RU" sz="3800" dirty="0">
                <a:solidFill>
                  <a:schemeClr val="accent1">
                    <a:lumMod val="75000"/>
                  </a:schemeClr>
                </a:solidFill>
              </a:rPr>
              <a:t>Непредставление первичных статистических данных в соответствующие органы государственной статистики в установленный срок; </a:t>
            </a:r>
          </a:p>
          <a:p>
            <a:pPr indent="457200">
              <a:buFont typeface="+mj-lt"/>
              <a:buAutoNum type="arabicPeriod"/>
            </a:pPr>
            <a:r>
              <a:rPr lang="ru-RU" sz="3800" dirty="0">
                <a:solidFill>
                  <a:schemeClr val="accent1">
                    <a:lumMod val="75000"/>
                  </a:schemeClr>
                </a:solidFill>
              </a:rPr>
              <a:t>Деяния, предусмотренные частями первой и второй настоящей статьи, совершенные повторно в течение года после наложения административного взыскания.</a:t>
            </a:r>
            <a:endParaRPr kumimoji="0" lang="ru-RU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Рисунок 15" descr="\\172.16.0.35\!!!New FTP!!!\!!! ДККДРК Управление распространения и развития коммуникаций\ЛОГОТИП БЮРО 01,11,2023\Group 17067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326" y="266191"/>
            <a:ext cx="3700642" cy="86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0" y="1222215"/>
            <a:ext cx="12192000" cy="362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35802" y="1611517"/>
          <a:ext cx="11850985" cy="4979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C:\Users\a.naurzbekova\Desktop\2023 НОВЫЙ ЛОГОТИП БНС\2 шаг новый вариант логотипа во всех форматах\2022 новый логотип БНС (для публикаций) рус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" y="280989"/>
            <a:ext cx="2886075" cy="88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0" y="1358010"/>
            <a:ext cx="12192000" cy="362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02867" y="325925"/>
            <a:ext cx="7278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i="1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Кабинет респондента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4" name="Рисунок 3" descr="C:\Users\a.naurzbekova\Desktop\2023 НОВЫЙ ЛОГОТИП БНС\2 шаг новый вариант логотипа во всех форматах\2022 новый логотип БНС (для публикаций) рус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" y="280989"/>
            <a:ext cx="2886075" cy="88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AutoShape 4" descr="https://stat.gov.kz/upload/news/photo1689316200%20(1).jpeg"/>
          <p:cNvSpPr>
            <a:spLocks noChangeAspect="1" noChangeArrowheads="1"/>
          </p:cNvSpPr>
          <p:nvPr/>
        </p:nvSpPr>
        <p:spPr bwMode="auto">
          <a:xfrm>
            <a:off x="155575" y="-3222625"/>
            <a:ext cx="9525000" cy="6724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n.azhmuratova\Downloads\IMG_79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5399" y="3313569"/>
            <a:ext cx="2132965" cy="1647729"/>
          </a:xfrm>
          <a:prstGeom prst="rect">
            <a:avLst/>
          </a:prstGeom>
          <a:noFill/>
        </p:spPr>
      </p:pic>
      <p:pic>
        <p:nvPicPr>
          <p:cNvPr id="1031" name="Picture 7" descr="\\Ftpstatkrgkds\управление планирования работ и распространения статистической информации\Общая\01 Публикации\2023\фронт офис\1DECC36E-5DED-4922-9E92-8161A7163B6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8099" y="2942377"/>
            <a:ext cx="4020380" cy="2874475"/>
          </a:xfrm>
          <a:prstGeom prst="rect">
            <a:avLst/>
          </a:prstGeom>
          <a:noFill/>
        </p:spPr>
      </p:pic>
      <p:sp>
        <p:nvSpPr>
          <p:cNvPr id="1033" name="AutoShape 9" descr="https://stat.gov.kz/upload/medialibrary/c36/hqlpg386v9rb4wc5k3w8d6l7puteilx4/callcenter_k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AutoShape 11" descr="https://stat.gov.kz/upload/medialibrary/c36/hqlpg386v9rb4wc5k3w8d6l7puteilx4/callcenter_k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D:\Моя папка\Брифинги и ДОД\2024\ок вар\callcenter_kk.jpg"/>
          <p:cNvPicPr>
            <a:picLocks noChangeAspect="1" noChangeArrowheads="1"/>
          </p:cNvPicPr>
          <p:nvPr/>
        </p:nvPicPr>
        <p:blipFill rotWithShape="1">
          <a:blip r:embed="rId5"/>
          <a:srcRect t="37716"/>
          <a:stretch/>
        </p:blipFill>
        <p:spPr bwMode="auto">
          <a:xfrm>
            <a:off x="4308043" y="3206490"/>
            <a:ext cx="2892582" cy="186188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60374" y="5106154"/>
            <a:ext cx="35859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200" b="1" i="1" dirty="0">
                <a:solidFill>
                  <a:schemeClr val="accent1">
                    <a:lumMod val="75000"/>
                  </a:schemeClr>
                </a:solidFill>
                <a:latin typeface="KZ Poster" pitchFamily="2" charset="0"/>
              </a:rPr>
              <a:t>Онлайн  консультант</a:t>
            </a:r>
            <a:endParaRPr lang="ru-RU" sz="2200" b="1" i="1" dirty="0">
              <a:solidFill>
                <a:schemeClr val="accent1">
                  <a:lumMod val="75000"/>
                </a:schemeClr>
              </a:solidFill>
              <a:latin typeface="KZ Poster" pitchFamily="2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0" y="1348957"/>
            <a:ext cx="12192000" cy="362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0" y="1511929"/>
            <a:ext cx="122916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6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Инструменты для поддержки пользователей и респондентов</a:t>
            </a:r>
            <a:endParaRPr lang="ru-RU" sz="2600" b="1" i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84A948F-A1C6-4DA7-912E-DBB20A8643D3}"/>
              </a:ext>
            </a:extLst>
          </p:cNvPr>
          <p:cNvSpPr txBox="1"/>
          <p:nvPr/>
        </p:nvSpPr>
        <p:spPr>
          <a:xfrm>
            <a:off x="4597879" y="4830031"/>
            <a:ext cx="7453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>
                <a:solidFill>
                  <a:schemeClr val="accent1">
                    <a:lumMod val="75000"/>
                  </a:schemeClr>
                </a:solidFill>
              </a:rPr>
              <a:t>Спасибо за внимание! 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6597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Н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C490AA"/>
      </a:accent6>
      <a:hlink>
        <a:srgbClr val="0563C1"/>
      </a:hlink>
      <a:folHlink>
        <a:srgbClr val="F7CBAC"/>
      </a:folHlink>
    </a:clrScheme>
    <a:fontScheme name="БНС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1601</TotalTime>
  <Words>129</Words>
  <Application>Microsoft Office PowerPoint</Application>
  <PresentationFormat>Широкоэкранный</PresentationFormat>
  <Paragraphs>39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KZ Poster</vt:lpstr>
      <vt:lpstr>Nunito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Нуржан Сарсенбаев</dc:creator>
  <cp:lastModifiedBy>Наталья Нестеренко</cp:lastModifiedBy>
  <cp:revision>176</cp:revision>
  <dcterms:created xsi:type="dcterms:W3CDTF">2023-01-26T09:44:43Z</dcterms:created>
  <dcterms:modified xsi:type="dcterms:W3CDTF">2024-09-26T04:29:43Z</dcterms:modified>
</cp:coreProperties>
</file>