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62" r:id="rId2"/>
    <p:sldId id="257" r:id="rId3"/>
    <p:sldId id="256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48" y="10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BE953-7072-4152-8141-C2956978F3D0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5AE0B-AFD2-4A6E-B90F-27CB1E1BC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851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75AE0B-AFD2-4A6E-B90F-27CB1E1BCB9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60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5AE0B-AFD2-4A6E-B90F-27CB1E1BCB9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275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5AE0B-AFD2-4A6E-B90F-27CB1E1BCB9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530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5AE0B-AFD2-4A6E-B90F-27CB1E1BCB9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581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5AE0B-AFD2-4A6E-B90F-27CB1E1BCB9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699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5AE0B-AFD2-4A6E-B90F-27CB1E1BCB9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6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BC99-4354-4D68-8B6D-434E22E6A24B}" type="datetime1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21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DD08-7241-4090-BF3F-B28B28EF3339}" type="datetime1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82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54D91-FB25-4A18-AAC9-20982FE46FB7}" type="datetime1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80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684-BE28-45C0-8A89-C742C7F7F0DD}" type="datetime1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556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5EBB-A196-4D6E-BF0B-00E0519082EF}" type="datetime1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578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063E-596F-4B93-B29E-074BD3AF9CC3}" type="datetime1">
              <a:rPr lang="ru-RU" smtClean="0"/>
              <a:t>24.09.2024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70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D24-DDCB-4405-811E-27696E7A30C0}" type="datetime1">
              <a:rPr lang="ru-RU" smtClean="0"/>
              <a:t>24.09.2024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90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6932-F7C5-4449-9EBF-003D2C15C3F1}" type="datetime1">
              <a:rPr lang="ru-RU" smtClean="0"/>
              <a:t>24.09.2024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04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96117-F729-454E-B4FC-74BA7BCCC8E9}" type="datetime1">
              <a:rPr lang="ru-RU" smtClean="0"/>
              <a:t>24.09.2024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62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2C3A-0017-4C3D-B8C9-AA11DF3B2624}" type="datetime1">
              <a:rPr lang="ru-RU" smtClean="0"/>
              <a:t>24.09.2024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47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ABE76-54B3-4A4B-8E38-D01DB37DB0D1}" type="datetime1">
              <a:rPr lang="ru-RU" smtClean="0"/>
              <a:t>24.09.2024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80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252B4-A742-4B4C-9630-42927864DBD1}" type="datetime1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660F3-2932-4C8F-B5F6-037198A2E0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005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D9EB252-A07B-4227-9F2B-816DB026A0E1}"/>
              </a:ext>
            </a:extLst>
          </p:cNvPr>
          <p:cNvSpPr/>
          <p:nvPr/>
        </p:nvSpPr>
        <p:spPr>
          <a:xfrm>
            <a:off x="0" y="1"/>
            <a:ext cx="12190413" cy="617450"/>
          </a:xfrm>
          <a:custGeom>
            <a:avLst/>
            <a:gdLst/>
            <a:ahLst/>
            <a:cxnLst/>
            <a:rect l="l" t="t" r="r" b="b"/>
            <a:pathLst>
              <a:path w="12192000" h="649605">
                <a:moveTo>
                  <a:pt x="0" y="649224"/>
                </a:moveTo>
                <a:lnTo>
                  <a:pt x="12192000" y="649224"/>
                </a:lnTo>
                <a:lnTo>
                  <a:pt x="12192000" y="0"/>
                </a:lnTo>
                <a:lnTo>
                  <a:pt x="0" y="0"/>
                </a:lnTo>
                <a:lnTo>
                  <a:pt x="0" y="649224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 sz="1706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51816353-C48E-47FB-A284-C6D2BFEC8C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532" y="164150"/>
            <a:ext cx="12190413" cy="289152"/>
          </a:xfrm>
          <a:prstGeom prst="rect">
            <a:avLst/>
          </a:prstGeom>
        </p:spPr>
        <p:txBody>
          <a:bodyPr vert="horz" wrap="square" lIns="0" tIns="12036" rIns="0" bIns="0" rtlCol="0" anchor="ctr">
            <a:spAutoFit/>
          </a:bodyPr>
          <a:lstStyle/>
          <a:p>
            <a:pPr marL="1720515" marR="4814" indent="-1709082">
              <a:spcBef>
                <a:spcPts val="95"/>
              </a:spcBef>
            </a:pPr>
            <a:r>
              <a:rPr sz="1800" b="1" spc="-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Департамент</a:t>
            </a:r>
            <a:r>
              <a:rPr sz="1800" b="1" spc="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Комитета</a:t>
            </a:r>
            <a:r>
              <a:rPr sz="1800" b="1" spc="2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медицинского</a:t>
            </a:r>
            <a:r>
              <a:rPr sz="1800" b="1" spc="4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1800" b="1" spc="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фармацевтического</a:t>
            </a:r>
            <a:r>
              <a:rPr sz="1800" b="1" spc="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контроля </a:t>
            </a:r>
            <a:r>
              <a:rPr sz="1800" b="1" spc="-4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МЗ</a:t>
            </a:r>
            <a:r>
              <a:rPr sz="1800" b="1" spc="-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РК </a:t>
            </a:r>
            <a:r>
              <a:rPr lang="ru-RU" sz="1800" b="1" spc="-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Карагандинской</a:t>
            </a:r>
            <a:r>
              <a:rPr sz="1800" b="1" spc="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области</a:t>
            </a:r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1A468D52-03D6-4E56-B694-15B5084B2B0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19141" y="762138"/>
            <a:ext cx="1152128" cy="10631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0D455D-A828-423B-B468-146DEFE5538F}"/>
              </a:ext>
            </a:extLst>
          </p:cNvPr>
          <p:cNvSpPr txBox="1"/>
          <p:nvPr/>
        </p:nvSpPr>
        <p:spPr>
          <a:xfrm>
            <a:off x="1017179" y="2267962"/>
            <a:ext cx="10369118" cy="1047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object 9">
            <a:extLst>
              <a:ext uri="{FF2B5EF4-FFF2-40B4-BE49-F238E27FC236}">
                <a16:creationId xmlns:a16="http://schemas.microsoft.com/office/drawing/2014/main" id="{B4623763-C38B-47D0-BD51-62D1C5385269}"/>
              </a:ext>
            </a:extLst>
          </p:cNvPr>
          <p:cNvSpPr txBox="1"/>
          <p:nvPr/>
        </p:nvSpPr>
        <p:spPr>
          <a:xfrm>
            <a:off x="909150" y="2070944"/>
            <a:ext cx="10585176" cy="750209"/>
          </a:xfrm>
          <a:prstGeom prst="rect">
            <a:avLst/>
          </a:prstGeom>
        </p:spPr>
        <p:txBody>
          <a:bodyPr vert="horz" wrap="square" lIns="0" tIns="11434" rIns="0" bIns="0" rtlCol="0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 взаимодействии с субъектами предпринимательства в сферах оказания медицинских услуг и обращения лекарственных средств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93FAE8D-7494-4FBF-B9B4-CFBB0EFF3DBF}"/>
              </a:ext>
            </a:extLst>
          </p:cNvPr>
          <p:cNvCxnSpPr/>
          <p:nvPr/>
        </p:nvCxnSpPr>
        <p:spPr>
          <a:xfrm>
            <a:off x="2241298" y="2961579"/>
            <a:ext cx="7920880" cy="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1F89DA1-2D33-4ECB-855A-FA8744705C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735" y="3133817"/>
            <a:ext cx="4752529" cy="2649823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EA5C692-3E36-4323-B581-88D596A36232}"/>
              </a:ext>
            </a:extLst>
          </p:cNvPr>
          <p:cNvSpPr/>
          <p:nvPr/>
        </p:nvSpPr>
        <p:spPr>
          <a:xfrm>
            <a:off x="3466914" y="3120714"/>
            <a:ext cx="5256584" cy="2669993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DE28946C-8E88-409E-85E8-9F9A0665ABBE}"/>
              </a:ext>
            </a:extLst>
          </p:cNvPr>
          <p:cNvSpPr txBox="1"/>
          <p:nvPr/>
        </p:nvSpPr>
        <p:spPr>
          <a:xfrm>
            <a:off x="5083114" y="6197451"/>
            <a:ext cx="2024183" cy="244815"/>
          </a:xfrm>
          <a:prstGeom prst="rect">
            <a:avLst/>
          </a:prstGeom>
        </p:spPr>
        <p:txBody>
          <a:bodyPr vert="horz" wrap="square" lIns="0" tIns="11434" rIns="0" bIns="0" rtlCol="0">
            <a:spAutoFit/>
          </a:bodyPr>
          <a:lstStyle/>
          <a:p>
            <a:pPr marL="12036" algn="ctr">
              <a:spcBef>
                <a:spcPts val="90"/>
              </a:spcBef>
            </a:pPr>
            <a:r>
              <a:rPr lang="ru-RU" sz="1516" b="1" spc="-5" dirty="0">
                <a:latin typeface="Arial" panose="020B0604020202020204" pitchFamily="34" charset="0"/>
                <a:cs typeface="Arial" panose="020B0604020202020204" pitchFamily="34" charset="0"/>
              </a:rPr>
              <a:t>Караганда, </a:t>
            </a:r>
            <a:r>
              <a:rPr sz="1516" b="1" spc="-5" dirty="0"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ru-RU" sz="1516" b="1" spc="-5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sz="1516" b="1" spc="-7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16" b="1" spc="-33" dirty="0">
                <a:latin typeface="Arial" panose="020B0604020202020204" pitchFamily="34" charset="0"/>
                <a:cs typeface="Arial" panose="020B0604020202020204" pitchFamily="34" charset="0"/>
              </a:rPr>
              <a:t>год</a:t>
            </a:r>
            <a:endParaRPr sz="151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DEF0AA-2677-426F-92E6-D75CCA16CF67}"/>
              </a:ext>
            </a:extLst>
          </p:cNvPr>
          <p:cNvSpPr txBox="1"/>
          <p:nvPr/>
        </p:nvSpPr>
        <p:spPr>
          <a:xfrm>
            <a:off x="8472264" y="5290021"/>
            <a:ext cx="3462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Руководитель: Смирнова О.В.</a:t>
            </a:r>
          </a:p>
        </p:txBody>
      </p:sp>
    </p:spTree>
    <p:extLst>
      <p:ext uri="{BB962C8B-B14F-4D97-AF65-F5344CB8AC3E}">
        <p14:creationId xmlns:p14="http://schemas.microsoft.com/office/powerpoint/2010/main" val="3915639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V="1">
            <a:off x="152400" y="609600"/>
            <a:ext cx="11925300" cy="25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39700" y="723900"/>
            <a:ext cx="11963400" cy="127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37293" y="981125"/>
            <a:ext cx="8115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Профилактический контроль без посещения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(без регистрации)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293" y="1575299"/>
            <a:ext cx="7327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Профилактический контроль с посещением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7293" y="2159971"/>
            <a:ext cx="7327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Внеплановые проверки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7293" y="151529"/>
            <a:ext cx="745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Контрольные мероприятия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7293" y="2757259"/>
            <a:ext cx="8115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Проверки на соответствие квалификационным требованиям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7293" y="3473911"/>
            <a:ext cx="745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Государственные услуги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7293" y="4384722"/>
            <a:ext cx="10382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Лицензирование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предлицензионный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контроль исключен из ПК в 2023г.)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7293" y="5002790"/>
            <a:ext cx="805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Выдача сертификата специалиста в области здравоохранения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7293" y="5636288"/>
            <a:ext cx="1209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Инспекции на соответствие стандартам надлежащих фармацевтических практик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(без регистрации)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2E5A1C0B-6AC2-47B5-AD53-AEF331DC8A6A}"/>
              </a:ext>
            </a:extLst>
          </p:cNvPr>
          <p:cNvCxnSpPr/>
          <p:nvPr/>
        </p:nvCxnSpPr>
        <p:spPr>
          <a:xfrm flipV="1">
            <a:off x="177800" y="3923405"/>
            <a:ext cx="11925300" cy="25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0D174B87-0D97-4C67-B3C6-8DE475B87C96}"/>
              </a:ext>
            </a:extLst>
          </p:cNvPr>
          <p:cNvCxnSpPr/>
          <p:nvPr/>
        </p:nvCxnSpPr>
        <p:spPr>
          <a:xfrm flipV="1">
            <a:off x="133350" y="4047573"/>
            <a:ext cx="11963400" cy="127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714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V="1">
            <a:off x="152400" y="609600"/>
            <a:ext cx="11925300" cy="25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39700" y="723900"/>
            <a:ext cx="11963400" cy="127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41300" y="14390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Информация о проведенных проверках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6240" y="1609940"/>
            <a:ext cx="25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246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проверок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4200" y="909617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2023 года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4200" y="3455868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2024 года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5740" y="4077371"/>
            <a:ext cx="25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235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проверок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29064" y="1692443"/>
            <a:ext cx="248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237 внеплановые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34734" y="2315968"/>
            <a:ext cx="2755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9 на соответствие КВТ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51184" y="4535550"/>
            <a:ext cx="248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все внеплановые</a:t>
            </a:r>
          </a:p>
        </p:txBody>
      </p:sp>
      <p:cxnSp>
        <p:nvCxnSpPr>
          <p:cNvPr id="17" name="Прямая со стрелкой 16"/>
          <p:cNvCxnSpPr>
            <a:cxnSpLocks/>
          </p:cNvCxnSpPr>
          <p:nvPr/>
        </p:nvCxnSpPr>
        <p:spPr>
          <a:xfrm flipV="1">
            <a:off x="2936104" y="1923321"/>
            <a:ext cx="383096" cy="184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cxnSpLocks/>
          </p:cNvCxnSpPr>
          <p:nvPr/>
        </p:nvCxnSpPr>
        <p:spPr>
          <a:xfrm>
            <a:off x="2938939" y="2324874"/>
            <a:ext cx="383096" cy="130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cxnSpLocks/>
          </p:cNvCxnSpPr>
          <p:nvPr/>
        </p:nvCxnSpPr>
        <p:spPr>
          <a:xfrm>
            <a:off x="2924452" y="4697108"/>
            <a:ext cx="203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15740" y="6005552"/>
            <a:ext cx="11480800" cy="4144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 2023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465656" y="863735"/>
            <a:ext cx="56134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6591300" y="849474"/>
            <a:ext cx="529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из них бизнеса: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47530" y="1338546"/>
            <a:ext cx="25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проверки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6149" y="3911726"/>
            <a:ext cx="25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59969" y="2282466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25,6%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996408" y="1297896"/>
            <a:ext cx="2057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Крупный- 19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Средний- 14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Малый- 30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59969" y="4751935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25,9%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176149" y="3539431"/>
            <a:ext cx="2057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Крупный- 18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Средний- 13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Малый- 30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4200" y="6057900"/>
            <a:ext cx="11010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Профилактический контроль с посещением в 2023-2024гг. не проводился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B75D5-C08A-44C6-A4E9-E1FFF063CB79}"/>
              </a:ext>
            </a:extLst>
          </p:cNvPr>
          <p:cNvSpPr txBox="1"/>
          <p:nvPr/>
        </p:nvSpPr>
        <p:spPr>
          <a:xfrm>
            <a:off x="406400" y="2937471"/>
            <a:ext cx="4611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(Фарм- 9, Мед- 194, Совместные- 43)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285C1E0-7D73-48B5-8EBD-BC54E7C6C1E3}"/>
              </a:ext>
            </a:extLst>
          </p:cNvPr>
          <p:cNvSpPr txBox="1"/>
          <p:nvPr/>
        </p:nvSpPr>
        <p:spPr>
          <a:xfrm>
            <a:off x="6744932" y="2937471"/>
            <a:ext cx="4611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(Фарм- 4, Мед- 53, Совместные- 6)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F8D47ED-CFC3-4A15-A4E2-A0AB41297701}"/>
              </a:ext>
            </a:extLst>
          </p:cNvPr>
          <p:cNvSpPr txBox="1"/>
          <p:nvPr/>
        </p:nvSpPr>
        <p:spPr>
          <a:xfrm>
            <a:off x="6870174" y="5269452"/>
            <a:ext cx="4611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(Фарм- 1, Мед- 53, Совместные- 7)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4EE514A-6EAB-43D4-9BAD-B1664532237E}"/>
              </a:ext>
            </a:extLst>
          </p:cNvPr>
          <p:cNvSpPr txBox="1"/>
          <p:nvPr/>
        </p:nvSpPr>
        <p:spPr>
          <a:xfrm>
            <a:off x="415740" y="5307304"/>
            <a:ext cx="4611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(Фарм- 6, Мед- 187, Совместные- 42)</a:t>
            </a:r>
          </a:p>
        </p:txBody>
      </p:sp>
    </p:spTree>
    <p:extLst>
      <p:ext uri="{BB962C8B-B14F-4D97-AF65-F5344CB8AC3E}">
        <p14:creationId xmlns:p14="http://schemas.microsoft.com/office/powerpoint/2010/main" val="3326628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V="1">
            <a:off x="152400" y="609600"/>
            <a:ext cx="11925300" cy="25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39700" y="723900"/>
            <a:ext cx="11963400" cy="127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6700" y="143219"/>
            <a:ext cx="1152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Административная практика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1950" y="850550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2023 года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4589" y="1050529"/>
            <a:ext cx="25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проверки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740" y="1725936"/>
            <a:ext cx="325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ru-RU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нарушениями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6700" y="2825212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2024 года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1950" y="2967335"/>
            <a:ext cx="25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9700" y="3637500"/>
            <a:ext cx="325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нарушениями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92237" y="1565030"/>
            <a:ext cx="2101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79,4%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92237" y="3459412"/>
            <a:ext cx="2101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65,6%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782050" y="1257826"/>
            <a:ext cx="3321050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крупный – 14 (2 087 250тг)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средний – 18 (552 000тг.)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малый – 17 (1 380 000тг</a:t>
            </a:r>
            <a:r>
              <a:rPr lang="ru-RU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96173" y="1003873"/>
            <a:ext cx="3263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адм. протоколов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96173" y="1761216"/>
            <a:ext cx="463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4 019 250 </a:t>
            </a:r>
            <a:r>
              <a:rPr lang="ru-RU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тенге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2726" y="2967335"/>
            <a:ext cx="3263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адм. протоколов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06624" y="3657020"/>
            <a:ext cx="463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4 367 627 </a:t>
            </a:r>
            <a:r>
              <a:rPr lang="ru-RU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тенге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8782050" y="3378437"/>
            <a:ext cx="3321050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крупный – 18 (2 584 400тг)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средний – 27 (978 380тг.)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малый – 24 (1 174 047тг</a:t>
            </a:r>
            <a:r>
              <a:rPr lang="ru-RU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.)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506028" y="5062853"/>
            <a:ext cx="10928412" cy="1497892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2B49BED-8B82-4AD8-B7FD-3917294CA5FC}"/>
              </a:ext>
            </a:extLst>
          </p:cNvPr>
          <p:cNvSpPr/>
          <p:nvPr/>
        </p:nvSpPr>
        <p:spPr>
          <a:xfrm>
            <a:off x="4714302" y="1792283"/>
            <a:ext cx="130997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(Фарм- 6, Мед- 43)</a:t>
            </a:r>
            <a:endParaRPr lang="ru-RU" sz="1000" b="1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25E77BFF-397F-463B-AB1B-2D35F71B4725}"/>
              </a:ext>
            </a:extLst>
          </p:cNvPr>
          <p:cNvSpPr/>
          <p:nvPr/>
        </p:nvSpPr>
        <p:spPr>
          <a:xfrm>
            <a:off x="4714302" y="2571586"/>
            <a:ext cx="269817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(Фарм- 2 639 250 </a:t>
            </a:r>
            <a:r>
              <a:rPr lang="ru-RU" sz="1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тг</a:t>
            </a:r>
            <a:r>
              <a:rPr lang="ru-RU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., Мед- 1 380 000 </a:t>
            </a:r>
            <a:r>
              <a:rPr lang="ru-RU" sz="1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тг</a:t>
            </a:r>
            <a:r>
              <a:rPr lang="ru-RU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000" b="1" dirty="0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479F047-D02D-422A-8B43-55068873E15B}"/>
              </a:ext>
            </a:extLst>
          </p:cNvPr>
          <p:cNvSpPr/>
          <p:nvPr/>
        </p:nvSpPr>
        <p:spPr>
          <a:xfrm>
            <a:off x="4612062" y="3705454"/>
            <a:ext cx="130997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(Фарм- 3, Мед- 66)</a:t>
            </a:r>
            <a:endParaRPr lang="ru-RU" sz="1000" b="1" dirty="0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786A974B-5D87-4BE2-BABD-6F23F6418833}"/>
              </a:ext>
            </a:extLst>
          </p:cNvPr>
          <p:cNvSpPr/>
          <p:nvPr/>
        </p:nvSpPr>
        <p:spPr>
          <a:xfrm>
            <a:off x="4612062" y="4434178"/>
            <a:ext cx="269817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(Фарм- 1 882 920 </a:t>
            </a:r>
            <a:r>
              <a:rPr lang="ru-RU" sz="1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тг</a:t>
            </a:r>
            <a:r>
              <a:rPr lang="ru-RU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., Мед- 2 484 707 </a:t>
            </a:r>
            <a:r>
              <a:rPr lang="ru-RU" sz="1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тг</a:t>
            </a:r>
            <a:r>
              <a:rPr lang="ru-RU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0D021E-D061-4C91-A0F5-2D45B7C4C449}"/>
              </a:ext>
            </a:extLst>
          </p:cNvPr>
          <p:cNvSpPr txBox="1"/>
          <p:nvPr/>
        </p:nvSpPr>
        <p:spPr>
          <a:xfrm>
            <a:off x="677661" y="5249896"/>
            <a:ext cx="1031289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Незаконная медицинская и фармацевтическая деятельность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Нарушения порядка оказания платных услуг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Использование незарегистрированных лекарственных средств и медицинских изделий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Нарушение правил хранения лекарственных средств, в том числе с истекшим сроком годности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829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V="1">
            <a:off x="152400" y="609600"/>
            <a:ext cx="11925300" cy="25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39700" y="723900"/>
            <a:ext cx="11963400" cy="127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39700" y="857098"/>
            <a:ext cx="4512199" cy="3958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79031" y="147935"/>
            <a:ext cx="4483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Лицензирование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9031" y="871654"/>
            <a:ext cx="4372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Медицинская деятельность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81200" y="4028870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2023 года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20100" y="4034559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2024 года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9920" y="1520326"/>
            <a:ext cx="19994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246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заявок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7825" y="5121073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выдано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31021" y="5815915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отказ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93950" y="5029234"/>
            <a:ext cx="290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крупный-37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41048" y="5497027"/>
            <a:ext cx="290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средний-1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491660" y="5948077"/>
            <a:ext cx="1387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малый-43</a:t>
            </a:r>
          </a:p>
        </p:txBody>
      </p:sp>
      <p:cxnSp>
        <p:nvCxnSpPr>
          <p:cNvPr id="34" name="Прямая со стрелкой 33"/>
          <p:cNvCxnSpPr/>
          <p:nvPr/>
        </p:nvCxnSpPr>
        <p:spPr>
          <a:xfrm flipV="1">
            <a:off x="1962150" y="5247801"/>
            <a:ext cx="457200" cy="270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cxnSpLocks/>
          </p:cNvCxnSpPr>
          <p:nvPr/>
        </p:nvCxnSpPr>
        <p:spPr>
          <a:xfrm>
            <a:off x="1935179" y="5844110"/>
            <a:ext cx="512762" cy="260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1961946" y="5666481"/>
            <a:ext cx="550862" cy="6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591300" y="4351632"/>
            <a:ext cx="165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заявки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623843" y="5074669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79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выдано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675127" y="5815915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отказ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705057" y="4986988"/>
            <a:ext cx="2908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крупный-57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750300" y="5383155"/>
            <a:ext cx="290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средний-0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750300" y="5808077"/>
            <a:ext cx="290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малый-22</a:t>
            </a:r>
          </a:p>
        </p:txBody>
      </p:sp>
      <p:cxnSp>
        <p:nvCxnSpPr>
          <p:cNvPr id="52" name="Прямая со стрелкой 51"/>
          <p:cNvCxnSpPr/>
          <p:nvPr/>
        </p:nvCxnSpPr>
        <p:spPr>
          <a:xfrm flipV="1">
            <a:off x="8242300" y="5141868"/>
            <a:ext cx="457200" cy="270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8263516" y="5575768"/>
            <a:ext cx="550862" cy="6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8264124" y="5708270"/>
            <a:ext cx="512762" cy="260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227619" y="4908107"/>
            <a:ext cx="1421607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84,4</a:t>
            </a:r>
          </a:p>
          <a:p>
            <a:r>
              <a:rPr lang="ru-RU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выдачи</a:t>
            </a:r>
            <a:endParaRPr lang="ru-RU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0365883" y="4908107"/>
            <a:ext cx="1421607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95,1</a:t>
            </a:r>
          </a:p>
          <a:p>
            <a:r>
              <a:rPr lang="ru-RU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выдачи</a:t>
            </a:r>
            <a:endParaRPr lang="ru-RU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356600" y="1200878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2024 года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133231" y="1252949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2023 года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B65B7277-07DE-48BE-ADB2-1D5F50EB9F59}"/>
              </a:ext>
            </a:extLst>
          </p:cNvPr>
          <p:cNvSpPr/>
          <p:nvPr/>
        </p:nvSpPr>
        <p:spPr>
          <a:xfrm>
            <a:off x="152400" y="3664329"/>
            <a:ext cx="4499499" cy="3958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79031" y="3648197"/>
            <a:ext cx="554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Фармацевтическая деятельность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4DD710A-9EB4-4A84-8579-48C5C25DD43E}"/>
              </a:ext>
            </a:extLst>
          </p:cNvPr>
          <p:cNvSpPr txBox="1"/>
          <p:nvPr/>
        </p:nvSpPr>
        <p:spPr>
          <a:xfrm>
            <a:off x="372268" y="4482407"/>
            <a:ext cx="165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заявок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CFBF16E-E9FD-4081-9AD3-0675EEBD9344}"/>
              </a:ext>
            </a:extLst>
          </p:cNvPr>
          <p:cNvSpPr txBox="1"/>
          <p:nvPr/>
        </p:nvSpPr>
        <p:spPr>
          <a:xfrm>
            <a:off x="358978" y="2317123"/>
            <a:ext cx="2070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129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выдано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48CDFE0-8681-4917-BECB-3614E79EE1A4}"/>
              </a:ext>
            </a:extLst>
          </p:cNvPr>
          <p:cNvSpPr txBox="1"/>
          <p:nvPr/>
        </p:nvSpPr>
        <p:spPr>
          <a:xfrm>
            <a:off x="6729849" y="3002306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104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отказ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825ADDB-7CDD-472F-9153-2189A0D6F94D}"/>
              </a:ext>
            </a:extLst>
          </p:cNvPr>
          <p:cNvSpPr txBox="1"/>
          <p:nvPr/>
        </p:nvSpPr>
        <p:spPr>
          <a:xfrm>
            <a:off x="4559970" y="1720742"/>
            <a:ext cx="1421607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52,4</a:t>
            </a:r>
          </a:p>
          <a:p>
            <a:r>
              <a:rPr lang="ru-RU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выдачи</a:t>
            </a:r>
            <a:endParaRPr lang="ru-RU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BA67547-72B6-427C-8C7B-5E9C876CFEB4}"/>
              </a:ext>
            </a:extLst>
          </p:cNvPr>
          <p:cNvSpPr txBox="1"/>
          <p:nvPr/>
        </p:nvSpPr>
        <p:spPr>
          <a:xfrm>
            <a:off x="6769287" y="1523756"/>
            <a:ext cx="20227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223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заявок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987FD4B-F734-4A1C-8457-D74B2B5B7D47}"/>
              </a:ext>
            </a:extLst>
          </p:cNvPr>
          <p:cNvSpPr txBox="1"/>
          <p:nvPr/>
        </p:nvSpPr>
        <p:spPr>
          <a:xfrm>
            <a:off x="6675127" y="2283005"/>
            <a:ext cx="2070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119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выдано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021B946-85AD-4DC4-9072-59D60163E43C}"/>
              </a:ext>
            </a:extLst>
          </p:cNvPr>
          <p:cNvSpPr txBox="1"/>
          <p:nvPr/>
        </p:nvSpPr>
        <p:spPr>
          <a:xfrm>
            <a:off x="416778" y="2962646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117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отказ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82FD566-7EAB-475F-9176-2D8DAED8C509}"/>
              </a:ext>
            </a:extLst>
          </p:cNvPr>
          <p:cNvSpPr txBox="1"/>
          <p:nvPr/>
        </p:nvSpPr>
        <p:spPr>
          <a:xfrm>
            <a:off x="10530293" y="1704281"/>
            <a:ext cx="1421607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53,4</a:t>
            </a:r>
          </a:p>
          <a:p>
            <a:r>
              <a:rPr lang="ru-RU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выдачи</a:t>
            </a:r>
            <a:endParaRPr lang="ru-RU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E0819E6-48B2-4581-BC99-94A04DDA4C11}"/>
              </a:ext>
            </a:extLst>
          </p:cNvPr>
          <p:cNvSpPr txBox="1"/>
          <p:nvPr/>
        </p:nvSpPr>
        <p:spPr>
          <a:xfrm>
            <a:off x="2705214" y="2252628"/>
            <a:ext cx="290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крупный-21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C850CBD-0FD5-4023-A58B-4E24EB5A8F5C}"/>
              </a:ext>
            </a:extLst>
          </p:cNvPr>
          <p:cNvSpPr txBox="1"/>
          <p:nvPr/>
        </p:nvSpPr>
        <p:spPr>
          <a:xfrm>
            <a:off x="2705214" y="2603436"/>
            <a:ext cx="290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средний-23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A07DF03-F5FA-450B-91AA-BB2260EE891D}"/>
              </a:ext>
            </a:extLst>
          </p:cNvPr>
          <p:cNvSpPr txBox="1"/>
          <p:nvPr/>
        </p:nvSpPr>
        <p:spPr>
          <a:xfrm>
            <a:off x="2676885" y="2911167"/>
            <a:ext cx="1387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малый-85</a:t>
            </a:r>
          </a:p>
        </p:txBody>
      </p:sp>
      <p:cxnSp>
        <p:nvCxnSpPr>
          <p:cNvPr id="63" name="Прямая со стрелкой 62">
            <a:extLst>
              <a:ext uri="{FF2B5EF4-FFF2-40B4-BE49-F238E27FC236}">
                <a16:creationId xmlns:a16="http://schemas.microsoft.com/office/drawing/2014/main" id="{8BCB9B5C-F1F6-45F8-94A1-2FCB80290CEB}"/>
              </a:ext>
            </a:extLst>
          </p:cNvPr>
          <p:cNvCxnSpPr>
            <a:cxnSpLocks/>
          </p:cNvCxnSpPr>
          <p:nvPr/>
        </p:nvCxnSpPr>
        <p:spPr>
          <a:xfrm flipV="1">
            <a:off x="2350057" y="2442521"/>
            <a:ext cx="319591" cy="195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8A1B01E8-806D-41FE-97F7-71EA8BF701E9}"/>
              </a:ext>
            </a:extLst>
          </p:cNvPr>
          <p:cNvCxnSpPr>
            <a:cxnSpLocks/>
          </p:cNvCxnSpPr>
          <p:nvPr/>
        </p:nvCxnSpPr>
        <p:spPr>
          <a:xfrm>
            <a:off x="2357818" y="2775008"/>
            <a:ext cx="3754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>
            <a:extLst>
              <a:ext uri="{FF2B5EF4-FFF2-40B4-BE49-F238E27FC236}">
                <a16:creationId xmlns:a16="http://schemas.microsoft.com/office/drawing/2014/main" id="{79412A18-0C77-4D4E-B5CA-28078C37A835}"/>
              </a:ext>
            </a:extLst>
          </p:cNvPr>
          <p:cNvCxnSpPr>
            <a:cxnSpLocks/>
          </p:cNvCxnSpPr>
          <p:nvPr/>
        </p:nvCxnSpPr>
        <p:spPr>
          <a:xfrm>
            <a:off x="2342274" y="2912151"/>
            <a:ext cx="356614" cy="177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7E708A97-1D57-4AB5-878F-EA7E36DD118B}"/>
              </a:ext>
            </a:extLst>
          </p:cNvPr>
          <p:cNvSpPr txBox="1"/>
          <p:nvPr/>
        </p:nvSpPr>
        <p:spPr>
          <a:xfrm>
            <a:off x="8995285" y="2240975"/>
            <a:ext cx="290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крупный-12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E70E716-3DB9-4609-8ECB-2A7C6FB1802A}"/>
              </a:ext>
            </a:extLst>
          </p:cNvPr>
          <p:cNvSpPr txBox="1"/>
          <p:nvPr/>
        </p:nvSpPr>
        <p:spPr>
          <a:xfrm>
            <a:off x="8995285" y="2569548"/>
            <a:ext cx="290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средний-38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FE1F944-4D5B-4EAD-B101-0F1300BC9598}"/>
              </a:ext>
            </a:extLst>
          </p:cNvPr>
          <p:cNvSpPr txBox="1"/>
          <p:nvPr/>
        </p:nvSpPr>
        <p:spPr>
          <a:xfrm>
            <a:off x="8890619" y="2938608"/>
            <a:ext cx="1387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малый-69</a:t>
            </a:r>
          </a:p>
        </p:txBody>
      </p: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id="{D958F804-23D5-4028-8226-462782C5D222}"/>
              </a:ext>
            </a:extLst>
          </p:cNvPr>
          <p:cNvCxnSpPr>
            <a:cxnSpLocks/>
          </p:cNvCxnSpPr>
          <p:nvPr/>
        </p:nvCxnSpPr>
        <p:spPr>
          <a:xfrm flipV="1">
            <a:off x="8574823" y="2435081"/>
            <a:ext cx="319591" cy="195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>
            <a:extLst>
              <a:ext uri="{FF2B5EF4-FFF2-40B4-BE49-F238E27FC236}">
                <a16:creationId xmlns:a16="http://schemas.microsoft.com/office/drawing/2014/main" id="{414A926B-1568-47A8-AD0E-532A796F3715}"/>
              </a:ext>
            </a:extLst>
          </p:cNvPr>
          <p:cNvCxnSpPr>
            <a:cxnSpLocks/>
          </p:cNvCxnSpPr>
          <p:nvPr/>
        </p:nvCxnSpPr>
        <p:spPr>
          <a:xfrm>
            <a:off x="8574823" y="2763764"/>
            <a:ext cx="3754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>
            <a:extLst>
              <a:ext uri="{FF2B5EF4-FFF2-40B4-BE49-F238E27FC236}">
                <a16:creationId xmlns:a16="http://schemas.microsoft.com/office/drawing/2014/main" id="{6962BA82-F7F1-4A09-9F0B-B591404D9057}"/>
              </a:ext>
            </a:extLst>
          </p:cNvPr>
          <p:cNvCxnSpPr>
            <a:cxnSpLocks/>
          </p:cNvCxnSpPr>
          <p:nvPr/>
        </p:nvCxnSpPr>
        <p:spPr>
          <a:xfrm>
            <a:off x="8556311" y="2904329"/>
            <a:ext cx="356614" cy="177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396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V="1">
            <a:off x="152400" y="609600"/>
            <a:ext cx="11925300" cy="25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39700" y="723900"/>
            <a:ext cx="11963400" cy="127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95274" y="139559"/>
            <a:ext cx="11322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Инспекции на соответствие стандарту надлежащей аптечной практике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5450" y="3860122"/>
            <a:ext cx="10153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Сертификация в области здравоохранения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10344" y="4464155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2023 года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561863" y="4568125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2024 года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" y="4976841"/>
            <a:ext cx="50943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3996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медицинские работники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2400" y="5930353"/>
            <a:ext cx="52185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369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фармацевтические работники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251700" y="5859067"/>
            <a:ext cx="482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448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фармацевтические работники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36414" y="5052640"/>
            <a:ext cx="454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4668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медицинские работники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F634581B-0B89-43C8-864E-BDFCA3E0316D}"/>
              </a:ext>
            </a:extLst>
          </p:cNvPr>
          <p:cNvCxnSpPr/>
          <p:nvPr/>
        </p:nvCxnSpPr>
        <p:spPr>
          <a:xfrm flipV="1">
            <a:off x="152400" y="4260865"/>
            <a:ext cx="11925300" cy="25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CA4BA7-B215-48C4-A9FF-DE7BF60E42F6}"/>
              </a:ext>
            </a:extLst>
          </p:cNvPr>
          <p:cNvCxnSpPr/>
          <p:nvPr/>
        </p:nvCxnSpPr>
        <p:spPr>
          <a:xfrm flipV="1">
            <a:off x="139700" y="4356190"/>
            <a:ext cx="11963400" cy="127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DBDCB87-419D-437B-9C2A-B021E4E836AD}"/>
              </a:ext>
            </a:extLst>
          </p:cNvPr>
          <p:cNvSpPr txBox="1"/>
          <p:nvPr/>
        </p:nvSpPr>
        <p:spPr>
          <a:xfrm>
            <a:off x="392714" y="1331691"/>
            <a:ext cx="29808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сертификат 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GPP </a:t>
            </a:r>
            <a:endParaRPr lang="ru-RU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EAC59B-21D7-4CC2-A7E6-3607EA08E745}"/>
              </a:ext>
            </a:extLst>
          </p:cNvPr>
          <p:cNvSpPr txBox="1"/>
          <p:nvPr/>
        </p:nvSpPr>
        <p:spPr>
          <a:xfrm>
            <a:off x="7561863" y="834392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2024 года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0FA0EA-BEE8-46DE-8035-FDB83F398EA0}"/>
              </a:ext>
            </a:extLst>
          </p:cNvPr>
          <p:cNvSpPr txBox="1"/>
          <p:nvPr/>
        </p:nvSpPr>
        <p:spPr>
          <a:xfrm>
            <a:off x="1675290" y="798589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 месяцев 2023 года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E19050-DC12-41DD-9C1F-FF62A757F2D2}"/>
              </a:ext>
            </a:extLst>
          </p:cNvPr>
          <p:cNvSpPr txBox="1"/>
          <p:nvPr/>
        </p:nvSpPr>
        <p:spPr>
          <a:xfrm>
            <a:off x="392714" y="2061375"/>
            <a:ext cx="4128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(Крупный-22, средний- 2, малый- 13)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AE3F0B4-72EB-46A1-A76F-A9CE25D28633}"/>
              </a:ext>
            </a:extLst>
          </p:cNvPr>
          <p:cNvSpPr txBox="1"/>
          <p:nvPr/>
        </p:nvSpPr>
        <p:spPr>
          <a:xfrm>
            <a:off x="6704983" y="1318750"/>
            <a:ext cx="50943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lang="ru-RU" dirty="0"/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сертификата 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GPP </a:t>
            </a:r>
            <a:endParaRPr lang="ru-RU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7ADDA85-0843-4456-995F-23D076A1D657}"/>
              </a:ext>
            </a:extLst>
          </p:cNvPr>
          <p:cNvSpPr txBox="1"/>
          <p:nvPr/>
        </p:nvSpPr>
        <p:spPr>
          <a:xfrm>
            <a:off x="6704983" y="2137555"/>
            <a:ext cx="4128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(Крупный-11, средний- 2, малый- 19)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8D227D4-732E-43FC-A309-1DE0EFCCA281}"/>
              </a:ext>
            </a:extLst>
          </p:cNvPr>
          <p:cNvSpPr txBox="1"/>
          <p:nvPr/>
        </p:nvSpPr>
        <p:spPr>
          <a:xfrm>
            <a:off x="392714" y="2296971"/>
            <a:ext cx="17037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отказано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67E45A0-0E4D-4EA8-9D6A-D781D413D867}"/>
              </a:ext>
            </a:extLst>
          </p:cNvPr>
          <p:cNvSpPr txBox="1"/>
          <p:nvPr/>
        </p:nvSpPr>
        <p:spPr>
          <a:xfrm>
            <a:off x="6820393" y="2614205"/>
            <a:ext cx="2235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Отказов не было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A1A0FC-E70D-421B-AF82-F8A541524A3B}"/>
              </a:ext>
            </a:extLst>
          </p:cNvPr>
          <p:cNvSpPr txBox="1"/>
          <p:nvPr/>
        </p:nvSpPr>
        <p:spPr>
          <a:xfrm>
            <a:off x="295274" y="2970508"/>
            <a:ext cx="6252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Процент держателей сертификатов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GPP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17,6%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39F9163-B63B-471C-A5B4-3F2803BBA762}"/>
              </a:ext>
            </a:extLst>
          </p:cNvPr>
          <p:cNvSpPr txBox="1"/>
          <p:nvPr/>
        </p:nvSpPr>
        <p:spPr>
          <a:xfrm>
            <a:off x="6283294" y="2951209"/>
            <a:ext cx="6252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Процент держателей сертификатов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GPP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23,3%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4015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V="1">
            <a:off x="152400" y="609600"/>
            <a:ext cx="11925300" cy="25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39700" y="723900"/>
            <a:ext cx="11963400" cy="127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74530" y="74779"/>
            <a:ext cx="745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Актуальные вопросы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530" y="964978"/>
            <a:ext cx="8667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u="sng" dirty="0">
                <a:latin typeface="Arial" panose="020B0604020202020204" pitchFamily="34" charset="0"/>
                <a:cs typeface="Arial" panose="020B0604020202020204" pitchFamily="34" charset="0"/>
              </a:rPr>
              <a:t>Введение маркировки и прослеживаемости лекарственных средств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3700" y="3051168"/>
            <a:ext cx="8667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u="sng" dirty="0">
                <a:latin typeface="Arial" panose="020B0604020202020204" pitchFamily="34" charset="0"/>
                <a:cs typeface="Arial" panose="020B0604020202020204" pitchFamily="34" charset="0"/>
              </a:rPr>
              <a:t>Внедрение стандарта надлежащей аптечной практики (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GPP</a:t>
            </a:r>
            <a:r>
              <a:rPr lang="ru-RU" sz="2000" u="sng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5450" y="4708254"/>
            <a:ext cx="9810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u="sng" dirty="0">
                <a:latin typeface="Arial" panose="020B0604020202020204" pitchFamily="34" charset="0"/>
                <a:cs typeface="Arial" panose="020B0604020202020204" pitchFamily="34" charset="0"/>
              </a:rPr>
              <a:t>Страхование профессиональной ответственности медицинских работников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8E40DE-9C7C-482E-87E5-0B9AB3CE2920}"/>
              </a:ext>
            </a:extLst>
          </p:cNvPr>
          <p:cNvSpPr txBox="1"/>
          <p:nvPr/>
        </p:nvSpPr>
        <p:spPr>
          <a:xfrm>
            <a:off x="506026" y="1461363"/>
            <a:ext cx="114166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С  1 июля вступило в силу Постановление Правительства об обязательной маркировке и прослеживаемости лекарственных средств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Из 194 субъектов розничной реализации лекарственных средств зарегистрировано в системе маркировки и прослеживаемости товаров- 191 (98,5%)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Не зарегистрировано- 3 субъекта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0695E4-5F3C-4709-829C-D972EB685F14}"/>
              </a:ext>
            </a:extLst>
          </p:cNvPr>
          <p:cNvSpPr txBox="1"/>
          <p:nvPr/>
        </p:nvSpPr>
        <p:spPr>
          <a:xfrm>
            <a:off x="569650" y="3642482"/>
            <a:ext cx="11416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С  1 января 2026 года соответствие требованиям Стандарта надлежащей аптечной практике станет обязательным для всех объектов розничной реализации лекарственных средств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В настоящее время только 23,3% аптек имеют сертификат соответствия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F47034-484E-4111-963D-69DEB73AA7C0}"/>
              </a:ext>
            </a:extLst>
          </p:cNvPr>
          <p:cNvSpPr txBox="1"/>
          <p:nvPr/>
        </p:nvSpPr>
        <p:spPr>
          <a:xfrm>
            <a:off x="506025" y="5325070"/>
            <a:ext cx="114803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С  23 октября 2024 года вступают в силу Правила страхования профессиональной ответственности медицинских работников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Отсутствие службы поддержки пациентов в частных медицинских клиниках и кабинетах</a:t>
            </a:r>
          </a:p>
        </p:txBody>
      </p:sp>
    </p:spTree>
    <p:extLst>
      <p:ext uri="{BB962C8B-B14F-4D97-AF65-F5344CB8AC3E}">
        <p14:creationId xmlns:p14="http://schemas.microsoft.com/office/powerpoint/2010/main" val="556665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C4232EAC-7AAF-404C-ADF4-05C6B5A10F17}"/>
              </a:ext>
            </a:extLst>
          </p:cNvPr>
          <p:cNvCxnSpPr/>
          <p:nvPr/>
        </p:nvCxnSpPr>
        <p:spPr>
          <a:xfrm flipV="1">
            <a:off x="152400" y="609600"/>
            <a:ext cx="11925300" cy="25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CF51D566-E284-4750-AFFF-B62BD6FADDFF}"/>
              </a:ext>
            </a:extLst>
          </p:cNvPr>
          <p:cNvCxnSpPr/>
          <p:nvPr/>
        </p:nvCxnSpPr>
        <p:spPr>
          <a:xfrm flipV="1">
            <a:off x="139700" y="723900"/>
            <a:ext cx="11963400" cy="127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A01437C-D5AC-4B94-9AF3-173657345905}"/>
              </a:ext>
            </a:extLst>
          </p:cNvPr>
          <p:cNvSpPr txBox="1"/>
          <p:nvPr/>
        </p:nvSpPr>
        <p:spPr>
          <a:xfrm>
            <a:off x="1003423" y="2598003"/>
            <a:ext cx="102359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28A357A-46FE-4BD2-ADDE-234CDBD22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3298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631</Words>
  <Application>Microsoft Office PowerPoint</Application>
  <PresentationFormat>Широкоэкранный</PresentationFormat>
  <Paragraphs>149</Paragraphs>
  <Slides>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Тема Office</vt:lpstr>
      <vt:lpstr>Департамент Комитета медицинского и фармацевтического контроля  МЗ РК по Карагандинской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36</cp:revision>
  <dcterms:created xsi:type="dcterms:W3CDTF">2024-09-23T23:49:12Z</dcterms:created>
  <dcterms:modified xsi:type="dcterms:W3CDTF">2024-09-24T09:02:45Z</dcterms:modified>
</cp:coreProperties>
</file>