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8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77" r:id="rId12"/>
  </p:sldIdLst>
  <p:sldSz cx="12192000" cy="6858000"/>
  <p:notesSz cx="12192000" cy="6858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786" y="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9/26/2024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rgbClr val="3A3838"/>
                </a:solidFill>
                <a:latin typeface="Arial"/>
                <a:cs typeface="Arial"/>
              </a:defRPr>
            </a:lvl1pPr>
          </a:lstStyle>
          <a:p>
            <a:pPr marL="83820">
              <a:lnSpc>
                <a:spcPct val="100000"/>
              </a:lnSpc>
              <a:spcBef>
                <a:spcPts val="100"/>
              </a:spcBef>
            </a:pPr>
            <a:fld id="{81D60167-4931-47E6-BA6A-407CBD079E47}" type="slidenum">
              <a:rPr spc="-5" dirty="0"/>
              <a:t>‹#›</a:t>
            </a:fld>
            <a:endParaRPr spc="-5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chemeClr val="tx1"/>
                </a:solidFill>
                <a:latin typeface="Microsoft Sans Serif"/>
                <a:cs typeface="Microsoft Sans Serif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9/26/2024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rgbClr val="3A3838"/>
                </a:solidFill>
                <a:latin typeface="Arial"/>
                <a:cs typeface="Arial"/>
              </a:defRPr>
            </a:lvl1pPr>
          </a:lstStyle>
          <a:p>
            <a:pPr marL="83820">
              <a:lnSpc>
                <a:spcPct val="100000"/>
              </a:lnSpc>
              <a:spcBef>
                <a:spcPts val="100"/>
              </a:spcBef>
            </a:pPr>
            <a:fld id="{81D60167-4931-47E6-BA6A-407CBD079E47}" type="slidenum">
              <a:rPr spc="-5" dirty="0"/>
              <a:t>‹#›</a:t>
            </a:fld>
            <a:endParaRPr spc="-5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894588"/>
            <a:ext cx="12192000" cy="0"/>
          </a:xfrm>
          <a:custGeom>
            <a:avLst/>
            <a:gdLst/>
            <a:ahLst/>
            <a:cxnLst/>
            <a:rect l="l" t="t" r="r" b="b"/>
            <a:pathLst>
              <a:path w="12192000">
                <a:moveTo>
                  <a:pt x="12192000" y="0"/>
                </a:moveTo>
                <a:lnTo>
                  <a:pt x="0" y="0"/>
                </a:lnTo>
              </a:path>
            </a:pathLst>
          </a:custGeom>
          <a:ln w="76200">
            <a:solidFill>
              <a:srgbClr val="D9840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chemeClr val="tx1"/>
                </a:solidFill>
                <a:latin typeface="Microsoft Sans Serif"/>
                <a:cs typeface="Microsoft Sans Serif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9/26/2024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rgbClr val="3A3838"/>
                </a:solidFill>
                <a:latin typeface="Arial"/>
                <a:cs typeface="Arial"/>
              </a:defRPr>
            </a:lvl1pPr>
          </a:lstStyle>
          <a:p>
            <a:pPr marL="83820">
              <a:lnSpc>
                <a:spcPct val="100000"/>
              </a:lnSpc>
              <a:spcBef>
                <a:spcPts val="100"/>
              </a:spcBef>
            </a:pPr>
            <a:fld id="{81D60167-4931-47E6-BA6A-407CBD079E47}" type="slidenum">
              <a:rPr spc="-5" dirty="0"/>
              <a:t>‹#›</a:t>
            </a:fld>
            <a:endParaRPr spc="-5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chemeClr val="tx1"/>
                </a:solidFill>
                <a:latin typeface="Microsoft Sans Serif"/>
                <a:cs typeface="Microsoft Sans Serif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9/26/2024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rgbClr val="3A3838"/>
                </a:solidFill>
                <a:latin typeface="Arial"/>
                <a:cs typeface="Arial"/>
              </a:defRPr>
            </a:lvl1pPr>
          </a:lstStyle>
          <a:p>
            <a:pPr marL="83820">
              <a:lnSpc>
                <a:spcPct val="100000"/>
              </a:lnSpc>
              <a:spcBef>
                <a:spcPts val="100"/>
              </a:spcBef>
            </a:pPr>
            <a:fld id="{81D60167-4931-47E6-BA6A-407CBD079E47}" type="slidenum">
              <a:rPr spc="-5" dirty="0"/>
              <a:t>‹#›</a:t>
            </a:fld>
            <a:endParaRPr spc="-5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9/26/2024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rgbClr val="3A3838"/>
                </a:solidFill>
                <a:latin typeface="Arial"/>
                <a:cs typeface="Arial"/>
              </a:defRPr>
            </a:lvl1pPr>
          </a:lstStyle>
          <a:p>
            <a:pPr marL="83820">
              <a:lnSpc>
                <a:spcPct val="100000"/>
              </a:lnSpc>
              <a:spcBef>
                <a:spcPts val="100"/>
              </a:spcBef>
            </a:pPr>
            <a:fld id="{81D60167-4931-47E6-BA6A-407CBD079E47}" type="slidenum">
              <a:rPr spc="-5" dirty="0"/>
              <a:t>‹#›</a:t>
            </a:fld>
            <a:endParaRPr spc="-5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105611" y="1457401"/>
            <a:ext cx="3424554" cy="3917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0" i="0">
                <a:solidFill>
                  <a:schemeClr val="tx1"/>
                </a:solidFill>
                <a:latin typeface="Microsoft Sans Serif"/>
                <a:cs typeface="Microsoft Sans Serif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12063" y="2787395"/>
            <a:ext cx="4942840" cy="16764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9/26/2024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1655297" y="6469912"/>
            <a:ext cx="293370" cy="25780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1" i="0">
                <a:solidFill>
                  <a:srgbClr val="3A3838"/>
                </a:solidFill>
                <a:latin typeface="Arial"/>
                <a:cs typeface="Arial"/>
              </a:defRPr>
            </a:lvl1pPr>
          </a:lstStyle>
          <a:p>
            <a:pPr marL="83820">
              <a:lnSpc>
                <a:spcPct val="100000"/>
              </a:lnSpc>
              <a:spcBef>
                <a:spcPts val="100"/>
              </a:spcBef>
            </a:pPr>
            <a:fld id="{81D60167-4931-47E6-BA6A-407CBD079E47}" type="slidenum">
              <a:rPr spc="-5" dirty="0"/>
              <a:t>‹#›</a:t>
            </a:fld>
            <a:endParaRPr spc="-5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png"/><Relationship Id="rId4" Type="http://schemas.openxmlformats.org/officeDocument/2006/relationships/image" Target="../media/image14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7" Type="http://schemas.openxmlformats.org/officeDocument/2006/relationships/image" Target="../media/image20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png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7" Type="http://schemas.openxmlformats.org/officeDocument/2006/relationships/image" Target="../media/image20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png"/><Relationship Id="rId5" Type="http://schemas.openxmlformats.org/officeDocument/2006/relationships/image" Target="../media/image19.png"/><Relationship Id="rId4" Type="http://schemas.openxmlformats.org/officeDocument/2006/relationships/image" Target="../media/image1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png"/><Relationship Id="rId5" Type="http://schemas.openxmlformats.org/officeDocument/2006/relationships/image" Target="../media/image20.png"/><Relationship Id="rId4" Type="http://schemas.openxmlformats.org/officeDocument/2006/relationships/image" Target="../media/image18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6.png"/><Relationship Id="rId5" Type="http://schemas.openxmlformats.org/officeDocument/2006/relationships/image" Target="../media/image25.png"/><Relationship Id="rId4" Type="http://schemas.openxmlformats.org/officeDocument/2006/relationships/image" Target="../media/image2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2621279"/>
            <a:ext cx="12192000" cy="1902460"/>
            <a:chOff x="0" y="2621279"/>
            <a:chExt cx="12192000" cy="1902460"/>
          </a:xfrm>
        </p:grpSpPr>
        <p:sp>
          <p:nvSpPr>
            <p:cNvPr id="3" name="object 3"/>
            <p:cNvSpPr/>
            <p:nvPr/>
          </p:nvSpPr>
          <p:spPr>
            <a:xfrm>
              <a:off x="0" y="2621279"/>
              <a:ext cx="12192000" cy="1676400"/>
            </a:xfrm>
            <a:custGeom>
              <a:avLst/>
              <a:gdLst/>
              <a:ahLst/>
              <a:cxnLst/>
              <a:rect l="l" t="t" r="r" b="b"/>
              <a:pathLst>
                <a:path w="12192000" h="1676400">
                  <a:moveTo>
                    <a:pt x="12192000" y="0"/>
                  </a:moveTo>
                  <a:lnTo>
                    <a:pt x="0" y="0"/>
                  </a:lnTo>
                  <a:lnTo>
                    <a:pt x="0" y="1676400"/>
                  </a:lnTo>
                  <a:lnTo>
                    <a:pt x="12192000" y="1676400"/>
                  </a:lnTo>
                  <a:lnTo>
                    <a:pt x="12192000" y="0"/>
                  </a:lnTo>
                  <a:close/>
                </a:path>
              </a:pathLst>
            </a:custGeom>
            <a:solidFill>
              <a:srgbClr val="0F4D7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1091184" y="3023615"/>
              <a:ext cx="1821180" cy="1499870"/>
            </a:xfrm>
            <a:custGeom>
              <a:avLst/>
              <a:gdLst/>
              <a:ahLst/>
              <a:cxnLst/>
              <a:rect l="l" t="t" r="r" b="b"/>
              <a:pathLst>
                <a:path w="1821180" h="1499870">
                  <a:moveTo>
                    <a:pt x="1821180" y="0"/>
                  </a:moveTo>
                  <a:lnTo>
                    <a:pt x="0" y="0"/>
                  </a:lnTo>
                  <a:lnTo>
                    <a:pt x="0" y="534924"/>
                  </a:lnTo>
                  <a:lnTo>
                    <a:pt x="0" y="1499616"/>
                  </a:lnTo>
                  <a:lnTo>
                    <a:pt x="1821180" y="1499616"/>
                  </a:lnTo>
                  <a:lnTo>
                    <a:pt x="1821180" y="534924"/>
                  </a:lnTo>
                  <a:lnTo>
                    <a:pt x="1821180" y="0"/>
                  </a:lnTo>
                  <a:close/>
                </a:path>
              </a:pathLst>
            </a:custGeom>
            <a:solidFill>
              <a:srgbClr val="FFC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304544" y="864108"/>
            <a:ext cx="1690116" cy="871727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9075419" y="960119"/>
            <a:ext cx="2199547" cy="896112"/>
          </a:xfrm>
          <a:prstGeom prst="rect">
            <a:avLst/>
          </a:prstGeom>
        </p:spPr>
      </p:pic>
      <p:sp>
        <p:nvSpPr>
          <p:cNvPr id="7" name="object 7"/>
          <p:cNvSpPr/>
          <p:nvPr/>
        </p:nvSpPr>
        <p:spPr>
          <a:xfrm>
            <a:off x="2179320" y="3558540"/>
            <a:ext cx="8295640" cy="1242060"/>
          </a:xfrm>
          <a:custGeom>
            <a:avLst/>
            <a:gdLst/>
            <a:ahLst/>
            <a:cxnLst/>
            <a:rect l="l" t="t" r="r" b="b"/>
            <a:pathLst>
              <a:path w="8295640" h="1242060">
                <a:moveTo>
                  <a:pt x="8295132" y="0"/>
                </a:moveTo>
                <a:lnTo>
                  <a:pt x="0" y="0"/>
                </a:lnTo>
                <a:lnTo>
                  <a:pt x="0" y="1242060"/>
                </a:lnTo>
                <a:lnTo>
                  <a:pt x="8295132" y="1242060"/>
                </a:lnTo>
                <a:lnTo>
                  <a:pt x="829513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2179320" y="3558540"/>
            <a:ext cx="8295640" cy="1242060"/>
          </a:xfrm>
          <a:prstGeom prst="rect">
            <a:avLst/>
          </a:prstGeom>
          <a:ln w="9144">
            <a:solidFill>
              <a:srgbClr val="BEBEBE"/>
            </a:solidFill>
          </a:ln>
        </p:spPr>
        <p:txBody>
          <a:bodyPr vert="horz" wrap="square" lIns="0" tIns="34290" rIns="0" bIns="0" rtlCol="0">
            <a:spAutoFit/>
          </a:bodyPr>
          <a:lstStyle/>
          <a:p>
            <a:pPr marL="1795145" marR="879475" indent="-908685">
              <a:lnSpc>
                <a:spcPct val="100800"/>
              </a:lnSpc>
              <a:spcBef>
                <a:spcPts val="270"/>
              </a:spcBef>
            </a:pPr>
            <a:r>
              <a:rPr sz="3700" b="1" spc="10" dirty="0">
                <a:solidFill>
                  <a:srgbClr val="001F5F"/>
                </a:solidFill>
                <a:latin typeface="Arial"/>
                <a:cs typeface="Arial"/>
              </a:rPr>
              <a:t>Индекс административного </a:t>
            </a:r>
            <a:r>
              <a:rPr sz="3700" b="1" spc="-1019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3700" b="1" spc="5" dirty="0">
                <a:solidFill>
                  <a:srgbClr val="001F5F"/>
                </a:solidFill>
                <a:latin typeface="Arial"/>
                <a:cs typeface="Arial"/>
              </a:rPr>
              <a:t>давления</a:t>
            </a:r>
            <a:r>
              <a:rPr sz="3700" b="1" spc="-1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3700" b="1" spc="20" dirty="0">
                <a:solidFill>
                  <a:srgbClr val="001F5F"/>
                </a:solidFill>
                <a:latin typeface="Arial"/>
                <a:cs typeface="Arial"/>
              </a:rPr>
              <a:t>на</a:t>
            </a:r>
            <a:r>
              <a:rPr sz="3700" b="1" spc="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3700" b="1" spc="10" dirty="0">
                <a:solidFill>
                  <a:srgbClr val="001F5F"/>
                </a:solidFill>
                <a:latin typeface="Arial"/>
                <a:cs typeface="Arial"/>
              </a:rPr>
              <a:t>бизнес</a:t>
            </a:r>
            <a:endParaRPr sz="3700">
              <a:latin typeface="Arial"/>
              <a:cs typeface="Arial"/>
            </a:endParaRPr>
          </a:p>
        </p:txBody>
      </p:sp>
      <p:pic>
        <p:nvPicPr>
          <p:cNvPr id="9" name="object 9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4515611" y="864108"/>
            <a:ext cx="926591" cy="928115"/>
          </a:xfrm>
          <a:prstGeom prst="rect">
            <a:avLst/>
          </a:prstGeom>
        </p:spPr>
      </p:pic>
      <p:sp>
        <p:nvSpPr>
          <p:cNvPr id="10" name="object 10"/>
          <p:cNvSpPr txBox="1"/>
          <p:nvPr/>
        </p:nvSpPr>
        <p:spPr>
          <a:xfrm>
            <a:off x="5494401" y="1078230"/>
            <a:ext cx="2311400" cy="4533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b="1" spc="-80" dirty="0">
                <a:solidFill>
                  <a:srgbClr val="0F4D7E"/>
                </a:solidFill>
                <a:latin typeface="Arial"/>
                <a:cs typeface="Arial"/>
              </a:rPr>
              <a:t>Г</a:t>
            </a:r>
            <a:r>
              <a:rPr sz="1400" b="1" spc="-5" dirty="0">
                <a:solidFill>
                  <a:srgbClr val="0F4D7E"/>
                </a:solidFill>
                <a:latin typeface="Arial"/>
                <a:cs typeface="Arial"/>
              </a:rPr>
              <a:t>енера</a:t>
            </a:r>
            <a:r>
              <a:rPr sz="1400" b="1" spc="-10" dirty="0">
                <a:solidFill>
                  <a:srgbClr val="0F4D7E"/>
                </a:solidFill>
                <a:latin typeface="Arial"/>
                <a:cs typeface="Arial"/>
              </a:rPr>
              <a:t>л</a:t>
            </a:r>
            <a:r>
              <a:rPr sz="1400" b="1" dirty="0">
                <a:solidFill>
                  <a:srgbClr val="0F4D7E"/>
                </a:solidFill>
                <a:latin typeface="Arial"/>
                <a:cs typeface="Arial"/>
              </a:rPr>
              <a:t>ьн</a:t>
            </a:r>
            <a:r>
              <a:rPr sz="1400" b="1" spc="-5" dirty="0">
                <a:solidFill>
                  <a:srgbClr val="0F4D7E"/>
                </a:solidFill>
                <a:latin typeface="Arial"/>
                <a:cs typeface="Arial"/>
              </a:rPr>
              <a:t>а</a:t>
            </a:r>
            <a:r>
              <a:rPr sz="1400" b="1" dirty="0">
                <a:solidFill>
                  <a:srgbClr val="0F4D7E"/>
                </a:solidFill>
                <a:latin typeface="Arial"/>
                <a:cs typeface="Arial"/>
              </a:rPr>
              <a:t>я</a:t>
            </a:r>
            <a:r>
              <a:rPr sz="1400" b="1" spc="-45" dirty="0">
                <a:solidFill>
                  <a:srgbClr val="0F4D7E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0F4D7E"/>
                </a:solidFill>
                <a:latin typeface="Arial"/>
                <a:cs typeface="Arial"/>
              </a:rPr>
              <a:t>пр</a:t>
            </a:r>
            <a:r>
              <a:rPr sz="1400" b="1" spc="-10" dirty="0">
                <a:solidFill>
                  <a:srgbClr val="0F4D7E"/>
                </a:solidFill>
                <a:latin typeface="Arial"/>
                <a:cs typeface="Arial"/>
              </a:rPr>
              <a:t>о</a:t>
            </a:r>
            <a:r>
              <a:rPr sz="1400" b="1" dirty="0">
                <a:solidFill>
                  <a:srgbClr val="0F4D7E"/>
                </a:solidFill>
                <a:latin typeface="Arial"/>
                <a:cs typeface="Arial"/>
              </a:rPr>
              <a:t>к</a:t>
            </a:r>
            <a:r>
              <a:rPr sz="1400" b="1" spc="-75" dirty="0">
                <a:solidFill>
                  <a:srgbClr val="0F4D7E"/>
                </a:solidFill>
                <a:latin typeface="Arial"/>
                <a:cs typeface="Arial"/>
              </a:rPr>
              <a:t>у</a:t>
            </a:r>
            <a:r>
              <a:rPr sz="1400" b="1" spc="-10" dirty="0">
                <a:solidFill>
                  <a:srgbClr val="0F4D7E"/>
                </a:solidFill>
                <a:latin typeface="Arial"/>
                <a:cs typeface="Arial"/>
              </a:rPr>
              <a:t>р</a:t>
            </a:r>
            <a:r>
              <a:rPr sz="1400" b="1" spc="-5" dirty="0">
                <a:solidFill>
                  <a:srgbClr val="0F4D7E"/>
                </a:solidFill>
                <a:latin typeface="Arial"/>
                <a:cs typeface="Arial"/>
              </a:rPr>
              <a:t>а</a:t>
            </a:r>
            <a:r>
              <a:rPr sz="1400" b="1" spc="25" dirty="0">
                <a:solidFill>
                  <a:srgbClr val="0F4D7E"/>
                </a:solidFill>
                <a:latin typeface="Arial"/>
                <a:cs typeface="Arial"/>
              </a:rPr>
              <a:t>т</a:t>
            </a:r>
            <a:r>
              <a:rPr sz="1400" b="1" spc="-50" dirty="0">
                <a:solidFill>
                  <a:srgbClr val="0F4D7E"/>
                </a:solidFill>
                <a:latin typeface="Arial"/>
                <a:cs typeface="Arial"/>
              </a:rPr>
              <a:t>у</a:t>
            </a:r>
            <a:r>
              <a:rPr sz="1400" b="1" spc="-10" dirty="0">
                <a:solidFill>
                  <a:srgbClr val="0F4D7E"/>
                </a:solidFill>
                <a:latin typeface="Arial"/>
                <a:cs typeface="Arial"/>
              </a:rPr>
              <a:t>р</a:t>
            </a:r>
            <a:r>
              <a:rPr sz="1400" b="1" dirty="0">
                <a:solidFill>
                  <a:srgbClr val="0F4D7E"/>
                </a:solidFill>
                <a:latin typeface="Arial"/>
                <a:cs typeface="Arial"/>
              </a:rPr>
              <a:t>а</a:t>
            </a:r>
            <a:endParaRPr sz="1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400" b="1" spc="-15" dirty="0">
                <a:solidFill>
                  <a:srgbClr val="0F4D7E"/>
                </a:solidFill>
                <a:latin typeface="Arial"/>
                <a:cs typeface="Arial"/>
              </a:rPr>
              <a:t>Республики</a:t>
            </a:r>
            <a:r>
              <a:rPr sz="1400" b="1" spc="-10" dirty="0">
                <a:solidFill>
                  <a:srgbClr val="0F4D7E"/>
                </a:solidFill>
                <a:latin typeface="Arial"/>
                <a:cs typeface="Arial"/>
              </a:rPr>
              <a:t> Казахстан</a:t>
            </a:r>
            <a:endParaRPr sz="140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5494401" y="6078118"/>
            <a:ext cx="140906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10" dirty="0">
                <a:solidFill>
                  <a:srgbClr val="001F5F"/>
                </a:solidFill>
                <a:latin typeface="Microsoft Sans Serif"/>
                <a:cs typeface="Microsoft Sans Serif"/>
              </a:rPr>
              <a:t>Астана,</a:t>
            </a:r>
            <a:r>
              <a:rPr sz="1800" spc="-3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800" spc="-10" dirty="0">
                <a:solidFill>
                  <a:srgbClr val="001F5F"/>
                </a:solidFill>
                <a:latin typeface="Microsoft Sans Serif"/>
                <a:cs typeface="Microsoft Sans Serif"/>
              </a:rPr>
              <a:t>2024</a:t>
            </a:r>
            <a:endParaRPr sz="180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14019" y="998347"/>
            <a:ext cx="523748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1568450" algn="l"/>
                <a:tab pos="2893060" algn="l"/>
                <a:tab pos="4271010" algn="l"/>
              </a:tabLst>
            </a:pPr>
            <a:r>
              <a:rPr sz="1600" b="1" spc="-10" dirty="0">
                <a:solidFill>
                  <a:srgbClr val="252525"/>
                </a:solidFill>
                <a:latin typeface="Arial"/>
                <a:cs typeface="Arial"/>
              </a:rPr>
              <a:t>Со</a:t>
            </a:r>
            <a:r>
              <a:rPr sz="1600" b="1" spc="-40" dirty="0">
                <a:solidFill>
                  <a:srgbClr val="252525"/>
                </a:solidFill>
                <a:latin typeface="Arial"/>
                <a:cs typeface="Arial"/>
              </a:rPr>
              <a:t>о</a:t>
            </a:r>
            <a:r>
              <a:rPr sz="1600" b="1" spc="-20" dirty="0">
                <a:solidFill>
                  <a:srgbClr val="252525"/>
                </a:solidFill>
                <a:latin typeface="Arial"/>
                <a:cs typeface="Arial"/>
              </a:rPr>
              <a:t>т</a:t>
            </a:r>
            <a:r>
              <a:rPr sz="1600" b="1" spc="-5" dirty="0">
                <a:solidFill>
                  <a:srgbClr val="252525"/>
                </a:solidFill>
                <a:latin typeface="Arial"/>
                <a:cs typeface="Arial"/>
              </a:rPr>
              <a:t>н</a:t>
            </a:r>
            <a:r>
              <a:rPr sz="1600" b="1" spc="10" dirty="0">
                <a:solidFill>
                  <a:srgbClr val="252525"/>
                </a:solidFill>
                <a:latin typeface="Arial"/>
                <a:cs typeface="Arial"/>
              </a:rPr>
              <a:t>о</a:t>
            </a:r>
            <a:r>
              <a:rPr sz="1600" b="1" spc="-30" dirty="0">
                <a:solidFill>
                  <a:srgbClr val="252525"/>
                </a:solidFill>
                <a:latin typeface="Arial"/>
                <a:cs typeface="Arial"/>
              </a:rPr>
              <a:t>ш</a:t>
            </a:r>
            <a:r>
              <a:rPr sz="1600" b="1" spc="5" dirty="0">
                <a:solidFill>
                  <a:srgbClr val="252525"/>
                </a:solidFill>
                <a:latin typeface="Arial"/>
                <a:cs typeface="Arial"/>
              </a:rPr>
              <a:t>е</a:t>
            </a:r>
            <a:r>
              <a:rPr sz="1600" b="1" spc="-5" dirty="0">
                <a:solidFill>
                  <a:srgbClr val="252525"/>
                </a:solidFill>
                <a:latin typeface="Arial"/>
                <a:cs typeface="Arial"/>
              </a:rPr>
              <a:t>ние</a:t>
            </a:r>
            <a:r>
              <a:rPr sz="1600" b="1" dirty="0">
                <a:solidFill>
                  <a:srgbClr val="252525"/>
                </a:solidFill>
                <a:latin typeface="Arial"/>
                <a:cs typeface="Arial"/>
              </a:rPr>
              <a:t>	</a:t>
            </a:r>
            <a:r>
              <a:rPr sz="1600" b="1" spc="-25" dirty="0">
                <a:solidFill>
                  <a:srgbClr val="252525"/>
                </a:solidFill>
                <a:latin typeface="Arial"/>
                <a:cs typeface="Arial"/>
              </a:rPr>
              <a:t>к</a:t>
            </a:r>
            <a:r>
              <a:rPr sz="1600" b="1" spc="-45" dirty="0">
                <a:solidFill>
                  <a:srgbClr val="252525"/>
                </a:solidFill>
                <a:latin typeface="Arial"/>
                <a:cs typeface="Arial"/>
              </a:rPr>
              <a:t>о</a:t>
            </a:r>
            <a:r>
              <a:rPr sz="1600" b="1" spc="-15" dirty="0">
                <a:solidFill>
                  <a:srgbClr val="252525"/>
                </a:solidFill>
                <a:latin typeface="Arial"/>
                <a:cs typeface="Arial"/>
              </a:rPr>
              <a:t>л</a:t>
            </a:r>
            <a:r>
              <a:rPr sz="1600" b="1" spc="-5" dirty="0">
                <a:solidFill>
                  <a:srgbClr val="252525"/>
                </a:solidFill>
                <a:latin typeface="Arial"/>
                <a:cs typeface="Arial"/>
              </a:rPr>
              <a:t>ич</a:t>
            </a:r>
            <a:r>
              <a:rPr sz="1600" b="1" spc="-30" dirty="0">
                <a:solidFill>
                  <a:srgbClr val="252525"/>
                </a:solidFill>
                <a:latin typeface="Arial"/>
                <a:cs typeface="Arial"/>
              </a:rPr>
              <a:t>е</a:t>
            </a:r>
            <a:r>
              <a:rPr sz="1600" b="1" spc="5" dirty="0">
                <a:solidFill>
                  <a:srgbClr val="252525"/>
                </a:solidFill>
                <a:latin typeface="Arial"/>
                <a:cs typeface="Arial"/>
              </a:rPr>
              <a:t>с</a:t>
            </a:r>
            <a:r>
              <a:rPr sz="1600" b="1" spc="-5" dirty="0">
                <a:solidFill>
                  <a:srgbClr val="252525"/>
                </a:solidFill>
                <a:latin typeface="Arial"/>
                <a:cs typeface="Arial"/>
              </a:rPr>
              <a:t>т</a:t>
            </a:r>
            <a:r>
              <a:rPr sz="1600" b="1" spc="-30" dirty="0">
                <a:solidFill>
                  <a:srgbClr val="252525"/>
                </a:solidFill>
                <a:latin typeface="Arial"/>
                <a:cs typeface="Arial"/>
              </a:rPr>
              <a:t>в</a:t>
            </a:r>
            <a:r>
              <a:rPr sz="1600" b="1" spc="-5" dirty="0">
                <a:solidFill>
                  <a:srgbClr val="252525"/>
                </a:solidFill>
                <a:latin typeface="Arial"/>
                <a:cs typeface="Arial"/>
              </a:rPr>
              <a:t>а</a:t>
            </a:r>
            <a:r>
              <a:rPr sz="1600" b="1" dirty="0">
                <a:solidFill>
                  <a:srgbClr val="252525"/>
                </a:solidFill>
                <a:latin typeface="Arial"/>
                <a:cs typeface="Arial"/>
              </a:rPr>
              <a:t>	н</a:t>
            </a:r>
            <a:r>
              <a:rPr sz="1600" b="1" spc="-10" dirty="0">
                <a:solidFill>
                  <a:srgbClr val="252525"/>
                </a:solidFill>
                <a:latin typeface="Arial"/>
                <a:cs typeface="Arial"/>
              </a:rPr>
              <a:t>е</a:t>
            </a:r>
            <a:r>
              <a:rPr sz="1600" b="1" spc="-30" dirty="0">
                <a:solidFill>
                  <a:srgbClr val="252525"/>
                </a:solidFill>
                <a:latin typeface="Arial"/>
                <a:cs typeface="Arial"/>
              </a:rPr>
              <a:t>з</a:t>
            </a:r>
            <a:r>
              <a:rPr sz="1600" b="1" spc="-10" dirty="0">
                <a:solidFill>
                  <a:srgbClr val="252525"/>
                </a:solidFill>
                <a:latin typeface="Arial"/>
                <a:cs typeface="Arial"/>
              </a:rPr>
              <a:t>а</a:t>
            </a:r>
            <a:r>
              <a:rPr sz="1600" b="1" spc="-25" dirty="0">
                <a:solidFill>
                  <a:srgbClr val="252525"/>
                </a:solidFill>
                <a:latin typeface="Arial"/>
                <a:cs typeface="Arial"/>
              </a:rPr>
              <a:t>к</a:t>
            </a:r>
            <a:r>
              <a:rPr sz="1600" b="1" spc="-5" dirty="0">
                <a:solidFill>
                  <a:srgbClr val="252525"/>
                </a:solidFill>
                <a:latin typeface="Arial"/>
                <a:cs typeface="Arial"/>
              </a:rPr>
              <a:t>о</a:t>
            </a:r>
            <a:r>
              <a:rPr sz="1600" b="1" spc="-15" dirty="0">
                <a:solidFill>
                  <a:srgbClr val="252525"/>
                </a:solidFill>
                <a:latin typeface="Arial"/>
                <a:cs typeface="Arial"/>
              </a:rPr>
              <a:t>н</a:t>
            </a:r>
            <a:r>
              <a:rPr sz="1600" b="1" spc="-5" dirty="0">
                <a:solidFill>
                  <a:srgbClr val="252525"/>
                </a:solidFill>
                <a:latin typeface="Arial"/>
                <a:cs typeface="Arial"/>
              </a:rPr>
              <a:t>ных</a:t>
            </a:r>
            <a:r>
              <a:rPr sz="1600" b="1" dirty="0">
                <a:solidFill>
                  <a:srgbClr val="252525"/>
                </a:solidFill>
                <a:latin typeface="Arial"/>
                <a:cs typeface="Arial"/>
              </a:rPr>
              <a:t>	</a:t>
            </a:r>
            <a:r>
              <a:rPr sz="1600" b="1" spc="-5" dirty="0">
                <a:solidFill>
                  <a:srgbClr val="252525"/>
                </a:solidFill>
                <a:latin typeface="Arial"/>
                <a:cs typeface="Arial"/>
              </a:rPr>
              <a:t>про</a:t>
            </a:r>
            <a:r>
              <a:rPr sz="1600" b="1" spc="-30" dirty="0">
                <a:solidFill>
                  <a:srgbClr val="252525"/>
                </a:solidFill>
                <a:latin typeface="Arial"/>
                <a:cs typeface="Arial"/>
              </a:rPr>
              <a:t>в</a:t>
            </a:r>
            <a:r>
              <a:rPr sz="1600" b="1" spc="-10" dirty="0">
                <a:solidFill>
                  <a:srgbClr val="252525"/>
                </a:solidFill>
                <a:latin typeface="Arial"/>
                <a:cs typeface="Arial"/>
              </a:rPr>
              <a:t>ер</a:t>
            </a:r>
            <a:r>
              <a:rPr sz="1600" b="1" spc="-15" dirty="0">
                <a:solidFill>
                  <a:srgbClr val="252525"/>
                </a:solidFill>
                <a:latin typeface="Arial"/>
                <a:cs typeface="Arial"/>
              </a:rPr>
              <a:t>о</a:t>
            </a:r>
            <a:r>
              <a:rPr sz="1600" b="1" spc="-5" dirty="0">
                <a:solidFill>
                  <a:srgbClr val="252525"/>
                </a:solidFill>
                <a:latin typeface="Arial"/>
                <a:cs typeface="Arial"/>
              </a:rPr>
              <a:t>к</a:t>
            </a:r>
            <a:endParaRPr sz="16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874010" y="998347"/>
            <a:ext cx="4012565" cy="513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2931160">
              <a:lnSpc>
                <a:spcPct val="100000"/>
              </a:lnSpc>
              <a:spcBef>
                <a:spcPts val="95"/>
              </a:spcBef>
              <a:tabLst>
                <a:tab pos="1530350" algn="l"/>
                <a:tab pos="2618740" algn="l"/>
                <a:tab pos="2877820" algn="l"/>
              </a:tabLst>
            </a:pPr>
            <a:r>
              <a:rPr sz="1600" b="1" spc="5" dirty="0">
                <a:solidFill>
                  <a:srgbClr val="252525"/>
                </a:solidFill>
                <a:latin typeface="Arial"/>
                <a:cs typeface="Arial"/>
              </a:rPr>
              <a:t>с</a:t>
            </a:r>
            <a:r>
              <a:rPr sz="1600" b="1" spc="-30" dirty="0">
                <a:solidFill>
                  <a:srgbClr val="252525"/>
                </a:solidFill>
                <a:latin typeface="Arial"/>
                <a:cs typeface="Arial"/>
              </a:rPr>
              <a:t>у</a:t>
            </a:r>
            <a:r>
              <a:rPr sz="1600" b="1" spc="-20" dirty="0">
                <a:solidFill>
                  <a:srgbClr val="252525"/>
                </a:solidFill>
                <a:latin typeface="Arial"/>
                <a:cs typeface="Arial"/>
              </a:rPr>
              <a:t>б</a:t>
            </a:r>
            <a:r>
              <a:rPr sz="1600" b="1" spc="-5" dirty="0">
                <a:solidFill>
                  <a:srgbClr val="252525"/>
                </a:solidFill>
                <a:latin typeface="Arial"/>
                <a:cs typeface="Arial"/>
              </a:rPr>
              <a:t>ъ</a:t>
            </a:r>
            <a:r>
              <a:rPr sz="1600" b="1" spc="5" dirty="0">
                <a:solidFill>
                  <a:srgbClr val="252525"/>
                </a:solidFill>
                <a:latin typeface="Arial"/>
                <a:cs typeface="Arial"/>
              </a:rPr>
              <a:t>е</a:t>
            </a:r>
            <a:r>
              <a:rPr sz="1600" b="1" spc="10" dirty="0">
                <a:solidFill>
                  <a:srgbClr val="252525"/>
                </a:solidFill>
                <a:latin typeface="Arial"/>
                <a:cs typeface="Arial"/>
              </a:rPr>
              <a:t>к</a:t>
            </a:r>
            <a:r>
              <a:rPr sz="1600" b="1" spc="-45" dirty="0">
                <a:solidFill>
                  <a:srgbClr val="252525"/>
                </a:solidFill>
                <a:latin typeface="Arial"/>
                <a:cs typeface="Arial"/>
              </a:rPr>
              <a:t>т</a:t>
            </a:r>
            <a:r>
              <a:rPr sz="1600" b="1" spc="-5" dirty="0">
                <a:solidFill>
                  <a:srgbClr val="252525"/>
                </a:solidFill>
                <a:latin typeface="Arial"/>
                <a:cs typeface="Arial"/>
              </a:rPr>
              <a:t>ов  </a:t>
            </a:r>
            <a:r>
              <a:rPr sz="1600" b="1" spc="-20" dirty="0">
                <a:solidFill>
                  <a:srgbClr val="252525"/>
                </a:solidFill>
                <a:latin typeface="Arial"/>
                <a:cs typeface="Arial"/>
              </a:rPr>
              <a:t>з</a:t>
            </a:r>
            <a:r>
              <a:rPr sz="1600" b="1" spc="-10" dirty="0">
                <a:solidFill>
                  <a:srgbClr val="252525"/>
                </a:solidFill>
                <a:latin typeface="Arial"/>
                <a:cs typeface="Arial"/>
              </a:rPr>
              <a:t>а</a:t>
            </a:r>
            <a:r>
              <a:rPr sz="1600" b="1" spc="-30" dirty="0">
                <a:solidFill>
                  <a:srgbClr val="252525"/>
                </a:solidFill>
                <a:latin typeface="Arial"/>
                <a:cs typeface="Arial"/>
              </a:rPr>
              <a:t>в</a:t>
            </a:r>
            <a:r>
              <a:rPr sz="1600" b="1" spc="5" dirty="0">
                <a:solidFill>
                  <a:srgbClr val="252525"/>
                </a:solidFill>
                <a:latin typeface="Arial"/>
                <a:cs typeface="Arial"/>
              </a:rPr>
              <a:t>е</a:t>
            </a:r>
            <a:r>
              <a:rPr sz="1600" b="1" dirty="0">
                <a:solidFill>
                  <a:srgbClr val="252525"/>
                </a:solidFill>
                <a:latin typeface="Arial"/>
                <a:cs typeface="Arial"/>
              </a:rPr>
              <a:t>р</a:t>
            </a:r>
            <a:r>
              <a:rPr sz="1600" b="1" spc="-30" dirty="0">
                <a:solidFill>
                  <a:srgbClr val="252525"/>
                </a:solidFill>
                <a:latin typeface="Arial"/>
                <a:cs typeface="Arial"/>
              </a:rPr>
              <a:t>ш</a:t>
            </a:r>
            <a:r>
              <a:rPr sz="1600" b="1" spc="5" dirty="0">
                <a:solidFill>
                  <a:srgbClr val="252525"/>
                </a:solidFill>
                <a:latin typeface="Arial"/>
                <a:cs typeface="Arial"/>
              </a:rPr>
              <a:t>е</a:t>
            </a:r>
            <a:r>
              <a:rPr sz="1600" b="1" dirty="0">
                <a:solidFill>
                  <a:srgbClr val="252525"/>
                </a:solidFill>
                <a:latin typeface="Arial"/>
                <a:cs typeface="Arial"/>
              </a:rPr>
              <a:t>н</a:t>
            </a:r>
            <a:r>
              <a:rPr sz="1600" b="1" spc="-5" dirty="0">
                <a:solidFill>
                  <a:srgbClr val="252525"/>
                </a:solidFill>
                <a:latin typeface="Arial"/>
                <a:cs typeface="Arial"/>
              </a:rPr>
              <a:t>ных</a:t>
            </a:r>
            <a:r>
              <a:rPr sz="1600" b="1" dirty="0">
                <a:solidFill>
                  <a:srgbClr val="252525"/>
                </a:solidFill>
                <a:latin typeface="Arial"/>
                <a:cs typeface="Arial"/>
              </a:rPr>
              <a:t>	п</a:t>
            </a:r>
            <a:r>
              <a:rPr sz="1600" b="1" spc="-5" dirty="0">
                <a:solidFill>
                  <a:srgbClr val="252525"/>
                </a:solidFill>
                <a:latin typeface="Arial"/>
                <a:cs typeface="Arial"/>
              </a:rPr>
              <a:t>р</a:t>
            </a:r>
            <a:r>
              <a:rPr sz="1600" b="1" spc="-15" dirty="0">
                <a:solidFill>
                  <a:srgbClr val="252525"/>
                </a:solidFill>
                <a:latin typeface="Arial"/>
                <a:cs typeface="Arial"/>
              </a:rPr>
              <a:t>о</a:t>
            </a:r>
            <a:r>
              <a:rPr sz="1600" b="1" spc="-30" dirty="0">
                <a:solidFill>
                  <a:srgbClr val="252525"/>
                </a:solidFill>
                <a:latin typeface="Arial"/>
                <a:cs typeface="Arial"/>
              </a:rPr>
              <a:t>в</a:t>
            </a:r>
            <a:r>
              <a:rPr sz="1600" b="1" spc="5" dirty="0">
                <a:solidFill>
                  <a:srgbClr val="252525"/>
                </a:solidFill>
                <a:latin typeface="Arial"/>
                <a:cs typeface="Arial"/>
              </a:rPr>
              <a:t>е</a:t>
            </a:r>
            <a:r>
              <a:rPr sz="1600" b="1" spc="-5" dirty="0">
                <a:solidFill>
                  <a:srgbClr val="252525"/>
                </a:solidFill>
                <a:latin typeface="Arial"/>
                <a:cs typeface="Arial"/>
              </a:rPr>
              <a:t>р</a:t>
            </a:r>
            <a:r>
              <a:rPr sz="1600" b="1" spc="-15" dirty="0">
                <a:solidFill>
                  <a:srgbClr val="252525"/>
                </a:solidFill>
                <a:latin typeface="Arial"/>
                <a:cs typeface="Arial"/>
              </a:rPr>
              <a:t>о</a:t>
            </a:r>
            <a:r>
              <a:rPr sz="1600" b="1" spc="-5" dirty="0">
                <a:solidFill>
                  <a:srgbClr val="252525"/>
                </a:solidFill>
                <a:latin typeface="Arial"/>
                <a:cs typeface="Arial"/>
              </a:rPr>
              <a:t>к</a:t>
            </a:r>
            <a:r>
              <a:rPr sz="1600" b="1" dirty="0">
                <a:solidFill>
                  <a:srgbClr val="252525"/>
                </a:solidFill>
                <a:latin typeface="Arial"/>
                <a:cs typeface="Arial"/>
              </a:rPr>
              <a:t>	</a:t>
            </a:r>
            <a:r>
              <a:rPr sz="1600" b="1" spc="-5" dirty="0">
                <a:solidFill>
                  <a:srgbClr val="252525"/>
                </a:solidFill>
                <a:latin typeface="Arial"/>
                <a:cs typeface="Arial"/>
              </a:rPr>
              <a:t>в</a:t>
            </a:r>
            <a:r>
              <a:rPr sz="1600" b="1" dirty="0">
                <a:solidFill>
                  <a:srgbClr val="252525"/>
                </a:solidFill>
                <a:latin typeface="Arial"/>
                <a:cs typeface="Arial"/>
              </a:rPr>
              <a:t>	</a:t>
            </a:r>
            <a:r>
              <a:rPr sz="1600" b="1" spc="-35" dirty="0">
                <a:solidFill>
                  <a:srgbClr val="252525"/>
                </a:solidFill>
                <a:latin typeface="Arial"/>
                <a:cs typeface="Arial"/>
              </a:rPr>
              <a:t>о</a:t>
            </a:r>
            <a:r>
              <a:rPr sz="1600" b="1" spc="-5" dirty="0">
                <a:solidFill>
                  <a:srgbClr val="252525"/>
                </a:solidFill>
                <a:latin typeface="Arial"/>
                <a:cs typeface="Arial"/>
              </a:rPr>
              <a:t>т</a:t>
            </a:r>
            <a:r>
              <a:rPr sz="1600" b="1" spc="-15" dirty="0">
                <a:solidFill>
                  <a:srgbClr val="252525"/>
                </a:solidFill>
                <a:latin typeface="Arial"/>
                <a:cs typeface="Arial"/>
              </a:rPr>
              <a:t>н</a:t>
            </a:r>
            <a:r>
              <a:rPr sz="1600" b="1" spc="10" dirty="0">
                <a:solidFill>
                  <a:srgbClr val="252525"/>
                </a:solidFill>
                <a:latin typeface="Arial"/>
                <a:cs typeface="Arial"/>
              </a:rPr>
              <a:t>о</a:t>
            </a:r>
            <a:r>
              <a:rPr sz="1600" b="1" spc="-30" dirty="0">
                <a:solidFill>
                  <a:srgbClr val="252525"/>
                </a:solidFill>
                <a:latin typeface="Arial"/>
                <a:cs typeface="Arial"/>
              </a:rPr>
              <a:t>ш</a:t>
            </a:r>
            <a:r>
              <a:rPr sz="1600" b="1" spc="15" dirty="0">
                <a:solidFill>
                  <a:srgbClr val="252525"/>
                </a:solidFill>
                <a:latin typeface="Arial"/>
                <a:cs typeface="Arial"/>
              </a:rPr>
              <a:t>е</a:t>
            </a:r>
            <a:r>
              <a:rPr sz="1600" b="1" spc="-5" dirty="0">
                <a:solidFill>
                  <a:srgbClr val="252525"/>
                </a:solidFill>
                <a:latin typeface="Arial"/>
                <a:cs typeface="Arial"/>
              </a:rPr>
              <a:t>нии</a:t>
            </a:r>
            <a:endParaRPr sz="16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14019" y="1242186"/>
            <a:ext cx="2353945" cy="513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  <a:tabLst>
                <a:tab pos="957580" algn="l"/>
                <a:tab pos="1193800" algn="l"/>
              </a:tabLst>
            </a:pPr>
            <a:r>
              <a:rPr sz="1600" b="1" spc="-5" dirty="0">
                <a:solidFill>
                  <a:srgbClr val="252525"/>
                </a:solidFill>
                <a:latin typeface="Arial"/>
                <a:cs typeface="Arial"/>
              </a:rPr>
              <a:t>биз</a:t>
            </a:r>
            <a:r>
              <a:rPr sz="1600" b="1" dirty="0">
                <a:solidFill>
                  <a:srgbClr val="252525"/>
                </a:solidFill>
                <a:latin typeface="Arial"/>
                <a:cs typeface="Arial"/>
              </a:rPr>
              <a:t>н</a:t>
            </a:r>
            <a:r>
              <a:rPr sz="1600" b="1" spc="-30" dirty="0">
                <a:solidFill>
                  <a:srgbClr val="252525"/>
                </a:solidFill>
                <a:latin typeface="Arial"/>
                <a:cs typeface="Arial"/>
              </a:rPr>
              <a:t>е</a:t>
            </a:r>
            <a:r>
              <a:rPr sz="1600" b="1" spc="15" dirty="0">
                <a:solidFill>
                  <a:srgbClr val="252525"/>
                </a:solidFill>
                <a:latin typeface="Arial"/>
                <a:cs typeface="Arial"/>
              </a:rPr>
              <a:t>с</a:t>
            </a:r>
            <a:r>
              <a:rPr sz="1600" b="1" spc="-5" dirty="0">
                <a:solidFill>
                  <a:srgbClr val="252525"/>
                </a:solidFill>
                <a:latin typeface="Arial"/>
                <a:cs typeface="Arial"/>
              </a:rPr>
              <a:t>а</a:t>
            </a:r>
            <a:r>
              <a:rPr sz="1600" b="1" dirty="0">
                <a:solidFill>
                  <a:srgbClr val="252525"/>
                </a:solidFill>
                <a:latin typeface="Arial"/>
                <a:cs typeface="Arial"/>
              </a:rPr>
              <a:t>	</a:t>
            </a:r>
            <a:r>
              <a:rPr sz="1600" b="1" spc="-5" dirty="0">
                <a:solidFill>
                  <a:srgbClr val="252525"/>
                </a:solidFill>
                <a:latin typeface="Arial"/>
                <a:cs typeface="Arial"/>
              </a:rPr>
              <a:t>к</a:t>
            </a:r>
            <a:r>
              <a:rPr sz="1600" b="1" dirty="0">
                <a:solidFill>
                  <a:srgbClr val="252525"/>
                </a:solidFill>
                <a:latin typeface="Arial"/>
                <a:cs typeface="Arial"/>
              </a:rPr>
              <a:t>	</a:t>
            </a:r>
            <a:r>
              <a:rPr sz="1600" b="1" spc="-25" dirty="0">
                <a:solidFill>
                  <a:srgbClr val="252525"/>
                </a:solidFill>
                <a:latin typeface="Arial"/>
                <a:cs typeface="Arial"/>
              </a:rPr>
              <a:t>к</a:t>
            </a:r>
            <a:r>
              <a:rPr sz="1600" b="1" spc="-45" dirty="0">
                <a:solidFill>
                  <a:srgbClr val="252525"/>
                </a:solidFill>
                <a:latin typeface="Arial"/>
                <a:cs typeface="Arial"/>
              </a:rPr>
              <a:t>о</a:t>
            </a:r>
            <a:r>
              <a:rPr sz="1600" b="1" spc="-5" dirty="0">
                <a:solidFill>
                  <a:srgbClr val="252525"/>
                </a:solidFill>
                <a:latin typeface="Arial"/>
                <a:cs typeface="Arial"/>
              </a:rPr>
              <a:t>лич</a:t>
            </a:r>
            <a:r>
              <a:rPr sz="1600" b="1" spc="-30" dirty="0">
                <a:solidFill>
                  <a:srgbClr val="252525"/>
                </a:solidFill>
                <a:latin typeface="Arial"/>
                <a:cs typeface="Arial"/>
              </a:rPr>
              <a:t>е</a:t>
            </a:r>
            <a:r>
              <a:rPr sz="1600" b="1" spc="5" dirty="0">
                <a:solidFill>
                  <a:srgbClr val="252525"/>
                </a:solidFill>
                <a:latin typeface="Arial"/>
                <a:cs typeface="Arial"/>
              </a:rPr>
              <a:t>с</a:t>
            </a:r>
            <a:r>
              <a:rPr sz="1600" b="1" spc="-20" dirty="0">
                <a:solidFill>
                  <a:srgbClr val="252525"/>
                </a:solidFill>
                <a:latin typeface="Arial"/>
                <a:cs typeface="Arial"/>
              </a:rPr>
              <a:t>т</a:t>
            </a:r>
            <a:r>
              <a:rPr sz="1600" b="1" spc="-15" dirty="0">
                <a:solidFill>
                  <a:srgbClr val="252525"/>
                </a:solidFill>
                <a:latin typeface="Arial"/>
                <a:cs typeface="Arial"/>
              </a:rPr>
              <a:t>в</a:t>
            </a:r>
            <a:r>
              <a:rPr sz="1600" b="1" spc="-5" dirty="0">
                <a:solidFill>
                  <a:srgbClr val="252525"/>
                </a:solidFill>
                <a:latin typeface="Arial"/>
                <a:cs typeface="Arial"/>
              </a:rPr>
              <a:t>у  бизнеса</a:t>
            </a:r>
            <a:r>
              <a:rPr sz="1600" b="1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i="1" spc="-5" dirty="0">
                <a:solidFill>
                  <a:srgbClr val="252525"/>
                </a:solidFill>
                <a:latin typeface="Arial"/>
                <a:cs typeface="Arial"/>
              </a:rPr>
              <a:t>(ниже</a:t>
            </a:r>
            <a:r>
              <a:rPr sz="1600" i="1" spc="-25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i="1" spc="-5" dirty="0">
                <a:solidFill>
                  <a:srgbClr val="252525"/>
                </a:solidFill>
                <a:latin typeface="Arial"/>
                <a:cs typeface="Arial"/>
              </a:rPr>
              <a:t>–</a:t>
            </a:r>
            <a:r>
              <a:rPr sz="1600" i="1" spc="-15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i="1" spc="-5" dirty="0">
                <a:solidFill>
                  <a:srgbClr val="252525"/>
                </a:solidFill>
                <a:latin typeface="Arial"/>
                <a:cs typeface="Arial"/>
              </a:rPr>
              <a:t>лучше)</a:t>
            </a:r>
            <a:endParaRPr sz="16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684768" y="1081278"/>
            <a:ext cx="258318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spc="-10" dirty="0">
                <a:solidFill>
                  <a:srgbClr val="0F4D7E"/>
                </a:solidFill>
                <a:latin typeface="Arial"/>
                <a:cs typeface="Arial"/>
              </a:rPr>
              <a:t>Распределение</a:t>
            </a:r>
            <a:r>
              <a:rPr sz="1600" b="1" spc="-15" dirty="0">
                <a:solidFill>
                  <a:srgbClr val="0F4D7E"/>
                </a:solidFill>
                <a:latin typeface="Arial"/>
                <a:cs typeface="Arial"/>
              </a:rPr>
              <a:t> </a:t>
            </a:r>
            <a:r>
              <a:rPr sz="1600" b="1" spc="-5" dirty="0">
                <a:solidFill>
                  <a:srgbClr val="0F4D7E"/>
                </a:solidFill>
                <a:latin typeface="Arial"/>
                <a:cs typeface="Arial"/>
              </a:rPr>
              <a:t>регионов</a:t>
            </a:r>
            <a:endParaRPr sz="1600">
              <a:latin typeface="Arial"/>
              <a:cs typeface="Arial"/>
            </a:endParaRPr>
          </a:p>
        </p:txBody>
      </p:sp>
      <p:graphicFrame>
        <p:nvGraphicFramePr>
          <p:cNvPr id="6" name="objec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5624225"/>
              </p:ext>
            </p:extLst>
          </p:nvPr>
        </p:nvGraphicFramePr>
        <p:xfrm>
          <a:off x="8123046" y="1398650"/>
          <a:ext cx="3573145" cy="473197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048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526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1569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36220">
                <a:tc>
                  <a:txBody>
                    <a:bodyPr/>
                    <a:lstStyle/>
                    <a:p>
                      <a:pPr marR="204470" algn="r">
                        <a:lnSpc>
                          <a:spcPct val="100000"/>
                        </a:lnSpc>
                      </a:pPr>
                      <a:r>
                        <a:rPr sz="1200" b="1" dirty="0">
                          <a:latin typeface="Calibri"/>
                          <a:cs typeface="Calibri"/>
                        </a:rPr>
                        <a:t>1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970">
                        <a:lnSpc>
                          <a:spcPts val="1660"/>
                        </a:lnSpc>
                        <a:spcBef>
                          <a:spcPts val="100"/>
                        </a:spcBef>
                      </a:pPr>
                      <a:r>
                        <a:rPr sz="1400" spc="-5" dirty="0">
                          <a:latin typeface="Calibri"/>
                          <a:cs typeface="Calibri"/>
                        </a:rPr>
                        <a:t>Жетісу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1270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5080" algn="r">
                        <a:lnSpc>
                          <a:spcPts val="1660"/>
                        </a:lnSpc>
                        <a:spcBef>
                          <a:spcPts val="100"/>
                        </a:spcBef>
                      </a:pPr>
                      <a:r>
                        <a:rPr sz="1400" spc="-5" dirty="0">
                          <a:latin typeface="Calibri"/>
                          <a:cs typeface="Calibri"/>
                        </a:rPr>
                        <a:t>0,000%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1270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6219">
                <a:tc>
                  <a:txBody>
                    <a:bodyPr/>
                    <a:lstStyle/>
                    <a:p>
                      <a:pPr marR="204470" algn="r">
                        <a:lnSpc>
                          <a:spcPct val="100000"/>
                        </a:lnSpc>
                      </a:pPr>
                      <a:r>
                        <a:rPr sz="1200" b="1" dirty="0">
                          <a:latin typeface="Calibri"/>
                          <a:cs typeface="Calibri"/>
                        </a:rPr>
                        <a:t>2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970">
                        <a:lnSpc>
                          <a:spcPts val="1660"/>
                        </a:lnSpc>
                        <a:spcBef>
                          <a:spcPts val="100"/>
                        </a:spcBef>
                      </a:pPr>
                      <a:r>
                        <a:rPr sz="1400" spc="-5" dirty="0">
                          <a:latin typeface="Calibri"/>
                          <a:cs typeface="Calibri"/>
                        </a:rPr>
                        <a:t>Ұлытау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1270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3810" algn="r">
                        <a:lnSpc>
                          <a:spcPts val="1660"/>
                        </a:lnSpc>
                        <a:spcBef>
                          <a:spcPts val="100"/>
                        </a:spcBef>
                      </a:pPr>
                      <a:r>
                        <a:rPr sz="1400" spc="-5" dirty="0">
                          <a:latin typeface="Calibri"/>
                          <a:cs typeface="Calibri"/>
                        </a:rPr>
                        <a:t>0,000%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1270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6220">
                <a:tc>
                  <a:txBody>
                    <a:bodyPr/>
                    <a:lstStyle/>
                    <a:p>
                      <a:pPr marR="204470" algn="r">
                        <a:lnSpc>
                          <a:spcPct val="100000"/>
                        </a:lnSpc>
                      </a:pPr>
                      <a:r>
                        <a:rPr sz="1200" b="1" dirty="0">
                          <a:latin typeface="Calibri"/>
                          <a:cs typeface="Calibri"/>
                        </a:rPr>
                        <a:t>3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970">
                        <a:lnSpc>
                          <a:spcPts val="1655"/>
                        </a:lnSpc>
                        <a:spcBef>
                          <a:spcPts val="100"/>
                        </a:spcBef>
                      </a:pPr>
                      <a:r>
                        <a:rPr sz="1400" spc="-10" dirty="0">
                          <a:latin typeface="Calibri"/>
                          <a:cs typeface="Calibri"/>
                        </a:rPr>
                        <a:t>г.Шымкент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1270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5080" algn="r">
                        <a:lnSpc>
                          <a:spcPts val="1655"/>
                        </a:lnSpc>
                        <a:spcBef>
                          <a:spcPts val="100"/>
                        </a:spcBef>
                      </a:pPr>
                      <a:r>
                        <a:rPr sz="1400" spc="-5" dirty="0">
                          <a:latin typeface="Calibri"/>
                          <a:cs typeface="Calibri"/>
                        </a:rPr>
                        <a:t>0,000%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1270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6219">
                <a:tc>
                  <a:txBody>
                    <a:bodyPr/>
                    <a:lstStyle/>
                    <a:p>
                      <a:pPr marR="204470" algn="r">
                        <a:lnSpc>
                          <a:spcPct val="100000"/>
                        </a:lnSpc>
                      </a:pPr>
                      <a:r>
                        <a:rPr sz="1200" b="1" dirty="0">
                          <a:latin typeface="Calibri"/>
                          <a:cs typeface="Calibri"/>
                        </a:rPr>
                        <a:t>4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970">
                        <a:lnSpc>
                          <a:spcPts val="1655"/>
                        </a:lnSpc>
                        <a:spcBef>
                          <a:spcPts val="105"/>
                        </a:spcBef>
                      </a:pPr>
                      <a:r>
                        <a:rPr sz="1400" spc="-5" dirty="0">
                          <a:latin typeface="Calibri"/>
                          <a:cs typeface="Calibri"/>
                        </a:rPr>
                        <a:t>Западно-Казахстанская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1333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5080" algn="r">
                        <a:lnSpc>
                          <a:spcPts val="1655"/>
                        </a:lnSpc>
                        <a:spcBef>
                          <a:spcPts val="105"/>
                        </a:spcBef>
                      </a:pPr>
                      <a:r>
                        <a:rPr sz="1400" spc="-5" dirty="0">
                          <a:latin typeface="Calibri"/>
                          <a:cs typeface="Calibri"/>
                        </a:rPr>
                        <a:t>0,142%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1333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36220">
                <a:tc>
                  <a:txBody>
                    <a:bodyPr/>
                    <a:lstStyle/>
                    <a:p>
                      <a:pPr marR="204470" algn="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b="1" dirty="0">
                          <a:latin typeface="Calibri"/>
                          <a:cs typeface="Calibri"/>
                        </a:rPr>
                        <a:t>5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63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970">
                        <a:lnSpc>
                          <a:spcPts val="1655"/>
                        </a:lnSpc>
                        <a:spcBef>
                          <a:spcPts val="105"/>
                        </a:spcBef>
                      </a:pPr>
                      <a:r>
                        <a:rPr sz="1400" spc="-5" dirty="0">
                          <a:latin typeface="Calibri"/>
                          <a:cs typeface="Calibri"/>
                        </a:rPr>
                        <a:t>Северо-Казахстанская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1333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5080" algn="r">
                        <a:lnSpc>
                          <a:spcPts val="1655"/>
                        </a:lnSpc>
                        <a:spcBef>
                          <a:spcPts val="105"/>
                        </a:spcBef>
                      </a:pPr>
                      <a:r>
                        <a:rPr sz="1400" spc="-5" dirty="0">
                          <a:latin typeface="Calibri"/>
                          <a:cs typeface="Calibri"/>
                        </a:rPr>
                        <a:t>0,362%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1333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36220">
                <a:tc>
                  <a:txBody>
                    <a:bodyPr/>
                    <a:lstStyle/>
                    <a:p>
                      <a:pPr marR="204470" algn="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b="1" dirty="0">
                          <a:latin typeface="Calibri"/>
                          <a:cs typeface="Calibri"/>
                        </a:rPr>
                        <a:t>6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63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970">
                        <a:lnSpc>
                          <a:spcPts val="1655"/>
                        </a:lnSpc>
                        <a:spcBef>
                          <a:spcPts val="105"/>
                        </a:spcBef>
                      </a:pPr>
                      <a:r>
                        <a:rPr sz="1400" spc="-5" dirty="0">
                          <a:latin typeface="Calibri"/>
                          <a:cs typeface="Calibri"/>
                        </a:rPr>
                        <a:t>Костанайская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1333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5080" algn="r">
                        <a:lnSpc>
                          <a:spcPts val="1655"/>
                        </a:lnSpc>
                        <a:spcBef>
                          <a:spcPts val="105"/>
                        </a:spcBef>
                      </a:pPr>
                      <a:r>
                        <a:rPr sz="1400" spc="-5" dirty="0">
                          <a:latin typeface="Calibri"/>
                          <a:cs typeface="Calibri"/>
                        </a:rPr>
                        <a:t>0,369%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1333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36219">
                <a:tc>
                  <a:txBody>
                    <a:bodyPr/>
                    <a:lstStyle/>
                    <a:p>
                      <a:pPr marR="204470" algn="r">
                        <a:lnSpc>
                          <a:spcPct val="100000"/>
                        </a:lnSpc>
                      </a:pPr>
                      <a:r>
                        <a:rPr sz="1600" b="1" dirty="0">
                          <a:latin typeface="Calibri"/>
                          <a:cs typeface="Calibri"/>
                        </a:rPr>
                        <a:t>7</a:t>
                      </a:r>
                      <a:endParaRPr sz="1600" b="1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970">
                        <a:lnSpc>
                          <a:spcPts val="1655"/>
                        </a:lnSpc>
                        <a:spcBef>
                          <a:spcPts val="100"/>
                        </a:spcBef>
                      </a:pPr>
                      <a:r>
                        <a:rPr sz="1800" b="1" spc="-5" dirty="0">
                          <a:latin typeface="Calibri"/>
                          <a:cs typeface="Calibri"/>
                        </a:rPr>
                        <a:t>Карагандинская</a:t>
                      </a:r>
                      <a:endParaRPr sz="1800" b="1">
                        <a:latin typeface="Calibri"/>
                        <a:cs typeface="Calibri"/>
                      </a:endParaRPr>
                    </a:p>
                  </a:txBody>
                  <a:tcPr marL="0" marR="0" marT="1270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5080" algn="r">
                        <a:lnSpc>
                          <a:spcPts val="1655"/>
                        </a:lnSpc>
                        <a:spcBef>
                          <a:spcPts val="100"/>
                        </a:spcBef>
                      </a:pPr>
                      <a:r>
                        <a:rPr sz="1800" b="1" spc="-5" dirty="0">
                          <a:latin typeface="Calibri"/>
                          <a:cs typeface="Calibri"/>
                        </a:rPr>
                        <a:t>0,449%</a:t>
                      </a:r>
                      <a:endParaRPr sz="1800" b="1" dirty="0">
                        <a:latin typeface="Calibri"/>
                        <a:cs typeface="Calibri"/>
                      </a:endParaRPr>
                    </a:p>
                  </a:txBody>
                  <a:tcPr marL="0" marR="0" marT="1270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36220">
                <a:tc>
                  <a:txBody>
                    <a:bodyPr/>
                    <a:lstStyle/>
                    <a:p>
                      <a:pPr marR="204470" algn="r">
                        <a:lnSpc>
                          <a:spcPct val="100000"/>
                        </a:lnSpc>
                      </a:pPr>
                      <a:r>
                        <a:rPr sz="1200" b="1" dirty="0">
                          <a:latin typeface="Calibri"/>
                          <a:cs typeface="Calibri"/>
                        </a:rPr>
                        <a:t>8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970">
                        <a:lnSpc>
                          <a:spcPts val="1655"/>
                        </a:lnSpc>
                        <a:spcBef>
                          <a:spcPts val="105"/>
                        </a:spcBef>
                      </a:pPr>
                      <a:r>
                        <a:rPr sz="1400" spc="-10" dirty="0">
                          <a:latin typeface="Calibri"/>
                          <a:cs typeface="Calibri"/>
                        </a:rPr>
                        <a:t>Павлодарская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1333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5080" algn="r">
                        <a:lnSpc>
                          <a:spcPts val="1655"/>
                        </a:lnSpc>
                        <a:spcBef>
                          <a:spcPts val="105"/>
                        </a:spcBef>
                      </a:pPr>
                      <a:r>
                        <a:rPr sz="1400" spc="-5" dirty="0">
                          <a:latin typeface="Calibri"/>
                          <a:cs typeface="Calibri"/>
                        </a:rPr>
                        <a:t>0,640%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1333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36219">
                <a:tc>
                  <a:txBody>
                    <a:bodyPr/>
                    <a:lstStyle/>
                    <a:p>
                      <a:pPr marR="204470" algn="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b="1" dirty="0">
                          <a:latin typeface="Calibri"/>
                          <a:cs typeface="Calibri"/>
                        </a:rPr>
                        <a:t>9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63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970">
                        <a:lnSpc>
                          <a:spcPts val="1655"/>
                        </a:lnSpc>
                        <a:spcBef>
                          <a:spcPts val="105"/>
                        </a:spcBef>
                      </a:pPr>
                      <a:r>
                        <a:rPr sz="1400" spc="-15" dirty="0">
                          <a:latin typeface="Calibri"/>
                          <a:cs typeface="Calibri"/>
                        </a:rPr>
                        <a:t>Атырауская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1333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5080" algn="r">
                        <a:lnSpc>
                          <a:spcPts val="1655"/>
                        </a:lnSpc>
                        <a:spcBef>
                          <a:spcPts val="105"/>
                        </a:spcBef>
                      </a:pPr>
                      <a:r>
                        <a:rPr sz="1400" spc="-5" dirty="0">
                          <a:latin typeface="Calibri"/>
                          <a:cs typeface="Calibri"/>
                        </a:rPr>
                        <a:t>0,645%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1333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36220">
                <a:tc>
                  <a:txBody>
                    <a:bodyPr/>
                    <a:lstStyle/>
                    <a:p>
                      <a:pPr marR="166370" algn="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b="1" dirty="0">
                          <a:latin typeface="Calibri"/>
                          <a:cs typeface="Calibri"/>
                        </a:rPr>
                        <a:t>10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63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970">
                        <a:lnSpc>
                          <a:spcPts val="1655"/>
                        </a:lnSpc>
                        <a:spcBef>
                          <a:spcPts val="105"/>
                        </a:spcBef>
                      </a:pPr>
                      <a:r>
                        <a:rPr sz="1400" spc="-5" dirty="0">
                          <a:latin typeface="Calibri"/>
                          <a:cs typeface="Calibri"/>
                        </a:rPr>
                        <a:t>Абай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1333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5080" algn="r">
                        <a:lnSpc>
                          <a:spcPts val="1655"/>
                        </a:lnSpc>
                        <a:spcBef>
                          <a:spcPts val="105"/>
                        </a:spcBef>
                      </a:pPr>
                      <a:r>
                        <a:rPr sz="1400" spc="-5" dirty="0">
                          <a:latin typeface="Calibri"/>
                          <a:cs typeface="Calibri"/>
                        </a:rPr>
                        <a:t>0,697%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1333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36219">
                <a:tc>
                  <a:txBody>
                    <a:bodyPr/>
                    <a:lstStyle/>
                    <a:p>
                      <a:pPr marR="166370" algn="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b="1" dirty="0">
                          <a:latin typeface="Calibri"/>
                          <a:cs typeface="Calibri"/>
                        </a:rPr>
                        <a:t>11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63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970">
                        <a:lnSpc>
                          <a:spcPts val="1655"/>
                        </a:lnSpc>
                        <a:spcBef>
                          <a:spcPts val="105"/>
                        </a:spcBef>
                      </a:pPr>
                      <a:r>
                        <a:rPr sz="1400" spc="-5" dirty="0">
                          <a:latin typeface="Calibri"/>
                          <a:cs typeface="Calibri"/>
                        </a:rPr>
                        <a:t>Мангистауская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1333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5080" algn="r">
                        <a:lnSpc>
                          <a:spcPts val="1655"/>
                        </a:lnSpc>
                        <a:spcBef>
                          <a:spcPts val="105"/>
                        </a:spcBef>
                      </a:pPr>
                      <a:r>
                        <a:rPr sz="1400" spc="-5" dirty="0">
                          <a:latin typeface="Calibri"/>
                          <a:cs typeface="Calibri"/>
                        </a:rPr>
                        <a:t>0,917%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1333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36220">
                <a:tc>
                  <a:txBody>
                    <a:bodyPr/>
                    <a:lstStyle/>
                    <a:p>
                      <a:pPr marR="166370" algn="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b="1" dirty="0">
                          <a:latin typeface="Calibri"/>
                          <a:cs typeface="Calibri"/>
                        </a:rPr>
                        <a:t>12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63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970">
                        <a:lnSpc>
                          <a:spcPts val="1655"/>
                        </a:lnSpc>
                        <a:spcBef>
                          <a:spcPts val="105"/>
                        </a:spcBef>
                      </a:pPr>
                      <a:r>
                        <a:rPr sz="1400" spc="-5" dirty="0">
                          <a:latin typeface="Calibri"/>
                          <a:cs typeface="Calibri"/>
                        </a:rPr>
                        <a:t>Восточно-Казахстанская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1333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5080" algn="r">
                        <a:lnSpc>
                          <a:spcPts val="1655"/>
                        </a:lnSpc>
                        <a:spcBef>
                          <a:spcPts val="105"/>
                        </a:spcBef>
                      </a:pPr>
                      <a:r>
                        <a:rPr sz="1400" spc="-5" dirty="0">
                          <a:latin typeface="Calibri"/>
                          <a:cs typeface="Calibri"/>
                        </a:rPr>
                        <a:t>0,942%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1333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36219">
                <a:tc>
                  <a:txBody>
                    <a:bodyPr/>
                    <a:lstStyle/>
                    <a:p>
                      <a:pPr marR="166370" algn="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b="1" dirty="0">
                          <a:latin typeface="Calibri"/>
                          <a:cs typeface="Calibri"/>
                        </a:rPr>
                        <a:t>13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63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970">
                        <a:lnSpc>
                          <a:spcPts val="1655"/>
                        </a:lnSpc>
                        <a:spcBef>
                          <a:spcPts val="105"/>
                        </a:spcBef>
                      </a:pPr>
                      <a:r>
                        <a:rPr sz="1400" spc="-5" dirty="0">
                          <a:latin typeface="Calibri"/>
                          <a:cs typeface="Calibri"/>
                        </a:rPr>
                        <a:t>Жамбылская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1333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3810" algn="r">
                        <a:lnSpc>
                          <a:spcPts val="1655"/>
                        </a:lnSpc>
                        <a:spcBef>
                          <a:spcPts val="105"/>
                        </a:spcBef>
                      </a:pPr>
                      <a:r>
                        <a:rPr sz="1400" spc="-5" dirty="0">
                          <a:latin typeface="Calibri"/>
                          <a:cs typeface="Calibri"/>
                        </a:rPr>
                        <a:t>0,990%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1333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36219">
                <a:tc>
                  <a:txBody>
                    <a:bodyPr/>
                    <a:lstStyle/>
                    <a:p>
                      <a:pPr marR="166370" algn="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b="1" dirty="0">
                          <a:latin typeface="Calibri"/>
                          <a:cs typeface="Calibri"/>
                        </a:rPr>
                        <a:t>14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63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970">
                        <a:lnSpc>
                          <a:spcPts val="1650"/>
                        </a:lnSpc>
                        <a:spcBef>
                          <a:spcPts val="110"/>
                        </a:spcBef>
                      </a:pPr>
                      <a:r>
                        <a:rPr sz="1400" spc="-5" dirty="0">
                          <a:latin typeface="Calibri"/>
                          <a:cs typeface="Calibri"/>
                        </a:rPr>
                        <a:t>Алматинская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1397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5080" algn="r">
                        <a:lnSpc>
                          <a:spcPts val="1650"/>
                        </a:lnSpc>
                        <a:spcBef>
                          <a:spcPts val="110"/>
                        </a:spcBef>
                      </a:pPr>
                      <a:r>
                        <a:rPr sz="1400" spc="-5" dirty="0">
                          <a:latin typeface="Calibri"/>
                          <a:cs typeface="Calibri"/>
                        </a:rPr>
                        <a:t>0,994%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1397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36219">
                <a:tc>
                  <a:txBody>
                    <a:bodyPr/>
                    <a:lstStyle/>
                    <a:p>
                      <a:pPr marR="166370" algn="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b="1" dirty="0">
                          <a:latin typeface="Calibri"/>
                          <a:cs typeface="Calibri"/>
                        </a:rPr>
                        <a:t>15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63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970">
                        <a:lnSpc>
                          <a:spcPts val="1650"/>
                        </a:lnSpc>
                        <a:spcBef>
                          <a:spcPts val="105"/>
                        </a:spcBef>
                      </a:pPr>
                      <a:r>
                        <a:rPr sz="1400" spc="-10" dirty="0">
                          <a:latin typeface="Calibri"/>
                          <a:cs typeface="Calibri"/>
                        </a:rPr>
                        <a:t>г.Алматы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1333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5080" algn="r">
                        <a:lnSpc>
                          <a:spcPts val="1650"/>
                        </a:lnSpc>
                        <a:spcBef>
                          <a:spcPts val="105"/>
                        </a:spcBef>
                      </a:pPr>
                      <a:r>
                        <a:rPr sz="1400" spc="-5" dirty="0">
                          <a:latin typeface="Calibri"/>
                          <a:cs typeface="Calibri"/>
                        </a:rPr>
                        <a:t>1,272%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1333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36219">
                <a:tc>
                  <a:txBody>
                    <a:bodyPr/>
                    <a:lstStyle/>
                    <a:p>
                      <a:pPr marR="166370" algn="r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1200" b="1" dirty="0">
                          <a:latin typeface="Calibri"/>
                          <a:cs typeface="Calibri"/>
                        </a:rPr>
                        <a:t>16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127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970">
                        <a:lnSpc>
                          <a:spcPts val="1650"/>
                        </a:lnSpc>
                        <a:spcBef>
                          <a:spcPts val="110"/>
                        </a:spcBef>
                      </a:pPr>
                      <a:r>
                        <a:rPr sz="1400" spc="-5" dirty="0">
                          <a:latin typeface="Calibri"/>
                          <a:cs typeface="Calibri"/>
                        </a:rPr>
                        <a:t>Акмолинская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1397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5080" algn="r">
                        <a:lnSpc>
                          <a:spcPts val="1650"/>
                        </a:lnSpc>
                        <a:spcBef>
                          <a:spcPts val="110"/>
                        </a:spcBef>
                      </a:pPr>
                      <a:r>
                        <a:rPr sz="1400" spc="-5" dirty="0">
                          <a:latin typeface="Calibri"/>
                          <a:cs typeface="Calibri"/>
                        </a:rPr>
                        <a:t>1,835%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1397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36220">
                <a:tc>
                  <a:txBody>
                    <a:bodyPr/>
                    <a:lstStyle/>
                    <a:p>
                      <a:pPr marR="166370" algn="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b="1" dirty="0">
                          <a:latin typeface="Calibri"/>
                          <a:cs typeface="Calibri"/>
                        </a:rPr>
                        <a:t>17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63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3970">
                        <a:lnSpc>
                          <a:spcPts val="1650"/>
                        </a:lnSpc>
                        <a:spcBef>
                          <a:spcPts val="105"/>
                        </a:spcBef>
                      </a:pPr>
                      <a:r>
                        <a:rPr sz="1400" spc="-10" dirty="0">
                          <a:latin typeface="Calibri"/>
                          <a:cs typeface="Calibri"/>
                        </a:rPr>
                        <a:t>Кызылординская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1333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R="5080" algn="r">
                        <a:lnSpc>
                          <a:spcPts val="1650"/>
                        </a:lnSpc>
                        <a:spcBef>
                          <a:spcPts val="105"/>
                        </a:spcBef>
                      </a:pPr>
                      <a:r>
                        <a:rPr sz="1400" spc="-5" dirty="0">
                          <a:latin typeface="Calibri"/>
                          <a:cs typeface="Calibri"/>
                        </a:rPr>
                        <a:t>2,901%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1333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36181">
                <a:tc>
                  <a:txBody>
                    <a:bodyPr/>
                    <a:lstStyle/>
                    <a:p>
                      <a:pPr marR="166370" algn="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b="1" dirty="0">
                          <a:latin typeface="Calibri"/>
                          <a:cs typeface="Calibri"/>
                        </a:rPr>
                        <a:t>18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63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3970">
                        <a:lnSpc>
                          <a:spcPts val="1650"/>
                        </a:lnSpc>
                        <a:spcBef>
                          <a:spcPts val="110"/>
                        </a:spcBef>
                      </a:pPr>
                      <a:r>
                        <a:rPr sz="1400" spc="-15" dirty="0">
                          <a:latin typeface="Calibri"/>
                          <a:cs typeface="Calibri"/>
                        </a:rPr>
                        <a:t>Туркестанская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1397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R="5080" algn="r">
                        <a:lnSpc>
                          <a:spcPts val="1650"/>
                        </a:lnSpc>
                        <a:spcBef>
                          <a:spcPts val="110"/>
                        </a:spcBef>
                      </a:pPr>
                      <a:r>
                        <a:rPr sz="1400" spc="-5" dirty="0">
                          <a:latin typeface="Calibri"/>
                          <a:cs typeface="Calibri"/>
                        </a:rPr>
                        <a:t>3,479%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1397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36219">
                <a:tc>
                  <a:txBody>
                    <a:bodyPr/>
                    <a:lstStyle/>
                    <a:p>
                      <a:pPr marR="166370" algn="r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1200" b="1" dirty="0">
                          <a:latin typeface="Calibri"/>
                          <a:cs typeface="Calibri"/>
                        </a:rPr>
                        <a:t>19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127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3970">
                        <a:lnSpc>
                          <a:spcPts val="1650"/>
                        </a:lnSpc>
                        <a:spcBef>
                          <a:spcPts val="110"/>
                        </a:spcBef>
                      </a:pPr>
                      <a:r>
                        <a:rPr sz="1400" spc="-10" dirty="0">
                          <a:latin typeface="Calibri"/>
                          <a:cs typeface="Calibri"/>
                        </a:rPr>
                        <a:t>г.Астана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1397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R="3810" algn="r">
                        <a:lnSpc>
                          <a:spcPts val="1650"/>
                        </a:lnSpc>
                        <a:spcBef>
                          <a:spcPts val="110"/>
                        </a:spcBef>
                      </a:pPr>
                      <a:r>
                        <a:rPr sz="1400" spc="-5" dirty="0">
                          <a:latin typeface="Calibri"/>
                          <a:cs typeface="Calibri"/>
                        </a:rPr>
                        <a:t>5,431%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1397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236220">
                <a:tc>
                  <a:txBody>
                    <a:bodyPr/>
                    <a:lstStyle/>
                    <a:p>
                      <a:pPr marR="166370" algn="r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1200" b="1" dirty="0">
                          <a:latin typeface="Calibri"/>
                          <a:cs typeface="Calibri"/>
                        </a:rPr>
                        <a:t>20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127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3970">
                        <a:lnSpc>
                          <a:spcPts val="1650"/>
                        </a:lnSpc>
                        <a:spcBef>
                          <a:spcPts val="110"/>
                        </a:spcBef>
                      </a:pPr>
                      <a:r>
                        <a:rPr sz="1400" spc="-5" dirty="0">
                          <a:latin typeface="Calibri"/>
                          <a:cs typeface="Calibri"/>
                        </a:rPr>
                        <a:t>Актюбинская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1397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R="5080" algn="r">
                        <a:lnSpc>
                          <a:spcPts val="1650"/>
                        </a:lnSpc>
                        <a:spcBef>
                          <a:spcPts val="110"/>
                        </a:spcBef>
                      </a:pPr>
                      <a:r>
                        <a:rPr sz="1400" spc="-5" dirty="0">
                          <a:latin typeface="Calibri"/>
                          <a:cs typeface="Calibri"/>
                        </a:rPr>
                        <a:t>16,737%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1397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</a:tbl>
          </a:graphicData>
        </a:graphic>
      </p:graphicFrame>
      <p:sp>
        <p:nvSpPr>
          <p:cNvPr id="7" name="object 7"/>
          <p:cNvSpPr txBox="1"/>
          <p:nvPr/>
        </p:nvSpPr>
        <p:spPr>
          <a:xfrm>
            <a:off x="5943600" y="3412235"/>
            <a:ext cx="1758950" cy="1138555"/>
          </a:xfrm>
          <a:prstGeom prst="rect">
            <a:avLst/>
          </a:prstGeom>
          <a:ln w="9144">
            <a:solidFill>
              <a:srgbClr val="FFC000"/>
            </a:solidFill>
          </a:ln>
        </p:spPr>
        <p:txBody>
          <a:bodyPr vert="horz" wrap="square" lIns="0" tIns="40640" rIns="0" bIns="0" rtlCol="0">
            <a:spAutoFit/>
          </a:bodyPr>
          <a:lstStyle/>
          <a:p>
            <a:pPr marL="354330" marR="347980" indent="-635" algn="ctr">
              <a:lnSpc>
                <a:spcPct val="101000"/>
              </a:lnSpc>
              <a:spcBef>
                <a:spcPts val="320"/>
              </a:spcBef>
            </a:pPr>
            <a:r>
              <a:rPr sz="1450" b="1" dirty="0">
                <a:solidFill>
                  <a:srgbClr val="252525"/>
                </a:solidFill>
                <a:latin typeface="Arial"/>
                <a:cs typeface="Arial"/>
              </a:rPr>
              <a:t>Средний </a:t>
            </a:r>
            <a:r>
              <a:rPr sz="1450" b="1" spc="5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450" b="1" spc="-5" dirty="0">
                <a:solidFill>
                  <a:srgbClr val="252525"/>
                </a:solidFill>
                <a:latin typeface="Arial"/>
                <a:cs typeface="Arial"/>
              </a:rPr>
              <a:t>уровень</a:t>
            </a:r>
            <a:r>
              <a:rPr sz="1450" b="1" spc="-45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450" b="1" spc="5" dirty="0">
                <a:solidFill>
                  <a:srgbClr val="252525"/>
                </a:solidFill>
                <a:latin typeface="Arial"/>
                <a:cs typeface="Arial"/>
              </a:rPr>
              <a:t>по </a:t>
            </a:r>
            <a:r>
              <a:rPr sz="1450" b="1" spc="-390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450" b="1" dirty="0">
                <a:solidFill>
                  <a:srgbClr val="252525"/>
                </a:solidFill>
                <a:latin typeface="Arial"/>
                <a:cs typeface="Arial"/>
              </a:rPr>
              <a:t>стране</a:t>
            </a:r>
            <a:endParaRPr sz="1450">
              <a:latin typeface="Arial"/>
              <a:cs typeface="Arial"/>
            </a:endParaRPr>
          </a:p>
          <a:p>
            <a:pPr marL="5715" algn="ctr">
              <a:lnSpc>
                <a:spcPts val="2865"/>
              </a:lnSpc>
            </a:pPr>
            <a:r>
              <a:rPr sz="2400" b="1" spc="-5" dirty="0">
                <a:solidFill>
                  <a:srgbClr val="FFC000"/>
                </a:solidFill>
                <a:latin typeface="Arial"/>
                <a:cs typeface="Arial"/>
              </a:rPr>
              <a:t>2,155%</a:t>
            </a:r>
            <a:endParaRPr sz="24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45591" y="4988052"/>
            <a:ext cx="6419215" cy="1219200"/>
          </a:xfrm>
          <a:prstGeom prst="rect">
            <a:avLst/>
          </a:prstGeom>
          <a:solidFill>
            <a:srgbClr val="F1F1F1"/>
          </a:solidFill>
        </p:spPr>
        <p:txBody>
          <a:bodyPr vert="horz" wrap="square" lIns="0" tIns="571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45"/>
              </a:spcBef>
            </a:pPr>
            <a:endParaRPr sz="1600">
              <a:latin typeface="Times New Roman"/>
              <a:cs typeface="Times New Roman"/>
            </a:endParaRPr>
          </a:p>
          <a:p>
            <a:pPr marL="90805" marR="84455" algn="just">
              <a:lnSpc>
                <a:spcPct val="100000"/>
              </a:lnSpc>
            </a:pPr>
            <a:r>
              <a:rPr sz="1600" i="1" spc="-15" dirty="0">
                <a:solidFill>
                  <a:srgbClr val="252525"/>
                </a:solidFill>
                <a:latin typeface="Arial"/>
                <a:cs typeface="Arial"/>
              </a:rPr>
              <a:t>Показатели </a:t>
            </a:r>
            <a:r>
              <a:rPr sz="1600" i="1" spc="-5" dirty="0">
                <a:solidFill>
                  <a:srgbClr val="252525"/>
                </a:solidFill>
                <a:latin typeface="Arial"/>
                <a:cs typeface="Arial"/>
              </a:rPr>
              <a:t>16 </a:t>
            </a:r>
            <a:r>
              <a:rPr sz="1600" i="1" spc="-10" dirty="0">
                <a:solidFill>
                  <a:srgbClr val="252525"/>
                </a:solidFill>
                <a:latin typeface="Arial"/>
                <a:cs typeface="Arial"/>
              </a:rPr>
              <a:t>регионов ниже среднереспубликанского уровня, </a:t>
            </a:r>
            <a:r>
              <a:rPr sz="1600" i="1" spc="-5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i="1" spc="-15" dirty="0">
                <a:solidFill>
                  <a:srgbClr val="252525"/>
                </a:solidFill>
                <a:latin typeface="Arial"/>
                <a:cs typeface="Arial"/>
              </a:rPr>
              <a:t>что свидетельствует </a:t>
            </a:r>
            <a:r>
              <a:rPr sz="1600" i="1" spc="-5" dirty="0">
                <a:solidFill>
                  <a:srgbClr val="252525"/>
                </a:solidFill>
                <a:latin typeface="Arial"/>
                <a:cs typeface="Arial"/>
              </a:rPr>
              <a:t>о низкой </a:t>
            </a:r>
            <a:r>
              <a:rPr sz="1600" i="1" spc="-15" dirty="0">
                <a:solidFill>
                  <a:srgbClr val="252525"/>
                </a:solidFill>
                <a:latin typeface="Arial"/>
                <a:cs typeface="Arial"/>
              </a:rPr>
              <a:t>доле </a:t>
            </a:r>
            <a:r>
              <a:rPr sz="1600" i="1" spc="-10" dirty="0">
                <a:solidFill>
                  <a:srgbClr val="252525"/>
                </a:solidFill>
                <a:latin typeface="Arial"/>
                <a:cs typeface="Arial"/>
              </a:rPr>
              <a:t>незаконных </a:t>
            </a:r>
            <a:r>
              <a:rPr sz="1600" i="1" spc="-15" dirty="0">
                <a:solidFill>
                  <a:srgbClr val="252525"/>
                </a:solidFill>
                <a:latin typeface="Arial"/>
                <a:cs typeface="Arial"/>
              </a:rPr>
              <a:t>проверок </a:t>
            </a:r>
            <a:r>
              <a:rPr sz="1600" i="1" spc="-10" dirty="0">
                <a:solidFill>
                  <a:srgbClr val="252525"/>
                </a:solidFill>
                <a:latin typeface="Arial"/>
                <a:cs typeface="Arial"/>
              </a:rPr>
              <a:t>по </a:t>
            </a:r>
            <a:r>
              <a:rPr sz="1600" i="1" spc="-5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i="1" spc="-10" dirty="0">
                <a:solidFill>
                  <a:srgbClr val="252525"/>
                </a:solidFill>
                <a:latin typeface="Arial"/>
                <a:cs typeface="Arial"/>
              </a:rPr>
              <a:t>отношению</a:t>
            </a:r>
            <a:r>
              <a:rPr sz="1600" i="1" spc="20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i="1" spc="-5" dirty="0">
                <a:solidFill>
                  <a:srgbClr val="252525"/>
                </a:solidFill>
                <a:latin typeface="Arial"/>
                <a:cs typeface="Arial"/>
              </a:rPr>
              <a:t>к</a:t>
            </a:r>
            <a:r>
              <a:rPr sz="1600" i="1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i="1" spc="-20" dirty="0">
                <a:solidFill>
                  <a:srgbClr val="252525"/>
                </a:solidFill>
                <a:latin typeface="Arial"/>
                <a:cs typeface="Arial"/>
              </a:rPr>
              <a:t>бизнесу.</a:t>
            </a:r>
            <a:endParaRPr sz="1600">
              <a:latin typeface="Arial"/>
              <a:cs typeface="Arial"/>
            </a:endParaRPr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xfrm>
            <a:off x="599948" y="278079"/>
            <a:ext cx="3971925" cy="351790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2100" b="1" spc="20" dirty="0">
                <a:solidFill>
                  <a:srgbClr val="001F5F"/>
                </a:solidFill>
                <a:latin typeface="Arial"/>
                <a:cs typeface="Arial"/>
              </a:rPr>
              <a:t>РЕГИОНЫ.</a:t>
            </a:r>
            <a:r>
              <a:rPr sz="2100" b="1" spc="-2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100" b="1" spc="10" dirty="0">
                <a:solidFill>
                  <a:srgbClr val="001F5F"/>
                </a:solidFill>
                <a:latin typeface="Arial"/>
                <a:cs typeface="Arial"/>
              </a:rPr>
              <a:t>ИТОГИ</a:t>
            </a:r>
            <a:r>
              <a:rPr sz="2100" b="1" spc="-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100" b="1" spc="15" dirty="0">
                <a:solidFill>
                  <a:srgbClr val="001F5F"/>
                </a:solidFill>
                <a:latin typeface="Arial"/>
                <a:cs typeface="Arial"/>
              </a:rPr>
              <a:t>2023</a:t>
            </a:r>
            <a:r>
              <a:rPr sz="2100" b="1" spc="-1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100" b="1" spc="5" dirty="0">
                <a:solidFill>
                  <a:srgbClr val="001F5F"/>
                </a:solidFill>
                <a:latin typeface="Arial"/>
                <a:cs typeface="Arial"/>
              </a:rPr>
              <a:t>ГОДА</a:t>
            </a:r>
            <a:endParaRPr sz="2100">
              <a:latin typeface="Arial"/>
              <a:cs typeface="Arial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364997" y="817625"/>
            <a:ext cx="8987155" cy="0"/>
          </a:xfrm>
          <a:custGeom>
            <a:avLst/>
            <a:gdLst/>
            <a:ahLst/>
            <a:cxnLst/>
            <a:rect l="l" t="t" r="r" b="b"/>
            <a:pathLst>
              <a:path w="8987155">
                <a:moveTo>
                  <a:pt x="8986647" y="0"/>
                </a:moveTo>
                <a:lnTo>
                  <a:pt x="0" y="0"/>
                </a:lnTo>
              </a:path>
            </a:pathLst>
          </a:custGeom>
          <a:ln w="38100">
            <a:solidFill>
              <a:srgbClr val="D9840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1" name="object 11"/>
          <p:cNvGrpSpPr/>
          <p:nvPr/>
        </p:nvGrpSpPr>
        <p:grpSpPr>
          <a:xfrm>
            <a:off x="1185672" y="2017776"/>
            <a:ext cx="4756785" cy="2371725"/>
            <a:chOff x="1185672" y="2017776"/>
            <a:chExt cx="4756785" cy="2371725"/>
          </a:xfrm>
        </p:grpSpPr>
        <p:sp>
          <p:nvSpPr>
            <p:cNvPr id="12" name="object 12"/>
            <p:cNvSpPr/>
            <p:nvPr/>
          </p:nvSpPr>
          <p:spPr>
            <a:xfrm>
              <a:off x="1281684" y="3995927"/>
              <a:ext cx="4660900" cy="0"/>
            </a:xfrm>
            <a:custGeom>
              <a:avLst/>
              <a:gdLst/>
              <a:ahLst/>
              <a:cxnLst/>
              <a:rect l="l" t="t" r="r" b="b"/>
              <a:pathLst>
                <a:path w="4660900">
                  <a:moveTo>
                    <a:pt x="0" y="0"/>
                  </a:moveTo>
                  <a:lnTo>
                    <a:pt x="4660773" y="0"/>
                  </a:lnTo>
                </a:path>
              </a:pathLst>
            </a:custGeom>
            <a:ln w="9144">
              <a:solidFill>
                <a:srgbClr val="FFC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1190244" y="2022348"/>
              <a:ext cx="4459605" cy="2330450"/>
            </a:xfrm>
            <a:custGeom>
              <a:avLst/>
              <a:gdLst/>
              <a:ahLst/>
              <a:cxnLst/>
              <a:rect l="l" t="t" r="r" b="b"/>
              <a:pathLst>
                <a:path w="4459605" h="2330450">
                  <a:moveTo>
                    <a:pt x="0" y="2330196"/>
                  </a:moveTo>
                  <a:lnTo>
                    <a:pt x="4459224" y="2330196"/>
                  </a:lnTo>
                </a:path>
                <a:path w="4459605" h="2330450">
                  <a:moveTo>
                    <a:pt x="0" y="2071115"/>
                  </a:moveTo>
                  <a:lnTo>
                    <a:pt x="4459224" y="2071115"/>
                  </a:lnTo>
                </a:path>
                <a:path w="4459605" h="2330450">
                  <a:moveTo>
                    <a:pt x="0" y="1812035"/>
                  </a:moveTo>
                  <a:lnTo>
                    <a:pt x="4459224" y="1812035"/>
                  </a:lnTo>
                </a:path>
                <a:path w="4459605" h="2330450">
                  <a:moveTo>
                    <a:pt x="0" y="1552955"/>
                  </a:moveTo>
                  <a:lnTo>
                    <a:pt x="4459224" y="1552955"/>
                  </a:lnTo>
                </a:path>
                <a:path w="4459605" h="2330450">
                  <a:moveTo>
                    <a:pt x="0" y="1293876"/>
                  </a:moveTo>
                  <a:lnTo>
                    <a:pt x="4459224" y="1293876"/>
                  </a:lnTo>
                </a:path>
                <a:path w="4459605" h="2330450">
                  <a:moveTo>
                    <a:pt x="0" y="1034796"/>
                  </a:moveTo>
                  <a:lnTo>
                    <a:pt x="4459224" y="1034796"/>
                  </a:lnTo>
                </a:path>
                <a:path w="4459605" h="2330450">
                  <a:moveTo>
                    <a:pt x="0" y="775715"/>
                  </a:moveTo>
                  <a:lnTo>
                    <a:pt x="4459224" y="775715"/>
                  </a:lnTo>
                </a:path>
                <a:path w="4459605" h="2330450">
                  <a:moveTo>
                    <a:pt x="0" y="516636"/>
                  </a:moveTo>
                  <a:lnTo>
                    <a:pt x="4459224" y="516636"/>
                  </a:lnTo>
                </a:path>
                <a:path w="4459605" h="2330450">
                  <a:moveTo>
                    <a:pt x="0" y="257555"/>
                  </a:moveTo>
                  <a:lnTo>
                    <a:pt x="4459224" y="257555"/>
                  </a:lnTo>
                </a:path>
                <a:path w="4459605" h="2330450">
                  <a:moveTo>
                    <a:pt x="0" y="0"/>
                  </a:moveTo>
                  <a:lnTo>
                    <a:pt x="4459224" y="0"/>
                  </a:lnTo>
                </a:path>
                <a:path w="4459605" h="2330450">
                  <a:moveTo>
                    <a:pt x="891539" y="0"/>
                  </a:moveTo>
                  <a:lnTo>
                    <a:pt x="891539" y="2330196"/>
                  </a:lnTo>
                </a:path>
                <a:path w="4459605" h="2330450">
                  <a:moveTo>
                    <a:pt x="1783080" y="0"/>
                  </a:moveTo>
                  <a:lnTo>
                    <a:pt x="1783080" y="2330196"/>
                  </a:lnTo>
                </a:path>
                <a:path w="4459605" h="2330450">
                  <a:moveTo>
                    <a:pt x="2676144" y="0"/>
                  </a:moveTo>
                  <a:lnTo>
                    <a:pt x="2676144" y="2330196"/>
                  </a:lnTo>
                </a:path>
                <a:path w="4459605" h="2330450">
                  <a:moveTo>
                    <a:pt x="3567683" y="0"/>
                  </a:moveTo>
                  <a:lnTo>
                    <a:pt x="3567683" y="2330196"/>
                  </a:lnTo>
                </a:path>
                <a:path w="4459605" h="2330450">
                  <a:moveTo>
                    <a:pt x="4459224" y="0"/>
                  </a:moveTo>
                  <a:lnTo>
                    <a:pt x="4459224" y="2330196"/>
                  </a:lnTo>
                </a:path>
              </a:pathLst>
            </a:custGeom>
            <a:ln w="9144">
              <a:solidFill>
                <a:srgbClr val="D9D9D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1190244" y="2022348"/>
              <a:ext cx="0" cy="2330450"/>
            </a:xfrm>
            <a:custGeom>
              <a:avLst/>
              <a:gdLst/>
              <a:ahLst/>
              <a:cxnLst/>
              <a:rect l="l" t="t" r="r" b="b"/>
              <a:pathLst>
                <a:path h="2330450">
                  <a:moveTo>
                    <a:pt x="0" y="2330196"/>
                  </a:moveTo>
                  <a:lnTo>
                    <a:pt x="0" y="0"/>
                  </a:lnTo>
                </a:path>
              </a:pathLst>
            </a:custGeom>
            <a:ln w="9144">
              <a:solidFill>
                <a:srgbClr val="BEBEB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5" name="object 1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332230" y="4225925"/>
              <a:ext cx="73151" cy="73152"/>
            </a:xfrm>
            <a:prstGeom prst="rect">
              <a:avLst/>
            </a:prstGeom>
          </p:spPr>
        </p:pic>
        <p:pic>
          <p:nvPicPr>
            <p:cNvPr id="16" name="object 1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510538" y="4078097"/>
              <a:ext cx="73152" cy="73152"/>
            </a:xfrm>
            <a:prstGeom prst="rect">
              <a:avLst/>
            </a:prstGeom>
          </p:spPr>
        </p:pic>
        <p:pic>
          <p:nvPicPr>
            <p:cNvPr id="17" name="object 17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688845" y="2148713"/>
              <a:ext cx="73152" cy="73151"/>
            </a:xfrm>
            <a:prstGeom prst="rect">
              <a:avLst/>
            </a:prstGeom>
          </p:spPr>
        </p:pic>
        <p:pic>
          <p:nvPicPr>
            <p:cNvPr id="18" name="object 18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867154" y="4186301"/>
              <a:ext cx="73152" cy="73152"/>
            </a:xfrm>
            <a:prstGeom prst="rect">
              <a:avLst/>
            </a:prstGeom>
          </p:spPr>
        </p:pic>
        <p:pic>
          <p:nvPicPr>
            <p:cNvPr id="19" name="object 19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2045461" y="4232021"/>
              <a:ext cx="73152" cy="73152"/>
            </a:xfrm>
            <a:prstGeom prst="rect">
              <a:avLst/>
            </a:prstGeom>
          </p:spPr>
        </p:pic>
        <p:pic>
          <p:nvPicPr>
            <p:cNvPr id="20" name="object 20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223769" y="4297552"/>
              <a:ext cx="73152" cy="73152"/>
            </a:xfrm>
            <a:prstGeom prst="rect">
              <a:avLst/>
            </a:prstGeom>
          </p:spPr>
        </p:pic>
        <p:pic>
          <p:nvPicPr>
            <p:cNvPr id="21" name="object 21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402077" y="4187825"/>
              <a:ext cx="73152" cy="73152"/>
            </a:xfrm>
            <a:prstGeom prst="rect">
              <a:avLst/>
            </a:prstGeom>
          </p:spPr>
        </p:pic>
        <p:pic>
          <p:nvPicPr>
            <p:cNvPr id="22" name="object 22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580386" y="4315841"/>
              <a:ext cx="73152" cy="73152"/>
            </a:xfrm>
            <a:prstGeom prst="rect">
              <a:avLst/>
            </a:prstGeom>
          </p:spPr>
        </p:pic>
        <p:pic>
          <p:nvPicPr>
            <p:cNvPr id="23" name="object 23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2758694" y="4257929"/>
              <a:ext cx="73152" cy="73152"/>
            </a:xfrm>
            <a:prstGeom prst="rect">
              <a:avLst/>
            </a:prstGeom>
          </p:spPr>
        </p:pic>
        <p:pic>
          <p:nvPicPr>
            <p:cNvPr id="24" name="object 24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937001" y="4267073"/>
              <a:ext cx="73152" cy="73152"/>
            </a:xfrm>
            <a:prstGeom prst="rect">
              <a:avLst/>
            </a:prstGeom>
          </p:spPr>
        </p:pic>
        <p:pic>
          <p:nvPicPr>
            <p:cNvPr id="25" name="object 2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115310" y="3939413"/>
              <a:ext cx="73152" cy="73152"/>
            </a:xfrm>
            <a:prstGeom prst="rect">
              <a:avLst/>
            </a:prstGeom>
          </p:spPr>
        </p:pic>
        <p:pic>
          <p:nvPicPr>
            <p:cNvPr id="26" name="object 2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293617" y="4196969"/>
              <a:ext cx="73152" cy="73152"/>
            </a:xfrm>
            <a:prstGeom prst="rect">
              <a:avLst/>
            </a:prstGeom>
          </p:spPr>
        </p:pic>
        <p:pic>
          <p:nvPicPr>
            <p:cNvPr id="27" name="object 27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3471926" y="4232021"/>
              <a:ext cx="73151" cy="73152"/>
            </a:xfrm>
            <a:prstGeom prst="rect">
              <a:avLst/>
            </a:prstGeom>
          </p:spPr>
        </p:pic>
        <p:pic>
          <p:nvPicPr>
            <p:cNvPr id="28" name="object 28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651757" y="4268597"/>
              <a:ext cx="73152" cy="73152"/>
            </a:xfrm>
            <a:prstGeom prst="rect">
              <a:avLst/>
            </a:prstGeom>
          </p:spPr>
        </p:pic>
        <p:pic>
          <p:nvPicPr>
            <p:cNvPr id="29" name="object 29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830066" y="3864736"/>
              <a:ext cx="73152" cy="73152"/>
            </a:xfrm>
            <a:prstGeom prst="rect">
              <a:avLst/>
            </a:prstGeom>
          </p:spPr>
        </p:pic>
        <p:pic>
          <p:nvPicPr>
            <p:cNvPr id="30" name="object 30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008373" y="4315841"/>
              <a:ext cx="73151" cy="73152"/>
            </a:xfrm>
            <a:prstGeom prst="rect">
              <a:avLst/>
            </a:prstGeom>
          </p:spPr>
        </p:pic>
        <p:pic>
          <p:nvPicPr>
            <p:cNvPr id="31" name="object 31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186682" y="4193921"/>
              <a:ext cx="73152" cy="73152"/>
            </a:xfrm>
            <a:prstGeom prst="rect">
              <a:avLst/>
            </a:prstGeom>
          </p:spPr>
        </p:pic>
        <p:pic>
          <p:nvPicPr>
            <p:cNvPr id="32" name="object 32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364989" y="4151249"/>
              <a:ext cx="73152" cy="73152"/>
            </a:xfrm>
            <a:prstGeom prst="rect">
              <a:avLst/>
            </a:prstGeom>
          </p:spPr>
        </p:pic>
        <p:pic>
          <p:nvPicPr>
            <p:cNvPr id="33" name="object 3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543298" y="3611753"/>
              <a:ext cx="73151" cy="73152"/>
            </a:xfrm>
            <a:prstGeom prst="rect">
              <a:avLst/>
            </a:prstGeom>
          </p:spPr>
        </p:pic>
        <p:pic>
          <p:nvPicPr>
            <p:cNvPr id="34" name="object 3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721606" y="4315841"/>
              <a:ext cx="73152" cy="73152"/>
            </a:xfrm>
            <a:prstGeom prst="rect">
              <a:avLst/>
            </a:prstGeom>
          </p:spPr>
        </p:pic>
      </p:grpSp>
      <p:sp>
        <p:nvSpPr>
          <p:cNvPr id="35" name="object 35"/>
          <p:cNvSpPr txBox="1"/>
          <p:nvPr/>
        </p:nvSpPr>
        <p:spPr>
          <a:xfrm>
            <a:off x="730097" y="4258436"/>
            <a:ext cx="36766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dirty="0">
                <a:solidFill>
                  <a:srgbClr val="585858"/>
                </a:solidFill>
                <a:latin typeface="Calibri"/>
                <a:cs typeface="Calibri"/>
              </a:rPr>
              <a:t>0,000%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40" name="object 40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83820">
              <a:lnSpc>
                <a:spcPct val="100000"/>
              </a:lnSpc>
              <a:spcBef>
                <a:spcPts val="100"/>
              </a:spcBef>
            </a:pPr>
            <a:fld id="{81D60167-4931-47E6-BA6A-407CBD079E47}" type="slidenum">
              <a:rPr spc="-5" dirty="0"/>
              <a:t>10</a:t>
            </a:fld>
            <a:endParaRPr spc="-5" dirty="0"/>
          </a:p>
        </p:txBody>
      </p:sp>
      <p:sp>
        <p:nvSpPr>
          <p:cNvPr id="36" name="object 36"/>
          <p:cNvSpPr txBox="1"/>
          <p:nvPr/>
        </p:nvSpPr>
        <p:spPr>
          <a:xfrm>
            <a:off x="730097" y="3999357"/>
            <a:ext cx="36766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dirty="0">
                <a:solidFill>
                  <a:srgbClr val="585858"/>
                </a:solidFill>
                <a:latin typeface="Calibri"/>
                <a:cs typeface="Calibri"/>
              </a:rPr>
              <a:t>2,000%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730097" y="3740277"/>
            <a:ext cx="36766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dirty="0">
                <a:solidFill>
                  <a:srgbClr val="585858"/>
                </a:solidFill>
                <a:latin typeface="Calibri"/>
                <a:cs typeface="Calibri"/>
              </a:rPr>
              <a:t>4,000%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730097" y="3481196"/>
            <a:ext cx="36766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dirty="0">
                <a:solidFill>
                  <a:srgbClr val="585858"/>
                </a:solidFill>
                <a:latin typeface="Calibri"/>
                <a:cs typeface="Calibri"/>
              </a:rPr>
              <a:t>6,000%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672185" y="1927352"/>
            <a:ext cx="425450" cy="1457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dirty="0">
                <a:solidFill>
                  <a:srgbClr val="585858"/>
                </a:solidFill>
                <a:latin typeface="Calibri"/>
                <a:cs typeface="Calibri"/>
              </a:rPr>
              <a:t>18,000%</a:t>
            </a:r>
            <a:endParaRPr sz="9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75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900" dirty="0">
                <a:solidFill>
                  <a:srgbClr val="585858"/>
                </a:solidFill>
                <a:latin typeface="Calibri"/>
                <a:cs typeface="Calibri"/>
              </a:rPr>
              <a:t>16,000%</a:t>
            </a:r>
            <a:endParaRPr sz="9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75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900" dirty="0">
                <a:solidFill>
                  <a:srgbClr val="585858"/>
                </a:solidFill>
                <a:latin typeface="Calibri"/>
                <a:cs typeface="Calibri"/>
              </a:rPr>
              <a:t>14,000%</a:t>
            </a:r>
            <a:endParaRPr sz="9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75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900" dirty="0">
                <a:solidFill>
                  <a:srgbClr val="585858"/>
                </a:solidFill>
                <a:latin typeface="Calibri"/>
                <a:cs typeface="Calibri"/>
              </a:rPr>
              <a:t>12,000%</a:t>
            </a:r>
            <a:endParaRPr sz="9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75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900" dirty="0">
                <a:solidFill>
                  <a:srgbClr val="585858"/>
                </a:solidFill>
                <a:latin typeface="Calibri"/>
                <a:cs typeface="Calibri"/>
              </a:rPr>
              <a:t>10,000%</a:t>
            </a:r>
            <a:endParaRPr sz="9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750">
              <a:latin typeface="Calibri"/>
              <a:cs typeface="Calibri"/>
            </a:endParaRPr>
          </a:p>
          <a:p>
            <a:pPr marL="70485">
              <a:lnSpc>
                <a:spcPct val="100000"/>
              </a:lnSpc>
            </a:pPr>
            <a:r>
              <a:rPr sz="900" dirty="0">
                <a:solidFill>
                  <a:srgbClr val="585858"/>
                </a:solidFill>
                <a:latin typeface="Calibri"/>
                <a:cs typeface="Calibri"/>
              </a:rPr>
              <a:t>8,000%</a:t>
            </a:r>
            <a:endParaRPr sz="9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894588"/>
            <a:ext cx="12192000" cy="0"/>
          </a:xfrm>
          <a:custGeom>
            <a:avLst/>
            <a:gdLst/>
            <a:ahLst/>
            <a:cxnLst/>
            <a:rect l="l" t="t" r="r" b="b"/>
            <a:pathLst>
              <a:path w="12192000">
                <a:moveTo>
                  <a:pt x="12192000" y="0"/>
                </a:moveTo>
                <a:lnTo>
                  <a:pt x="0" y="0"/>
                </a:lnTo>
              </a:path>
            </a:pathLst>
          </a:custGeom>
          <a:ln w="76200">
            <a:solidFill>
              <a:srgbClr val="D9840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717600" y="264414"/>
            <a:ext cx="592074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b="1" spc="-45" dirty="0">
                <a:solidFill>
                  <a:srgbClr val="004979"/>
                </a:solidFill>
                <a:latin typeface="Arial"/>
                <a:cs typeface="Arial"/>
              </a:rPr>
              <a:t>Результаты</a:t>
            </a:r>
            <a:r>
              <a:rPr b="1" spc="20" dirty="0">
                <a:solidFill>
                  <a:srgbClr val="004979"/>
                </a:solidFill>
                <a:latin typeface="Arial"/>
                <a:cs typeface="Arial"/>
              </a:rPr>
              <a:t> </a:t>
            </a:r>
            <a:r>
              <a:rPr b="1" spc="-5" dirty="0">
                <a:solidFill>
                  <a:srgbClr val="004979"/>
                </a:solidFill>
                <a:latin typeface="Arial"/>
                <a:cs typeface="Arial"/>
              </a:rPr>
              <a:t>опроса</a:t>
            </a:r>
            <a:r>
              <a:rPr b="1" spc="-10" dirty="0">
                <a:solidFill>
                  <a:srgbClr val="004979"/>
                </a:solidFill>
                <a:latin typeface="Arial"/>
                <a:cs typeface="Arial"/>
              </a:rPr>
              <a:t> </a:t>
            </a:r>
            <a:r>
              <a:rPr b="1" spc="-15" dirty="0">
                <a:solidFill>
                  <a:srgbClr val="004979"/>
                </a:solidFill>
                <a:latin typeface="Arial"/>
                <a:cs typeface="Arial"/>
              </a:rPr>
              <a:t>субъектов</a:t>
            </a:r>
            <a:r>
              <a:rPr b="1" spc="20" dirty="0">
                <a:solidFill>
                  <a:srgbClr val="004979"/>
                </a:solidFill>
                <a:latin typeface="Arial"/>
                <a:cs typeface="Arial"/>
              </a:rPr>
              <a:t> </a:t>
            </a:r>
            <a:r>
              <a:rPr b="1" spc="-5" dirty="0">
                <a:solidFill>
                  <a:srgbClr val="004979"/>
                </a:solidFill>
                <a:latin typeface="Arial"/>
                <a:cs typeface="Arial"/>
              </a:rPr>
              <a:t>бизнеса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596900" y="1239139"/>
            <a:ext cx="9865360" cy="546735"/>
          </a:xfrm>
          <a:prstGeom prst="rect">
            <a:avLst/>
          </a:prstGeom>
        </p:spPr>
        <p:txBody>
          <a:bodyPr vert="horz" wrap="square" lIns="0" tIns="43815" rIns="0" bIns="0" rtlCol="0">
            <a:spAutoFit/>
          </a:bodyPr>
          <a:lstStyle/>
          <a:p>
            <a:pPr marL="12700" marR="5080">
              <a:lnSpc>
                <a:spcPts val="1939"/>
              </a:lnSpc>
              <a:spcBef>
                <a:spcPts val="345"/>
              </a:spcBef>
            </a:pPr>
            <a:r>
              <a:rPr sz="1800" b="1" dirty="0">
                <a:solidFill>
                  <a:srgbClr val="004979"/>
                </a:solidFill>
                <a:latin typeface="Arial"/>
                <a:cs typeface="Arial"/>
              </a:rPr>
              <a:t>Какие</a:t>
            </a:r>
            <a:r>
              <a:rPr sz="1800" b="1" spc="10" dirty="0">
                <a:solidFill>
                  <a:srgbClr val="004979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004979"/>
                </a:solidFill>
                <a:latin typeface="Arial"/>
                <a:cs typeface="Arial"/>
              </a:rPr>
              <a:t>меры,</a:t>
            </a:r>
            <a:r>
              <a:rPr sz="1800" b="1" spc="-5" dirty="0">
                <a:solidFill>
                  <a:srgbClr val="004979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004979"/>
                </a:solidFill>
                <a:latin typeface="Arial"/>
                <a:cs typeface="Arial"/>
              </a:rPr>
              <a:t>по</a:t>
            </a:r>
            <a:r>
              <a:rPr sz="1800" b="1" spc="-5" dirty="0">
                <a:solidFill>
                  <a:srgbClr val="004979"/>
                </a:solidFill>
                <a:latin typeface="Arial"/>
                <a:cs typeface="Arial"/>
              </a:rPr>
              <a:t> </a:t>
            </a:r>
            <a:r>
              <a:rPr sz="1800" b="1" spc="-20" dirty="0">
                <a:solidFill>
                  <a:srgbClr val="004979"/>
                </a:solidFill>
                <a:latin typeface="Arial"/>
                <a:cs typeface="Arial"/>
              </a:rPr>
              <a:t>Вашему</a:t>
            </a:r>
            <a:r>
              <a:rPr sz="1800" b="1" spc="50" dirty="0">
                <a:solidFill>
                  <a:srgbClr val="004979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004979"/>
                </a:solidFill>
                <a:latin typeface="Arial"/>
                <a:cs typeface="Arial"/>
              </a:rPr>
              <a:t>мнению,</a:t>
            </a:r>
            <a:r>
              <a:rPr sz="1800" b="1" spc="5" dirty="0">
                <a:solidFill>
                  <a:srgbClr val="004979"/>
                </a:solidFill>
                <a:latin typeface="Arial"/>
                <a:cs typeface="Arial"/>
              </a:rPr>
              <a:t> </a:t>
            </a:r>
            <a:r>
              <a:rPr sz="1800" b="1" spc="-15" dirty="0">
                <a:solidFill>
                  <a:srgbClr val="004979"/>
                </a:solidFill>
                <a:latin typeface="Arial"/>
                <a:cs typeface="Arial"/>
              </a:rPr>
              <a:t>будут</a:t>
            </a:r>
            <a:r>
              <a:rPr sz="1800" b="1" spc="35" dirty="0">
                <a:solidFill>
                  <a:srgbClr val="004979"/>
                </a:solidFill>
                <a:latin typeface="Arial"/>
                <a:cs typeface="Arial"/>
              </a:rPr>
              <a:t> </a:t>
            </a:r>
            <a:r>
              <a:rPr sz="1800" b="1" spc="-15" dirty="0">
                <a:solidFill>
                  <a:srgbClr val="004979"/>
                </a:solidFill>
                <a:latin typeface="Arial"/>
                <a:cs typeface="Arial"/>
              </a:rPr>
              <a:t>способствовать</a:t>
            </a:r>
            <a:r>
              <a:rPr sz="1800" b="1" spc="50" dirty="0">
                <a:solidFill>
                  <a:srgbClr val="004979"/>
                </a:solidFill>
                <a:latin typeface="Arial"/>
                <a:cs typeface="Arial"/>
              </a:rPr>
              <a:t> </a:t>
            </a:r>
            <a:r>
              <a:rPr sz="1800" b="1" spc="-10" dirty="0">
                <a:solidFill>
                  <a:srgbClr val="004979"/>
                </a:solidFill>
                <a:latin typeface="Arial"/>
                <a:cs typeface="Arial"/>
              </a:rPr>
              <a:t>снижению</a:t>
            </a:r>
            <a:r>
              <a:rPr sz="1800" b="1" spc="20" dirty="0">
                <a:solidFill>
                  <a:srgbClr val="004979"/>
                </a:solidFill>
                <a:latin typeface="Arial"/>
                <a:cs typeface="Arial"/>
              </a:rPr>
              <a:t> </a:t>
            </a:r>
            <a:r>
              <a:rPr sz="1800" b="1" spc="-5" dirty="0">
                <a:solidFill>
                  <a:srgbClr val="004979"/>
                </a:solidFill>
                <a:latin typeface="Arial"/>
                <a:cs typeface="Arial"/>
              </a:rPr>
              <a:t>административной </a:t>
            </a:r>
            <a:r>
              <a:rPr sz="1800" b="1" spc="-484" dirty="0">
                <a:solidFill>
                  <a:srgbClr val="004979"/>
                </a:solidFill>
                <a:latin typeface="Arial"/>
                <a:cs typeface="Arial"/>
              </a:rPr>
              <a:t> </a:t>
            </a:r>
            <a:r>
              <a:rPr sz="1800" b="1" spc="-10" dirty="0">
                <a:solidFill>
                  <a:srgbClr val="004979"/>
                </a:solidFill>
                <a:latin typeface="Arial"/>
                <a:cs typeface="Arial"/>
              </a:rPr>
              <a:t>нагрузки</a:t>
            </a:r>
            <a:r>
              <a:rPr sz="1800" b="1" spc="15" dirty="0">
                <a:solidFill>
                  <a:srgbClr val="004979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004979"/>
                </a:solidFill>
                <a:latin typeface="Arial"/>
                <a:cs typeface="Arial"/>
              </a:rPr>
              <a:t>на </a:t>
            </a:r>
            <a:r>
              <a:rPr sz="1800" b="1" spc="-5" dirty="0">
                <a:solidFill>
                  <a:srgbClr val="004979"/>
                </a:solidFill>
                <a:latin typeface="Arial"/>
                <a:cs typeface="Arial"/>
              </a:rPr>
              <a:t>бизнес?</a:t>
            </a:r>
            <a:endParaRPr sz="18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18159" y="2115311"/>
            <a:ext cx="4924425" cy="628015"/>
          </a:xfrm>
          <a:prstGeom prst="rect">
            <a:avLst/>
          </a:prstGeom>
          <a:ln w="12192">
            <a:solidFill>
              <a:srgbClr val="D9D9D9"/>
            </a:solidFill>
          </a:ln>
        </p:spPr>
        <p:txBody>
          <a:bodyPr vert="horz" wrap="square" lIns="0" tIns="130810" rIns="0" bIns="0" rtlCol="0">
            <a:spAutoFit/>
          </a:bodyPr>
          <a:lstStyle/>
          <a:p>
            <a:pPr marL="568960" marR="255904" indent="-287020">
              <a:lnSpc>
                <a:spcPts val="1730"/>
              </a:lnSpc>
              <a:spcBef>
                <a:spcPts val="1030"/>
              </a:spcBef>
              <a:buFont typeface="Wingdings"/>
              <a:buChar char=""/>
              <a:tabLst>
                <a:tab pos="569595" algn="l"/>
              </a:tabLst>
            </a:pPr>
            <a:r>
              <a:rPr sz="1600" spc="-15" dirty="0">
                <a:solidFill>
                  <a:srgbClr val="525252"/>
                </a:solidFill>
                <a:latin typeface="Microsoft Sans Serif"/>
                <a:cs typeface="Microsoft Sans Serif"/>
              </a:rPr>
              <a:t>упрощение</a:t>
            </a:r>
            <a:r>
              <a:rPr sz="1600" spc="65" dirty="0">
                <a:solidFill>
                  <a:srgbClr val="525252"/>
                </a:solidFill>
                <a:latin typeface="Microsoft Sans Serif"/>
                <a:cs typeface="Microsoft Sans Serif"/>
              </a:rPr>
              <a:t> </a:t>
            </a:r>
            <a:r>
              <a:rPr sz="1600" spc="-15" dirty="0">
                <a:solidFill>
                  <a:srgbClr val="525252"/>
                </a:solidFill>
                <a:latin typeface="Microsoft Sans Serif"/>
                <a:cs typeface="Microsoft Sans Serif"/>
              </a:rPr>
              <a:t>налоговой</a:t>
            </a:r>
            <a:r>
              <a:rPr sz="1600" spc="35" dirty="0">
                <a:solidFill>
                  <a:srgbClr val="525252"/>
                </a:solidFill>
                <a:latin typeface="Microsoft Sans Serif"/>
                <a:cs typeface="Microsoft Sans Serif"/>
              </a:rPr>
              <a:t> </a:t>
            </a:r>
            <a:r>
              <a:rPr sz="1600" spc="-15" dirty="0">
                <a:solidFill>
                  <a:srgbClr val="525252"/>
                </a:solidFill>
                <a:latin typeface="Microsoft Sans Serif"/>
                <a:cs typeface="Microsoft Sans Serif"/>
              </a:rPr>
              <a:t>системы</a:t>
            </a:r>
            <a:r>
              <a:rPr sz="1600" spc="35" dirty="0">
                <a:solidFill>
                  <a:srgbClr val="525252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525252"/>
                </a:solidFill>
                <a:latin typeface="Microsoft Sans Serif"/>
                <a:cs typeface="Microsoft Sans Serif"/>
              </a:rPr>
              <a:t>и</a:t>
            </a:r>
            <a:r>
              <a:rPr sz="1600" spc="40" dirty="0">
                <a:solidFill>
                  <a:srgbClr val="525252"/>
                </a:solidFill>
                <a:latin typeface="Microsoft Sans Serif"/>
                <a:cs typeface="Microsoft Sans Serif"/>
              </a:rPr>
              <a:t> </a:t>
            </a:r>
            <a:r>
              <a:rPr sz="1600" spc="-15" dirty="0">
                <a:solidFill>
                  <a:srgbClr val="525252"/>
                </a:solidFill>
                <a:latin typeface="Microsoft Sans Serif"/>
                <a:cs typeface="Microsoft Sans Serif"/>
              </a:rPr>
              <a:t>снижение </a:t>
            </a:r>
            <a:r>
              <a:rPr sz="1600" spc="-409" dirty="0">
                <a:solidFill>
                  <a:srgbClr val="525252"/>
                </a:solidFill>
                <a:latin typeface="Microsoft Sans Serif"/>
                <a:cs typeface="Microsoft Sans Serif"/>
              </a:rPr>
              <a:t> </a:t>
            </a:r>
            <a:r>
              <a:rPr sz="1600" spc="-15" dirty="0">
                <a:solidFill>
                  <a:srgbClr val="525252"/>
                </a:solidFill>
                <a:latin typeface="Microsoft Sans Serif"/>
                <a:cs typeface="Microsoft Sans Serif"/>
              </a:rPr>
              <a:t>налоговой</a:t>
            </a:r>
            <a:r>
              <a:rPr sz="1600" spc="30" dirty="0">
                <a:solidFill>
                  <a:srgbClr val="525252"/>
                </a:solidFill>
                <a:latin typeface="Microsoft Sans Serif"/>
                <a:cs typeface="Microsoft Sans Serif"/>
              </a:rPr>
              <a:t> </a:t>
            </a:r>
            <a:r>
              <a:rPr sz="1600" spc="-35" dirty="0">
                <a:solidFill>
                  <a:srgbClr val="525252"/>
                </a:solidFill>
                <a:latin typeface="Microsoft Sans Serif"/>
                <a:cs typeface="Microsoft Sans Serif"/>
              </a:rPr>
              <a:t>нагрузки</a:t>
            </a:r>
            <a:r>
              <a:rPr sz="1600" spc="70" dirty="0">
                <a:solidFill>
                  <a:srgbClr val="525252"/>
                </a:solidFill>
                <a:latin typeface="Microsoft Sans Serif"/>
                <a:cs typeface="Microsoft Sans Serif"/>
              </a:rPr>
              <a:t> </a:t>
            </a:r>
            <a:r>
              <a:rPr sz="1600" spc="-15" dirty="0">
                <a:solidFill>
                  <a:srgbClr val="525252"/>
                </a:solidFill>
                <a:latin typeface="Microsoft Sans Serif"/>
                <a:cs typeface="Microsoft Sans Serif"/>
              </a:rPr>
              <a:t>на</a:t>
            </a:r>
            <a:r>
              <a:rPr sz="1600" spc="35" dirty="0">
                <a:solidFill>
                  <a:srgbClr val="525252"/>
                </a:solidFill>
                <a:latin typeface="Microsoft Sans Serif"/>
                <a:cs typeface="Microsoft Sans Serif"/>
              </a:rPr>
              <a:t> </a:t>
            </a:r>
            <a:r>
              <a:rPr sz="1600" spc="-20" dirty="0">
                <a:solidFill>
                  <a:srgbClr val="525252"/>
                </a:solidFill>
                <a:latin typeface="Microsoft Sans Serif"/>
                <a:cs typeface="Microsoft Sans Serif"/>
              </a:rPr>
              <a:t>бизнес</a:t>
            </a:r>
            <a:endParaRPr sz="1600">
              <a:latin typeface="Microsoft Sans Serif"/>
              <a:cs typeface="Microsoft Sans Serif"/>
            </a:endParaRPr>
          </a:p>
        </p:txBody>
      </p:sp>
      <p:graphicFrame>
        <p:nvGraphicFramePr>
          <p:cNvPr id="6" name="object 6"/>
          <p:cNvGraphicFramePr>
            <a:graphicFrameLocks noGrp="1"/>
          </p:cNvGraphicFramePr>
          <p:nvPr/>
        </p:nvGraphicFramePr>
        <p:xfrm>
          <a:off x="512063" y="2787395"/>
          <a:ext cx="4923790" cy="166420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9237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50163">
                <a:tc>
                  <a:txBody>
                    <a:bodyPr/>
                    <a:lstStyle/>
                    <a:p>
                      <a:pPr marL="568960" indent="-287020">
                        <a:lnSpc>
                          <a:spcPts val="1825"/>
                        </a:lnSpc>
                        <a:spcBef>
                          <a:spcPts val="440"/>
                        </a:spcBef>
                        <a:buFont typeface="Wingdings"/>
                        <a:buChar char=""/>
                        <a:tabLst>
                          <a:tab pos="569595" algn="l"/>
                        </a:tabLst>
                      </a:pPr>
                      <a:r>
                        <a:rPr sz="1600" spc="-20" dirty="0">
                          <a:solidFill>
                            <a:srgbClr val="525252"/>
                          </a:solidFill>
                          <a:latin typeface="Microsoft Sans Serif"/>
                          <a:cs typeface="Microsoft Sans Serif"/>
                        </a:rPr>
                        <a:t>сокращение</a:t>
                      </a:r>
                      <a:r>
                        <a:rPr sz="1600" spc="50" dirty="0">
                          <a:solidFill>
                            <a:srgbClr val="525252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600" spc="-20" dirty="0">
                          <a:solidFill>
                            <a:srgbClr val="525252"/>
                          </a:solidFill>
                          <a:latin typeface="Microsoft Sans Serif"/>
                          <a:cs typeface="Microsoft Sans Serif"/>
                        </a:rPr>
                        <a:t>избыточных</a:t>
                      </a:r>
                      <a:r>
                        <a:rPr sz="1600" spc="55" dirty="0">
                          <a:solidFill>
                            <a:srgbClr val="525252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600" spc="-25" dirty="0">
                          <a:solidFill>
                            <a:srgbClr val="525252"/>
                          </a:solidFill>
                          <a:latin typeface="Microsoft Sans Serif"/>
                          <a:cs typeface="Microsoft Sans Serif"/>
                        </a:rPr>
                        <a:t>бюрократических</a:t>
                      </a:r>
                      <a:endParaRPr sz="1600">
                        <a:latin typeface="Microsoft Sans Serif"/>
                        <a:cs typeface="Microsoft Sans Serif"/>
                      </a:endParaRPr>
                    </a:p>
                    <a:p>
                      <a:pPr marL="568960">
                        <a:lnSpc>
                          <a:spcPts val="1825"/>
                        </a:lnSpc>
                      </a:pPr>
                      <a:r>
                        <a:rPr sz="1600" spc="-15" dirty="0">
                          <a:solidFill>
                            <a:srgbClr val="525252"/>
                          </a:solidFill>
                          <a:latin typeface="Microsoft Sans Serif"/>
                          <a:cs typeface="Microsoft Sans Serif"/>
                        </a:rPr>
                        <a:t>процедур,</a:t>
                      </a:r>
                      <a:r>
                        <a:rPr sz="1600" spc="20" dirty="0">
                          <a:solidFill>
                            <a:srgbClr val="525252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600" spc="-20" dirty="0">
                          <a:solidFill>
                            <a:srgbClr val="525252"/>
                          </a:solidFill>
                          <a:latin typeface="Microsoft Sans Serif"/>
                          <a:cs typeface="Microsoft Sans Serif"/>
                        </a:rPr>
                        <a:t>форм</a:t>
                      </a:r>
                      <a:r>
                        <a:rPr sz="1600" spc="5" dirty="0">
                          <a:solidFill>
                            <a:srgbClr val="525252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600" spc="-5" dirty="0">
                          <a:solidFill>
                            <a:srgbClr val="525252"/>
                          </a:solidFill>
                          <a:latin typeface="Microsoft Sans Serif"/>
                          <a:cs typeface="Microsoft Sans Serif"/>
                        </a:rPr>
                        <a:t>и</a:t>
                      </a:r>
                      <a:r>
                        <a:rPr sz="1600" spc="35" dirty="0">
                          <a:solidFill>
                            <a:srgbClr val="525252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600" spc="-20" dirty="0">
                          <a:solidFill>
                            <a:srgbClr val="525252"/>
                          </a:solidFill>
                          <a:latin typeface="Microsoft Sans Serif"/>
                          <a:cs typeface="Microsoft Sans Serif"/>
                        </a:rPr>
                        <a:t>отчетности</a:t>
                      </a:r>
                      <a:endParaRPr sz="16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55880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D9D9D9"/>
                      </a:solidFill>
                      <a:prstDash val="solid"/>
                    </a:lnT>
                    <a:lnB w="12700">
                      <a:solidFill>
                        <a:srgbClr val="D9D9D9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4642">
                <a:tc>
                  <a:txBody>
                    <a:bodyPr/>
                    <a:lstStyle/>
                    <a:p>
                      <a:pPr marL="568960" indent="-287020">
                        <a:lnSpc>
                          <a:spcPct val="100000"/>
                        </a:lnSpc>
                        <a:spcBef>
                          <a:spcPts val="1295"/>
                        </a:spcBef>
                        <a:buFont typeface="Wingdings"/>
                        <a:buChar char=""/>
                        <a:tabLst>
                          <a:tab pos="569595" algn="l"/>
                        </a:tabLst>
                      </a:pPr>
                      <a:r>
                        <a:rPr sz="1600" spc="-15" dirty="0">
                          <a:solidFill>
                            <a:srgbClr val="525252"/>
                          </a:solidFill>
                          <a:latin typeface="Microsoft Sans Serif"/>
                          <a:cs typeface="Microsoft Sans Serif"/>
                        </a:rPr>
                        <a:t>снижение</a:t>
                      </a:r>
                      <a:r>
                        <a:rPr sz="1600" spc="65" dirty="0">
                          <a:solidFill>
                            <a:srgbClr val="525252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600" spc="-20" dirty="0">
                          <a:solidFill>
                            <a:srgbClr val="525252"/>
                          </a:solidFill>
                          <a:latin typeface="Microsoft Sans Serif"/>
                          <a:cs typeface="Microsoft Sans Serif"/>
                        </a:rPr>
                        <a:t>количества</a:t>
                      </a:r>
                      <a:r>
                        <a:rPr sz="1600" spc="35" dirty="0">
                          <a:solidFill>
                            <a:srgbClr val="525252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600" spc="-25" dirty="0">
                          <a:solidFill>
                            <a:srgbClr val="525252"/>
                          </a:solidFill>
                          <a:latin typeface="Microsoft Sans Serif"/>
                          <a:cs typeface="Microsoft Sans Serif"/>
                        </a:rPr>
                        <a:t>проверок</a:t>
                      </a:r>
                      <a:r>
                        <a:rPr sz="1600" spc="10" dirty="0">
                          <a:solidFill>
                            <a:srgbClr val="525252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600" spc="-15" dirty="0">
                          <a:solidFill>
                            <a:srgbClr val="525252"/>
                          </a:solidFill>
                          <a:latin typeface="Microsoft Sans Serif"/>
                          <a:cs typeface="Microsoft Sans Serif"/>
                        </a:rPr>
                        <a:t>на</a:t>
                      </a:r>
                      <a:r>
                        <a:rPr sz="1600" spc="45" dirty="0">
                          <a:solidFill>
                            <a:srgbClr val="525252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600" spc="-20" dirty="0">
                          <a:solidFill>
                            <a:srgbClr val="525252"/>
                          </a:solidFill>
                          <a:latin typeface="Microsoft Sans Serif"/>
                          <a:cs typeface="Microsoft Sans Serif"/>
                        </a:rPr>
                        <a:t>бизнес</a:t>
                      </a:r>
                      <a:endParaRPr sz="16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16446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D9D9D9"/>
                      </a:solidFill>
                      <a:prstDash val="solid"/>
                    </a:lnT>
                    <a:lnB w="12700">
                      <a:solidFill>
                        <a:srgbClr val="D9D9D9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49401">
                <a:tc>
                  <a:txBody>
                    <a:bodyPr/>
                    <a:lstStyle/>
                    <a:p>
                      <a:pPr marL="568960" indent="-287020">
                        <a:lnSpc>
                          <a:spcPct val="100000"/>
                        </a:lnSpc>
                        <a:spcBef>
                          <a:spcPts val="305"/>
                        </a:spcBef>
                        <a:buFont typeface="Wingdings"/>
                        <a:buChar char=""/>
                        <a:tabLst>
                          <a:tab pos="569595" algn="l"/>
                        </a:tabLst>
                      </a:pPr>
                      <a:r>
                        <a:rPr sz="1600" spc="-15" dirty="0">
                          <a:solidFill>
                            <a:srgbClr val="525252"/>
                          </a:solidFill>
                          <a:latin typeface="Microsoft Sans Serif"/>
                          <a:cs typeface="Microsoft Sans Serif"/>
                        </a:rPr>
                        <a:t>введение/продление</a:t>
                      </a:r>
                      <a:r>
                        <a:rPr sz="1600" spc="80" dirty="0">
                          <a:solidFill>
                            <a:srgbClr val="525252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600" spc="-20" dirty="0">
                          <a:solidFill>
                            <a:srgbClr val="525252"/>
                          </a:solidFill>
                          <a:latin typeface="Microsoft Sans Serif"/>
                          <a:cs typeface="Microsoft Sans Serif"/>
                        </a:rPr>
                        <a:t>моратория</a:t>
                      </a:r>
                      <a:r>
                        <a:rPr sz="1600" spc="45" dirty="0">
                          <a:solidFill>
                            <a:srgbClr val="525252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600" spc="-15" dirty="0">
                          <a:solidFill>
                            <a:srgbClr val="525252"/>
                          </a:solidFill>
                          <a:latin typeface="Microsoft Sans Serif"/>
                          <a:cs typeface="Microsoft Sans Serif"/>
                        </a:rPr>
                        <a:t>на</a:t>
                      </a:r>
                      <a:r>
                        <a:rPr sz="1600" spc="55" dirty="0">
                          <a:solidFill>
                            <a:srgbClr val="525252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600" spc="-25" dirty="0">
                          <a:solidFill>
                            <a:srgbClr val="525252"/>
                          </a:solidFill>
                          <a:latin typeface="Microsoft Sans Serif"/>
                          <a:cs typeface="Microsoft Sans Serif"/>
                        </a:rPr>
                        <a:t>проверки</a:t>
                      </a:r>
                      <a:endParaRPr sz="16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38735" marB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  <a:lnT w="12700">
                      <a:solidFill>
                        <a:srgbClr val="D9D9D9"/>
                      </a:solidFill>
                      <a:prstDash val="solid"/>
                    </a:lnT>
                    <a:lnB w="12700">
                      <a:solidFill>
                        <a:srgbClr val="D9D9D9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7" name="object 7"/>
          <p:cNvSpPr txBox="1"/>
          <p:nvPr/>
        </p:nvSpPr>
        <p:spPr>
          <a:xfrm>
            <a:off x="518159" y="4507991"/>
            <a:ext cx="4924425" cy="535305"/>
          </a:xfrm>
          <a:prstGeom prst="rect">
            <a:avLst/>
          </a:prstGeom>
          <a:ln w="12192">
            <a:solidFill>
              <a:srgbClr val="D9D9D9"/>
            </a:solidFill>
          </a:ln>
        </p:spPr>
        <p:txBody>
          <a:bodyPr vert="horz" wrap="square" lIns="0" tIns="21590" rIns="0" bIns="0" rtlCol="0">
            <a:spAutoFit/>
          </a:bodyPr>
          <a:lstStyle/>
          <a:p>
            <a:pPr marL="568960" indent="-287020">
              <a:lnSpc>
                <a:spcPct val="100000"/>
              </a:lnSpc>
              <a:spcBef>
                <a:spcPts val="170"/>
              </a:spcBef>
              <a:buFont typeface="Wingdings"/>
              <a:buChar char=""/>
              <a:tabLst>
                <a:tab pos="569595" algn="l"/>
              </a:tabLst>
            </a:pPr>
            <a:r>
              <a:rPr sz="1600" spc="-20" dirty="0">
                <a:solidFill>
                  <a:srgbClr val="525252"/>
                </a:solidFill>
                <a:latin typeface="Microsoft Sans Serif"/>
                <a:cs typeface="Microsoft Sans Serif"/>
              </a:rPr>
              <a:t>ужесточение</a:t>
            </a:r>
            <a:r>
              <a:rPr sz="1600" spc="80" dirty="0">
                <a:solidFill>
                  <a:srgbClr val="525252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525252"/>
                </a:solidFill>
                <a:latin typeface="Microsoft Sans Serif"/>
                <a:cs typeface="Microsoft Sans Serif"/>
              </a:rPr>
              <a:t>борьбы</a:t>
            </a:r>
            <a:r>
              <a:rPr sz="1600" spc="30" dirty="0">
                <a:solidFill>
                  <a:srgbClr val="525252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525252"/>
                </a:solidFill>
                <a:latin typeface="Microsoft Sans Serif"/>
                <a:cs typeface="Microsoft Sans Serif"/>
              </a:rPr>
              <a:t>с</a:t>
            </a:r>
            <a:r>
              <a:rPr sz="1600" spc="20" dirty="0">
                <a:solidFill>
                  <a:srgbClr val="525252"/>
                </a:solidFill>
                <a:latin typeface="Microsoft Sans Serif"/>
                <a:cs typeface="Microsoft Sans Serif"/>
              </a:rPr>
              <a:t> </a:t>
            </a:r>
            <a:r>
              <a:rPr sz="1600" spc="-25" dirty="0">
                <a:solidFill>
                  <a:srgbClr val="525252"/>
                </a:solidFill>
                <a:latin typeface="Microsoft Sans Serif"/>
                <a:cs typeface="Microsoft Sans Serif"/>
              </a:rPr>
              <a:t>коррупцией</a:t>
            </a:r>
            <a:endParaRPr sz="1600">
              <a:latin typeface="Microsoft Sans Serif"/>
              <a:cs typeface="Microsoft Sans Serif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6336791" y="2090927"/>
            <a:ext cx="4924425" cy="906780"/>
          </a:xfrm>
          <a:prstGeom prst="rect">
            <a:avLst/>
          </a:prstGeom>
          <a:ln w="12192">
            <a:solidFill>
              <a:srgbClr val="D9D9D9"/>
            </a:solidFill>
          </a:ln>
        </p:spPr>
        <p:txBody>
          <a:bodyPr vert="horz" wrap="square" lIns="0" tIns="65405" rIns="0" bIns="0" rtlCol="0">
            <a:spAutoFit/>
          </a:bodyPr>
          <a:lstStyle/>
          <a:p>
            <a:pPr marL="377825" marR="90170" indent="-287020">
              <a:lnSpc>
                <a:spcPct val="100000"/>
              </a:lnSpc>
              <a:spcBef>
                <a:spcPts val="515"/>
              </a:spcBef>
              <a:buFont typeface="Wingdings"/>
              <a:buChar char=""/>
              <a:tabLst>
                <a:tab pos="378460" algn="l"/>
              </a:tabLst>
            </a:pPr>
            <a:r>
              <a:rPr sz="1600" spc="-10" dirty="0">
                <a:solidFill>
                  <a:srgbClr val="525252"/>
                </a:solidFill>
                <a:latin typeface="Microsoft Sans Serif"/>
                <a:cs typeface="Microsoft Sans Serif"/>
              </a:rPr>
              <a:t>переадресация</a:t>
            </a:r>
            <a:r>
              <a:rPr sz="1600" spc="20" dirty="0">
                <a:solidFill>
                  <a:srgbClr val="525252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525252"/>
                </a:solidFill>
                <a:latin typeface="Microsoft Sans Serif"/>
                <a:cs typeface="Microsoft Sans Serif"/>
              </a:rPr>
              <a:t>административной</a:t>
            </a:r>
            <a:r>
              <a:rPr sz="1600" spc="65" dirty="0">
                <a:solidFill>
                  <a:srgbClr val="525252"/>
                </a:solidFill>
                <a:latin typeface="Microsoft Sans Serif"/>
                <a:cs typeface="Microsoft Sans Serif"/>
              </a:rPr>
              <a:t> </a:t>
            </a:r>
            <a:r>
              <a:rPr sz="1600" spc="-35" dirty="0">
                <a:solidFill>
                  <a:srgbClr val="525252"/>
                </a:solidFill>
                <a:latin typeface="Microsoft Sans Serif"/>
                <a:cs typeface="Microsoft Sans Serif"/>
              </a:rPr>
              <a:t>нагрузки</a:t>
            </a:r>
            <a:r>
              <a:rPr sz="1600" spc="65" dirty="0">
                <a:solidFill>
                  <a:srgbClr val="525252"/>
                </a:solidFill>
                <a:latin typeface="Microsoft Sans Serif"/>
                <a:cs typeface="Microsoft Sans Serif"/>
              </a:rPr>
              <a:t> </a:t>
            </a:r>
            <a:r>
              <a:rPr sz="1600" spc="-15" dirty="0">
                <a:solidFill>
                  <a:srgbClr val="525252"/>
                </a:solidFill>
                <a:latin typeface="Microsoft Sans Serif"/>
                <a:cs typeface="Microsoft Sans Serif"/>
              </a:rPr>
              <a:t>на </a:t>
            </a:r>
            <a:r>
              <a:rPr sz="1600" spc="-409" dirty="0">
                <a:solidFill>
                  <a:srgbClr val="525252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525252"/>
                </a:solidFill>
                <a:latin typeface="Microsoft Sans Serif"/>
                <a:cs typeface="Microsoft Sans Serif"/>
              </a:rPr>
              <a:t>недобросовестных</a:t>
            </a:r>
            <a:r>
              <a:rPr sz="1600" spc="45" dirty="0">
                <a:solidFill>
                  <a:srgbClr val="525252"/>
                </a:solidFill>
                <a:latin typeface="Microsoft Sans Serif"/>
                <a:cs typeface="Microsoft Sans Serif"/>
              </a:rPr>
              <a:t> </a:t>
            </a:r>
            <a:r>
              <a:rPr sz="1600" spc="-20" dirty="0">
                <a:solidFill>
                  <a:srgbClr val="525252"/>
                </a:solidFill>
                <a:latin typeface="Microsoft Sans Serif"/>
                <a:cs typeface="Microsoft Sans Serif"/>
              </a:rPr>
              <a:t>налогоплательщиков,</a:t>
            </a:r>
            <a:endParaRPr sz="1600">
              <a:latin typeface="Microsoft Sans Serif"/>
              <a:cs typeface="Microsoft Sans Serif"/>
            </a:endParaRPr>
          </a:p>
          <a:p>
            <a:pPr marL="377825">
              <a:lnSpc>
                <a:spcPct val="100000"/>
              </a:lnSpc>
            </a:pPr>
            <a:r>
              <a:rPr sz="1600" spc="-20" dirty="0">
                <a:solidFill>
                  <a:srgbClr val="525252"/>
                </a:solidFill>
                <a:latin typeface="Microsoft Sans Serif"/>
                <a:cs typeface="Microsoft Sans Serif"/>
              </a:rPr>
              <a:t>предпринимателей</a:t>
            </a:r>
            <a:endParaRPr sz="1600">
              <a:latin typeface="Microsoft Sans Serif"/>
              <a:cs typeface="Microsoft Sans Serif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6342888" y="3119450"/>
            <a:ext cx="4912360" cy="10007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72110" indent="-287020">
              <a:lnSpc>
                <a:spcPct val="100000"/>
              </a:lnSpc>
              <a:spcBef>
                <a:spcPts val="95"/>
              </a:spcBef>
              <a:buFont typeface="Wingdings"/>
              <a:buChar char=""/>
              <a:tabLst>
                <a:tab pos="372110" algn="l"/>
              </a:tabLst>
            </a:pPr>
            <a:r>
              <a:rPr sz="1600" spc="-10" dirty="0">
                <a:solidFill>
                  <a:srgbClr val="525252"/>
                </a:solidFill>
                <a:latin typeface="Microsoft Sans Serif"/>
                <a:cs typeface="Microsoft Sans Serif"/>
              </a:rPr>
              <a:t>усиление</a:t>
            </a:r>
            <a:r>
              <a:rPr sz="1600" spc="55" dirty="0">
                <a:solidFill>
                  <a:srgbClr val="525252"/>
                </a:solidFill>
                <a:latin typeface="Microsoft Sans Serif"/>
                <a:cs typeface="Microsoft Sans Serif"/>
              </a:rPr>
              <a:t> </a:t>
            </a:r>
            <a:r>
              <a:rPr sz="1600" spc="-20" dirty="0">
                <a:solidFill>
                  <a:srgbClr val="525252"/>
                </a:solidFill>
                <a:latin typeface="Microsoft Sans Serif"/>
                <a:cs typeface="Microsoft Sans Serif"/>
              </a:rPr>
              <a:t>взаимодействия</a:t>
            </a:r>
            <a:r>
              <a:rPr sz="1600" spc="60" dirty="0">
                <a:solidFill>
                  <a:srgbClr val="525252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525252"/>
                </a:solidFill>
                <a:latin typeface="Microsoft Sans Serif"/>
                <a:cs typeface="Microsoft Sans Serif"/>
              </a:rPr>
              <a:t>с</a:t>
            </a:r>
            <a:r>
              <a:rPr sz="1600" spc="15" dirty="0">
                <a:solidFill>
                  <a:srgbClr val="525252"/>
                </a:solidFill>
                <a:latin typeface="Microsoft Sans Serif"/>
                <a:cs typeface="Microsoft Sans Serif"/>
              </a:rPr>
              <a:t> </a:t>
            </a:r>
            <a:r>
              <a:rPr sz="1600" spc="-20" dirty="0">
                <a:solidFill>
                  <a:srgbClr val="525252"/>
                </a:solidFill>
                <a:latin typeface="Microsoft Sans Serif"/>
                <a:cs typeface="Microsoft Sans Serif"/>
              </a:rPr>
              <a:t>надзорными</a:t>
            </a:r>
            <a:endParaRPr sz="1600">
              <a:latin typeface="Microsoft Sans Serif"/>
              <a:cs typeface="Microsoft Sans Serif"/>
            </a:endParaRPr>
          </a:p>
          <a:p>
            <a:pPr marL="372110">
              <a:lnSpc>
                <a:spcPct val="100000"/>
              </a:lnSpc>
              <a:spcBef>
                <a:spcPts val="5"/>
              </a:spcBef>
            </a:pPr>
            <a:r>
              <a:rPr sz="1600" spc="-25" dirty="0">
                <a:solidFill>
                  <a:srgbClr val="525252"/>
                </a:solidFill>
                <a:latin typeface="Microsoft Sans Serif"/>
                <a:cs typeface="Microsoft Sans Serif"/>
              </a:rPr>
              <a:t>органами</a:t>
            </a:r>
            <a:r>
              <a:rPr sz="1600" spc="50" dirty="0">
                <a:solidFill>
                  <a:srgbClr val="525252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525252"/>
                </a:solidFill>
                <a:latin typeface="Microsoft Sans Serif"/>
                <a:cs typeface="Microsoft Sans Serif"/>
              </a:rPr>
              <a:t>в</a:t>
            </a:r>
            <a:r>
              <a:rPr sz="1600" spc="25" dirty="0">
                <a:solidFill>
                  <a:srgbClr val="525252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525252"/>
                </a:solidFill>
                <a:latin typeface="Microsoft Sans Serif"/>
                <a:cs typeface="Microsoft Sans Serif"/>
              </a:rPr>
              <a:t>виде</a:t>
            </a:r>
            <a:r>
              <a:rPr sz="1600" spc="40" dirty="0">
                <a:solidFill>
                  <a:srgbClr val="525252"/>
                </a:solidFill>
                <a:latin typeface="Microsoft Sans Serif"/>
                <a:cs typeface="Microsoft Sans Serif"/>
              </a:rPr>
              <a:t> </a:t>
            </a:r>
            <a:r>
              <a:rPr sz="1600" spc="-20" dirty="0">
                <a:solidFill>
                  <a:srgbClr val="525252"/>
                </a:solidFill>
                <a:latin typeface="Microsoft Sans Serif"/>
                <a:cs typeface="Microsoft Sans Serif"/>
              </a:rPr>
              <a:t>разъяснительных</a:t>
            </a:r>
            <a:r>
              <a:rPr sz="1600" spc="65" dirty="0">
                <a:solidFill>
                  <a:srgbClr val="525252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525252"/>
                </a:solidFill>
                <a:latin typeface="Microsoft Sans Serif"/>
                <a:cs typeface="Microsoft Sans Serif"/>
              </a:rPr>
              <a:t>и</a:t>
            </a:r>
            <a:endParaRPr sz="1600">
              <a:latin typeface="Microsoft Sans Serif"/>
              <a:cs typeface="Microsoft Sans Serif"/>
            </a:endParaRPr>
          </a:p>
          <a:p>
            <a:pPr marL="372110" marR="643890">
              <a:lnSpc>
                <a:spcPct val="100000"/>
              </a:lnSpc>
            </a:pPr>
            <a:r>
              <a:rPr sz="1600" spc="-20" dirty="0">
                <a:solidFill>
                  <a:srgbClr val="525252"/>
                </a:solidFill>
                <a:latin typeface="Microsoft Sans Serif"/>
                <a:cs typeface="Microsoft Sans Serif"/>
              </a:rPr>
              <a:t>профилактических</a:t>
            </a:r>
            <a:r>
              <a:rPr sz="1600" spc="65" dirty="0">
                <a:solidFill>
                  <a:srgbClr val="525252"/>
                </a:solidFill>
                <a:latin typeface="Microsoft Sans Serif"/>
                <a:cs typeface="Microsoft Sans Serif"/>
              </a:rPr>
              <a:t> </a:t>
            </a:r>
            <a:r>
              <a:rPr sz="1600" spc="-15" dirty="0">
                <a:solidFill>
                  <a:srgbClr val="525252"/>
                </a:solidFill>
                <a:latin typeface="Microsoft Sans Serif"/>
                <a:cs typeface="Microsoft Sans Serif"/>
              </a:rPr>
              <a:t>мероприятий</a:t>
            </a:r>
            <a:r>
              <a:rPr sz="1600" spc="65" dirty="0">
                <a:solidFill>
                  <a:srgbClr val="525252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525252"/>
                </a:solidFill>
                <a:latin typeface="Microsoft Sans Serif"/>
                <a:cs typeface="Microsoft Sans Serif"/>
              </a:rPr>
              <a:t>с</a:t>
            </a:r>
            <a:r>
              <a:rPr sz="1600" spc="15" dirty="0">
                <a:solidFill>
                  <a:srgbClr val="525252"/>
                </a:solidFill>
                <a:latin typeface="Microsoft Sans Serif"/>
                <a:cs typeface="Microsoft Sans Serif"/>
              </a:rPr>
              <a:t> </a:t>
            </a:r>
            <a:r>
              <a:rPr sz="1600" spc="-15" dirty="0">
                <a:solidFill>
                  <a:srgbClr val="525252"/>
                </a:solidFill>
                <a:latin typeface="Microsoft Sans Serif"/>
                <a:cs typeface="Microsoft Sans Serif"/>
              </a:rPr>
              <a:t>целью </a:t>
            </a:r>
            <a:r>
              <a:rPr sz="1600" spc="-409" dirty="0">
                <a:solidFill>
                  <a:srgbClr val="525252"/>
                </a:solidFill>
                <a:latin typeface="Microsoft Sans Serif"/>
                <a:cs typeface="Microsoft Sans Serif"/>
              </a:rPr>
              <a:t> </a:t>
            </a:r>
            <a:r>
              <a:rPr sz="1600" spc="-20" dirty="0">
                <a:solidFill>
                  <a:srgbClr val="525252"/>
                </a:solidFill>
                <a:latin typeface="Microsoft Sans Serif"/>
                <a:cs typeface="Microsoft Sans Serif"/>
              </a:rPr>
              <a:t>минимизации</a:t>
            </a:r>
            <a:r>
              <a:rPr sz="1600" spc="75" dirty="0">
                <a:solidFill>
                  <a:srgbClr val="525252"/>
                </a:solidFill>
                <a:latin typeface="Microsoft Sans Serif"/>
                <a:cs typeface="Microsoft Sans Serif"/>
              </a:rPr>
              <a:t> </a:t>
            </a:r>
            <a:r>
              <a:rPr sz="1600" spc="-15" dirty="0">
                <a:solidFill>
                  <a:srgbClr val="525252"/>
                </a:solidFill>
                <a:latin typeface="Microsoft Sans Serif"/>
                <a:cs typeface="Microsoft Sans Serif"/>
              </a:rPr>
              <a:t>нарушений</a:t>
            </a:r>
            <a:endParaRPr sz="1600">
              <a:latin typeface="Microsoft Sans Serif"/>
              <a:cs typeface="Microsoft Sans Serif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6342888" y="4339209"/>
            <a:ext cx="4912360" cy="513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72110" marR="127635" indent="-287020">
              <a:lnSpc>
                <a:spcPct val="100000"/>
              </a:lnSpc>
              <a:spcBef>
                <a:spcPts val="95"/>
              </a:spcBef>
              <a:buFont typeface="Wingdings"/>
              <a:buChar char=""/>
              <a:tabLst>
                <a:tab pos="372110" algn="l"/>
              </a:tabLst>
            </a:pPr>
            <a:r>
              <a:rPr sz="1600" spc="-15" dirty="0">
                <a:solidFill>
                  <a:srgbClr val="525252"/>
                </a:solidFill>
                <a:latin typeface="Microsoft Sans Serif"/>
                <a:cs typeface="Microsoft Sans Serif"/>
              </a:rPr>
              <a:t>увеличение</a:t>
            </a:r>
            <a:r>
              <a:rPr sz="1600" spc="60" dirty="0">
                <a:solidFill>
                  <a:srgbClr val="525252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525252"/>
                </a:solidFill>
                <a:latin typeface="Microsoft Sans Serif"/>
                <a:cs typeface="Microsoft Sans Serif"/>
              </a:rPr>
              <a:t>финансирования</a:t>
            </a:r>
            <a:r>
              <a:rPr sz="1600" spc="60" dirty="0">
                <a:solidFill>
                  <a:srgbClr val="525252"/>
                </a:solidFill>
                <a:latin typeface="Microsoft Sans Serif"/>
                <a:cs typeface="Microsoft Sans Serif"/>
              </a:rPr>
              <a:t> </a:t>
            </a:r>
            <a:r>
              <a:rPr sz="1600" spc="-15" dirty="0">
                <a:solidFill>
                  <a:srgbClr val="525252"/>
                </a:solidFill>
                <a:latin typeface="Microsoft Sans Serif"/>
                <a:cs typeface="Microsoft Sans Serif"/>
              </a:rPr>
              <a:t>малому</a:t>
            </a:r>
            <a:r>
              <a:rPr sz="1600" spc="45" dirty="0">
                <a:solidFill>
                  <a:srgbClr val="525252"/>
                </a:solidFill>
                <a:latin typeface="Microsoft Sans Serif"/>
                <a:cs typeface="Microsoft Sans Serif"/>
              </a:rPr>
              <a:t> </a:t>
            </a:r>
            <a:r>
              <a:rPr sz="1600" spc="-40" dirty="0">
                <a:solidFill>
                  <a:srgbClr val="525252"/>
                </a:solidFill>
                <a:latin typeface="Microsoft Sans Serif"/>
                <a:cs typeface="Microsoft Sans Serif"/>
              </a:rPr>
              <a:t>бизнесу, </a:t>
            </a:r>
            <a:r>
              <a:rPr sz="1600" spc="-409" dirty="0">
                <a:solidFill>
                  <a:srgbClr val="525252"/>
                </a:solidFill>
                <a:latin typeface="Microsoft Sans Serif"/>
                <a:cs typeface="Microsoft Sans Serif"/>
              </a:rPr>
              <a:t> </a:t>
            </a:r>
            <a:r>
              <a:rPr sz="1600" spc="-20" dirty="0">
                <a:solidFill>
                  <a:srgbClr val="525252"/>
                </a:solidFill>
                <a:latin typeface="Microsoft Sans Serif"/>
                <a:cs typeface="Microsoft Sans Serif"/>
              </a:rPr>
              <a:t>льготного</a:t>
            </a:r>
            <a:r>
              <a:rPr sz="1600" spc="50" dirty="0">
                <a:solidFill>
                  <a:srgbClr val="525252"/>
                </a:solidFill>
                <a:latin typeface="Microsoft Sans Serif"/>
                <a:cs typeface="Microsoft Sans Serif"/>
              </a:rPr>
              <a:t> </a:t>
            </a:r>
            <a:r>
              <a:rPr sz="1600" spc="-20" dirty="0">
                <a:solidFill>
                  <a:srgbClr val="525252"/>
                </a:solidFill>
                <a:latin typeface="Microsoft Sans Serif"/>
                <a:cs typeface="Microsoft Sans Serif"/>
              </a:rPr>
              <a:t>кредитования</a:t>
            </a:r>
            <a:endParaRPr sz="1600">
              <a:latin typeface="Microsoft Sans Serif"/>
              <a:cs typeface="Microsoft Sans Serif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6336791" y="3073907"/>
            <a:ext cx="4924425" cy="2013585"/>
          </a:xfrm>
          <a:custGeom>
            <a:avLst/>
            <a:gdLst/>
            <a:ahLst/>
            <a:cxnLst/>
            <a:rect l="l" t="t" r="r" b="b"/>
            <a:pathLst>
              <a:path w="4924425" h="2013585">
                <a:moveTo>
                  <a:pt x="0" y="1077468"/>
                </a:moveTo>
                <a:lnTo>
                  <a:pt x="4924044" y="1077468"/>
                </a:lnTo>
                <a:lnTo>
                  <a:pt x="4924044" y="0"/>
                </a:lnTo>
                <a:lnTo>
                  <a:pt x="0" y="0"/>
                </a:lnTo>
                <a:lnTo>
                  <a:pt x="0" y="1077468"/>
                </a:lnTo>
                <a:close/>
              </a:path>
              <a:path w="4924425" h="2013585">
                <a:moveTo>
                  <a:pt x="0" y="2013204"/>
                </a:moveTo>
                <a:lnTo>
                  <a:pt x="4924044" y="2013204"/>
                </a:lnTo>
                <a:lnTo>
                  <a:pt x="4924044" y="1106424"/>
                </a:lnTo>
                <a:lnTo>
                  <a:pt x="0" y="1106424"/>
                </a:lnTo>
                <a:lnTo>
                  <a:pt x="0" y="2013204"/>
                </a:lnTo>
                <a:close/>
              </a:path>
            </a:pathLst>
          </a:custGeom>
          <a:ln w="12192">
            <a:solidFill>
              <a:srgbClr val="D9D9D9"/>
            </a:solidFill>
            <a:prstDash val="sysDot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11664442" y="6484222"/>
            <a:ext cx="283845" cy="2159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525"/>
              </a:lnSpc>
            </a:pPr>
            <a:fld id="{81D60167-4931-47E6-BA6A-407CBD079E47}" type="slidenum">
              <a:rPr sz="1300" b="1" spc="15" dirty="0">
                <a:solidFill>
                  <a:srgbClr val="888888"/>
                </a:solidFill>
                <a:latin typeface="Calibri"/>
                <a:cs typeface="Calibri"/>
              </a:rPr>
              <a:t>11</a:t>
            </a:fld>
            <a:endParaRPr sz="13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608076" y="3337559"/>
            <a:ext cx="4020820" cy="1347470"/>
            <a:chOff x="608076" y="3337559"/>
            <a:chExt cx="4020820" cy="1347470"/>
          </a:xfrm>
        </p:grpSpPr>
        <p:sp>
          <p:nvSpPr>
            <p:cNvPr id="3" name="object 3"/>
            <p:cNvSpPr/>
            <p:nvPr/>
          </p:nvSpPr>
          <p:spPr>
            <a:xfrm>
              <a:off x="608076" y="3337559"/>
              <a:ext cx="4020820" cy="1347470"/>
            </a:xfrm>
            <a:custGeom>
              <a:avLst/>
              <a:gdLst/>
              <a:ahLst/>
              <a:cxnLst/>
              <a:rect l="l" t="t" r="r" b="b"/>
              <a:pathLst>
                <a:path w="4020820" h="1347470">
                  <a:moveTo>
                    <a:pt x="4020312" y="0"/>
                  </a:moveTo>
                  <a:lnTo>
                    <a:pt x="0" y="0"/>
                  </a:lnTo>
                  <a:lnTo>
                    <a:pt x="0" y="1347215"/>
                  </a:lnTo>
                  <a:lnTo>
                    <a:pt x="4020312" y="1347215"/>
                  </a:lnTo>
                  <a:lnTo>
                    <a:pt x="4020312" y="0"/>
                  </a:lnTo>
                  <a:close/>
                </a:path>
              </a:pathLst>
            </a:custGeom>
            <a:solidFill>
              <a:srgbClr val="0F4D7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711708" y="3554729"/>
              <a:ext cx="675640" cy="575310"/>
            </a:xfrm>
            <a:custGeom>
              <a:avLst/>
              <a:gdLst/>
              <a:ahLst/>
              <a:cxnLst/>
              <a:rect l="l" t="t" r="r" b="b"/>
              <a:pathLst>
                <a:path w="675640" h="575310">
                  <a:moveTo>
                    <a:pt x="489419" y="412242"/>
                  </a:moveTo>
                  <a:lnTo>
                    <a:pt x="482231" y="412623"/>
                  </a:lnTo>
                  <a:lnTo>
                    <a:pt x="475056" y="413766"/>
                  </a:lnTo>
                  <a:lnTo>
                    <a:pt x="479323" y="419862"/>
                  </a:lnTo>
                  <a:lnTo>
                    <a:pt x="482904" y="426339"/>
                  </a:lnTo>
                  <a:lnTo>
                    <a:pt x="485597" y="432943"/>
                  </a:lnTo>
                  <a:lnTo>
                    <a:pt x="487172" y="439928"/>
                  </a:lnTo>
                  <a:lnTo>
                    <a:pt x="487845" y="447167"/>
                  </a:lnTo>
                  <a:lnTo>
                    <a:pt x="487845" y="517906"/>
                  </a:lnTo>
                  <a:lnTo>
                    <a:pt x="539661" y="517906"/>
                  </a:lnTo>
                  <a:lnTo>
                    <a:pt x="539661" y="449453"/>
                  </a:lnTo>
                  <a:lnTo>
                    <a:pt x="538988" y="443611"/>
                  </a:lnTo>
                  <a:lnTo>
                    <a:pt x="505345" y="414274"/>
                  </a:lnTo>
                  <a:lnTo>
                    <a:pt x="497484" y="412623"/>
                  </a:lnTo>
                  <a:lnTo>
                    <a:pt x="489419" y="412242"/>
                  </a:lnTo>
                  <a:close/>
                </a:path>
                <a:path w="675640" h="575310">
                  <a:moveTo>
                    <a:pt x="50241" y="412242"/>
                  </a:moveTo>
                  <a:lnTo>
                    <a:pt x="9867" y="427355"/>
                  </a:lnTo>
                  <a:lnTo>
                    <a:pt x="0" y="449453"/>
                  </a:lnTo>
                  <a:lnTo>
                    <a:pt x="0" y="517906"/>
                  </a:lnTo>
                  <a:lnTo>
                    <a:pt x="52031" y="517906"/>
                  </a:lnTo>
                  <a:lnTo>
                    <a:pt x="52031" y="447167"/>
                  </a:lnTo>
                  <a:lnTo>
                    <a:pt x="52489" y="439928"/>
                  </a:lnTo>
                  <a:lnTo>
                    <a:pt x="54051" y="432943"/>
                  </a:lnTo>
                  <a:lnTo>
                    <a:pt x="56743" y="426339"/>
                  </a:lnTo>
                  <a:lnTo>
                    <a:pt x="60337" y="419862"/>
                  </a:lnTo>
                  <a:lnTo>
                    <a:pt x="64376" y="413766"/>
                  </a:lnTo>
                  <a:lnTo>
                    <a:pt x="57645" y="412623"/>
                  </a:lnTo>
                  <a:lnTo>
                    <a:pt x="50241" y="412242"/>
                  </a:lnTo>
                  <a:close/>
                </a:path>
                <a:path w="675640" h="575310">
                  <a:moveTo>
                    <a:pt x="282168" y="359410"/>
                  </a:moveTo>
                  <a:lnTo>
                    <a:pt x="257721" y="359410"/>
                  </a:lnTo>
                  <a:lnTo>
                    <a:pt x="245605" y="360680"/>
                  </a:lnTo>
                  <a:lnTo>
                    <a:pt x="204114" y="375920"/>
                  </a:lnTo>
                  <a:lnTo>
                    <a:pt x="175171" y="402590"/>
                  </a:lnTo>
                  <a:lnTo>
                    <a:pt x="164414" y="436880"/>
                  </a:lnTo>
                  <a:lnTo>
                    <a:pt x="164414" y="575310"/>
                  </a:lnTo>
                  <a:lnTo>
                    <a:pt x="375475" y="575310"/>
                  </a:lnTo>
                  <a:lnTo>
                    <a:pt x="375475" y="436880"/>
                  </a:lnTo>
                  <a:lnTo>
                    <a:pt x="358876" y="394970"/>
                  </a:lnTo>
                  <a:lnTo>
                    <a:pt x="326351" y="370840"/>
                  </a:lnTo>
                  <a:lnTo>
                    <a:pt x="282168" y="359410"/>
                  </a:lnTo>
                  <a:close/>
                </a:path>
                <a:path w="675640" h="575310">
                  <a:moveTo>
                    <a:pt x="141312" y="393700"/>
                  </a:moveTo>
                  <a:lnTo>
                    <a:pt x="96672" y="405130"/>
                  </a:lnTo>
                  <a:lnTo>
                    <a:pt x="69303" y="440690"/>
                  </a:lnTo>
                  <a:lnTo>
                    <a:pt x="68630" y="448310"/>
                  </a:lnTo>
                  <a:lnTo>
                    <a:pt x="68630" y="544830"/>
                  </a:lnTo>
                  <a:lnTo>
                    <a:pt x="147815" y="544830"/>
                  </a:lnTo>
                  <a:lnTo>
                    <a:pt x="147815" y="436880"/>
                  </a:lnTo>
                  <a:lnTo>
                    <a:pt x="148259" y="427990"/>
                  </a:lnTo>
                  <a:lnTo>
                    <a:pt x="150050" y="420370"/>
                  </a:lnTo>
                  <a:lnTo>
                    <a:pt x="152971" y="411480"/>
                  </a:lnTo>
                  <a:lnTo>
                    <a:pt x="157010" y="403860"/>
                  </a:lnTo>
                  <a:lnTo>
                    <a:pt x="161721" y="396240"/>
                  </a:lnTo>
                  <a:lnTo>
                    <a:pt x="154990" y="394970"/>
                  </a:lnTo>
                  <a:lnTo>
                    <a:pt x="148259" y="394970"/>
                  </a:lnTo>
                  <a:lnTo>
                    <a:pt x="141312" y="393700"/>
                  </a:lnTo>
                  <a:close/>
                </a:path>
                <a:path w="675640" h="575310">
                  <a:moveTo>
                    <a:pt x="398348" y="393700"/>
                  </a:moveTo>
                  <a:lnTo>
                    <a:pt x="391401" y="394970"/>
                  </a:lnTo>
                  <a:lnTo>
                    <a:pt x="384441" y="394970"/>
                  </a:lnTo>
                  <a:lnTo>
                    <a:pt x="378167" y="396240"/>
                  </a:lnTo>
                  <a:lnTo>
                    <a:pt x="391845" y="436880"/>
                  </a:lnTo>
                  <a:lnTo>
                    <a:pt x="391845" y="544830"/>
                  </a:lnTo>
                  <a:lnTo>
                    <a:pt x="471246" y="544830"/>
                  </a:lnTo>
                  <a:lnTo>
                    <a:pt x="471246" y="448310"/>
                  </a:lnTo>
                  <a:lnTo>
                    <a:pt x="470344" y="440690"/>
                  </a:lnTo>
                  <a:lnTo>
                    <a:pt x="442988" y="405130"/>
                  </a:lnTo>
                  <a:lnTo>
                    <a:pt x="426605" y="397510"/>
                  </a:lnTo>
                  <a:lnTo>
                    <a:pt x="398348" y="393700"/>
                  </a:lnTo>
                  <a:close/>
                </a:path>
                <a:path w="675640" h="575310">
                  <a:moveTo>
                    <a:pt x="50241" y="354330"/>
                  </a:moveTo>
                  <a:lnTo>
                    <a:pt x="44183" y="355600"/>
                  </a:lnTo>
                  <a:lnTo>
                    <a:pt x="38582" y="356870"/>
                  </a:lnTo>
                  <a:lnTo>
                    <a:pt x="33426" y="358140"/>
                  </a:lnTo>
                  <a:lnTo>
                    <a:pt x="28714" y="361950"/>
                  </a:lnTo>
                  <a:lnTo>
                    <a:pt x="25120" y="364490"/>
                  </a:lnTo>
                  <a:lnTo>
                    <a:pt x="22428" y="368300"/>
                  </a:lnTo>
                  <a:lnTo>
                    <a:pt x="20408" y="372110"/>
                  </a:lnTo>
                  <a:lnTo>
                    <a:pt x="19735" y="377190"/>
                  </a:lnTo>
                  <a:lnTo>
                    <a:pt x="20408" y="382270"/>
                  </a:lnTo>
                  <a:lnTo>
                    <a:pt x="44183" y="400050"/>
                  </a:lnTo>
                  <a:lnTo>
                    <a:pt x="56527" y="400050"/>
                  </a:lnTo>
                  <a:lnTo>
                    <a:pt x="80635" y="378460"/>
                  </a:lnTo>
                  <a:lnTo>
                    <a:pt x="80635" y="375920"/>
                  </a:lnTo>
                  <a:lnTo>
                    <a:pt x="80302" y="372110"/>
                  </a:lnTo>
                  <a:lnTo>
                    <a:pt x="78282" y="368300"/>
                  </a:lnTo>
                  <a:lnTo>
                    <a:pt x="75590" y="364490"/>
                  </a:lnTo>
                  <a:lnTo>
                    <a:pt x="71780" y="361950"/>
                  </a:lnTo>
                  <a:lnTo>
                    <a:pt x="67284" y="358140"/>
                  </a:lnTo>
                  <a:lnTo>
                    <a:pt x="62128" y="356870"/>
                  </a:lnTo>
                  <a:lnTo>
                    <a:pt x="56527" y="355600"/>
                  </a:lnTo>
                  <a:lnTo>
                    <a:pt x="50241" y="354330"/>
                  </a:lnTo>
                  <a:close/>
                </a:path>
                <a:path w="675640" h="575310">
                  <a:moveTo>
                    <a:pt x="489419" y="354330"/>
                  </a:moveTo>
                  <a:lnTo>
                    <a:pt x="477532" y="356870"/>
                  </a:lnTo>
                  <a:lnTo>
                    <a:pt x="472363" y="358140"/>
                  </a:lnTo>
                  <a:lnTo>
                    <a:pt x="467880" y="361950"/>
                  </a:lnTo>
                  <a:lnTo>
                    <a:pt x="464070" y="364490"/>
                  </a:lnTo>
                  <a:lnTo>
                    <a:pt x="461149" y="368300"/>
                  </a:lnTo>
                  <a:lnTo>
                    <a:pt x="459358" y="372110"/>
                  </a:lnTo>
                  <a:lnTo>
                    <a:pt x="458685" y="377190"/>
                  </a:lnTo>
                  <a:lnTo>
                    <a:pt x="459358" y="382270"/>
                  </a:lnTo>
                  <a:lnTo>
                    <a:pt x="483361" y="400050"/>
                  </a:lnTo>
                  <a:lnTo>
                    <a:pt x="495693" y="400050"/>
                  </a:lnTo>
                  <a:lnTo>
                    <a:pt x="519912" y="377190"/>
                  </a:lnTo>
                  <a:lnTo>
                    <a:pt x="519252" y="372110"/>
                  </a:lnTo>
                  <a:lnTo>
                    <a:pt x="517448" y="368300"/>
                  </a:lnTo>
                  <a:lnTo>
                    <a:pt x="514756" y="364490"/>
                  </a:lnTo>
                  <a:lnTo>
                    <a:pt x="510946" y="361950"/>
                  </a:lnTo>
                  <a:lnTo>
                    <a:pt x="506463" y="358140"/>
                  </a:lnTo>
                  <a:lnTo>
                    <a:pt x="501307" y="356870"/>
                  </a:lnTo>
                  <a:lnTo>
                    <a:pt x="495693" y="355600"/>
                  </a:lnTo>
                  <a:lnTo>
                    <a:pt x="489419" y="354330"/>
                  </a:lnTo>
                  <a:close/>
                </a:path>
                <a:path w="675640" h="575310">
                  <a:moveTo>
                    <a:pt x="149377" y="313690"/>
                  </a:moveTo>
                  <a:lnTo>
                    <a:pt x="133007" y="313690"/>
                  </a:lnTo>
                  <a:lnTo>
                    <a:pt x="125387" y="314960"/>
                  </a:lnTo>
                  <a:lnTo>
                    <a:pt x="96443" y="341630"/>
                  </a:lnTo>
                  <a:lnTo>
                    <a:pt x="95770" y="346710"/>
                  </a:lnTo>
                  <a:lnTo>
                    <a:pt x="96443" y="353060"/>
                  </a:lnTo>
                  <a:lnTo>
                    <a:pt x="125387" y="378460"/>
                  </a:lnTo>
                  <a:lnTo>
                    <a:pt x="133007" y="381000"/>
                  </a:lnTo>
                  <a:lnTo>
                    <a:pt x="149377" y="381000"/>
                  </a:lnTo>
                  <a:lnTo>
                    <a:pt x="183692" y="359410"/>
                  </a:lnTo>
                  <a:lnTo>
                    <a:pt x="186613" y="346710"/>
                  </a:lnTo>
                  <a:lnTo>
                    <a:pt x="185940" y="341630"/>
                  </a:lnTo>
                  <a:lnTo>
                    <a:pt x="157010" y="314960"/>
                  </a:lnTo>
                  <a:lnTo>
                    <a:pt x="149377" y="313690"/>
                  </a:lnTo>
                  <a:close/>
                </a:path>
                <a:path w="675640" h="575310">
                  <a:moveTo>
                    <a:pt x="406654" y="313690"/>
                  </a:moveTo>
                  <a:lnTo>
                    <a:pt x="390499" y="313690"/>
                  </a:lnTo>
                  <a:lnTo>
                    <a:pt x="382651" y="314960"/>
                  </a:lnTo>
                  <a:lnTo>
                    <a:pt x="353720" y="341630"/>
                  </a:lnTo>
                  <a:lnTo>
                    <a:pt x="353047" y="346710"/>
                  </a:lnTo>
                  <a:lnTo>
                    <a:pt x="353720" y="353060"/>
                  </a:lnTo>
                  <a:lnTo>
                    <a:pt x="382651" y="378460"/>
                  </a:lnTo>
                  <a:lnTo>
                    <a:pt x="390499" y="381000"/>
                  </a:lnTo>
                  <a:lnTo>
                    <a:pt x="406654" y="381000"/>
                  </a:lnTo>
                  <a:lnTo>
                    <a:pt x="441185" y="359410"/>
                  </a:lnTo>
                  <a:lnTo>
                    <a:pt x="444106" y="346710"/>
                  </a:lnTo>
                  <a:lnTo>
                    <a:pt x="443433" y="341630"/>
                  </a:lnTo>
                  <a:lnTo>
                    <a:pt x="414502" y="314960"/>
                  </a:lnTo>
                  <a:lnTo>
                    <a:pt x="406654" y="313690"/>
                  </a:lnTo>
                  <a:close/>
                </a:path>
                <a:path w="675640" h="575310">
                  <a:moveTo>
                    <a:pt x="279920" y="246380"/>
                  </a:moveTo>
                  <a:lnTo>
                    <a:pt x="259740" y="246380"/>
                  </a:lnTo>
                  <a:lnTo>
                    <a:pt x="250317" y="248920"/>
                  </a:lnTo>
                  <a:lnTo>
                    <a:pt x="213525" y="269240"/>
                  </a:lnTo>
                  <a:lnTo>
                    <a:pt x="202539" y="295910"/>
                  </a:lnTo>
                  <a:lnTo>
                    <a:pt x="203441" y="303530"/>
                  </a:lnTo>
                  <a:lnTo>
                    <a:pt x="233273" y="337820"/>
                  </a:lnTo>
                  <a:lnTo>
                    <a:pt x="259740" y="345440"/>
                  </a:lnTo>
                  <a:lnTo>
                    <a:pt x="279920" y="345440"/>
                  </a:lnTo>
                  <a:lnTo>
                    <a:pt x="320522" y="328930"/>
                  </a:lnTo>
                  <a:lnTo>
                    <a:pt x="326123" y="322580"/>
                  </a:lnTo>
                  <a:lnTo>
                    <a:pt x="330835" y="317500"/>
                  </a:lnTo>
                  <a:lnTo>
                    <a:pt x="334200" y="309880"/>
                  </a:lnTo>
                  <a:lnTo>
                    <a:pt x="336219" y="303530"/>
                  </a:lnTo>
                  <a:lnTo>
                    <a:pt x="336892" y="295910"/>
                  </a:lnTo>
                  <a:lnTo>
                    <a:pt x="336219" y="288290"/>
                  </a:lnTo>
                  <a:lnTo>
                    <a:pt x="306387" y="254000"/>
                  </a:lnTo>
                  <a:lnTo>
                    <a:pt x="298094" y="251460"/>
                  </a:lnTo>
                  <a:lnTo>
                    <a:pt x="279920" y="246380"/>
                  </a:lnTo>
                  <a:close/>
                </a:path>
                <a:path w="675640" h="575310">
                  <a:moveTo>
                    <a:pt x="608711" y="0"/>
                  </a:moveTo>
                  <a:lnTo>
                    <a:pt x="322313" y="0"/>
                  </a:lnTo>
                  <a:lnTo>
                    <a:pt x="312445" y="2539"/>
                  </a:lnTo>
                  <a:lnTo>
                    <a:pt x="302806" y="3810"/>
                  </a:lnTo>
                  <a:lnTo>
                    <a:pt x="266687" y="27939"/>
                  </a:lnTo>
                  <a:lnTo>
                    <a:pt x="256374" y="57150"/>
                  </a:lnTo>
                  <a:lnTo>
                    <a:pt x="256374" y="149860"/>
                  </a:lnTo>
                  <a:lnTo>
                    <a:pt x="272300" y="185420"/>
                  </a:lnTo>
                  <a:lnTo>
                    <a:pt x="285978" y="194310"/>
                  </a:lnTo>
                  <a:lnTo>
                    <a:pt x="294271" y="199390"/>
                  </a:lnTo>
                  <a:lnTo>
                    <a:pt x="303022" y="201930"/>
                  </a:lnTo>
                  <a:lnTo>
                    <a:pt x="312445" y="204470"/>
                  </a:lnTo>
                  <a:lnTo>
                    <a:pt x="322313" y="207010"/>
                  </a:lnTo>
                  <a:lnTo>
                    <a:pt x="359765" y="207010"/>
                  </a:lnTo>
                  <a:lnTo>
                    <a:pt x="359765" y="281940"/>
                  </a:lnTo>
                  <a:lnTo>
                    <a:pt x="426337" y="232410"/>
                  </a:lnTo>
                  <a:lnTo>
                    <a:pt x="387578" y="232410"/>
                  </a:lnTo>
                  <a:lnTo>
                    <a:pt x="387578" y="186690"/>
                  </a:lnTo>
                  <a:lnTo>
                    <a:pt x="324777" y="186690"/>
                  </a:lnTo>
                  <a:lnTo>
                    <a:pt x="317157" y="185420"/>
                  </a:lnTo>
                  <a:lnTo>
                    <a:pt x="285978" y="161290"/>
                  </a:lnTo>
                  <a:lnTo>
                    <a:pt x="283514" y="149860"/>
                  </a:lnTo>
                  <a:lnTo>
                    <a:pt x="283514" y="57150"/>
                  </a:lnTo>
                  <a:lnTo>
                    <a:pt x="303923" y="27939"/>
                  </a:lnTo>
                  <a:lnTo>
                    <a:pt x="310197" y="24130"/>
                  </a:lnTo>
                  <a:lnTo>
                    <a:pt x="317157" y="22860"/>
                  </a:lnTo>
                  <a:lnTo>
                    <a:pt x="324777" y="20320"/>
                  </a:lnTo>
                  <a:lnTo>
                    <a:pt x="657606" y="20320"/>
                  </a:lnTo>
                  <a:lnTo>
                    <a:pt x="618871" y="2539"/>
                  </a:lnTo>
                  <a:lnTo>
                    <a:pt x="608711" y="0"/>
                  </a:lnTo>
                  <a:close/>
                </a:path>
                <a:path w="675640" h="575310">
                  <a:moveTo>
                    <a:pt x="657606" y="20320"/>
                  </a:moveTo>
                  <a:lnTo>
                    <a:pt x="606552" y="20320"/>
                  </a:lnTo>
                  <a:lnTo>
                    <a:pt x="613918" y="22860"/>
                  </a:lnTo>
                  <a:lnTo>
                    <a:pt x="621030" y="24130"/>
                  </a:lnTo>
                  <a:lnTo>
                    <a:pt x="627380" y="27939"/>
                  </a:lnTo>
                  <a:lnTo>
                    <a:pt x="647827" y="57150"/>
                  </a:lnTo>
                  <a:lnTo>
                    <a:pt x="647827" y="149860"/>
                  </a:lnTo>
                  <a:lnTo>
                    <a:pt x="621030" y="182880"/>
                  </a:lnTo>
                  <a:lnTo>
                    <a:pt x="606552" y="186690"/>
                  </a:lnTo>
                  <a:lnTo>
                    <a:pt x="449046" y="186690"/>
                  </a:lnTo>
                  <a:lnTo>
                    <a:pt x="387578" y="232410"/>
                  </a:lnTo>
                  <a:lnTo>
                    <a:pt x="426337" y="232410"/>
                  </a:lnTo>
                  <a:lnTo>
                    <a:pt x="460476" y="207010"/>
                  </a:lnTo>
                  <a:lnTo>
                    <a:pt x="608711" y="207010"/>
                  </a:lnTo>
                  <a:lnTo>
                    <a:pt x="618871" y="204470"/>
                  </a:lnTo>
                  <a:lnTo>
                    <a:pt x="628269" y="201930"/>
                  </a:lnTo>
                  <a:lnTo>
                    <a:pt x="637032" y="199390"/>
                  </a:lnTo>
                  <a:lnTo>
                    <a:pt x="645286" y="194310"/>
                  </a:lnTo>
                  <a:lnTo>
                    <a:pt x="652653" y="190500"/>
                  </a:lnTo>
                  <a:lnTo>
                    <a:pt x="674497" y="157480"/>
                  </a:lnTo>
                  <a:lnTo>
                    <a:pt x="675132" y="149860"/>
                  </a:lnTo>
                  <a:lnTo>
                    <a:pt x="675132" y="57150"/>
                  </a:lnTo>
                  <a:lnTo>
                    <a:pt x="659257" y="21589"/>
                  </a:lnTo>
                  <a:lnTo>
                    <a:pt x="657606" y="2032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476808" y="282397"/>
            <a:ext cx="3369310" cy="351790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2100" b="1" spc="15" dirty="0">
                <a:solidFill>
                  <a:srgbClr val="001F5F"/>
                </a:solidFill>
                <a:latin typeface="Arial"/>
                <a:cs typeface="Arial"/>
              </a:rPr>
              <a:t>ИНСТРУМЕНТЫ</a:t>
            </a:r>
            <a:r>
              <a:rPr sz="2100" b="1" spc="-8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100" b="1" spc="20" dirty="0">
                <a:solidFill>
                  <a:srgbClr val="001F5F"/>
                </a:solidFill>
                <a:latin typeface="Arial"/>
                <a:cs typeface="Arial"/>
              </a:rPr>
              <a:t>ОЦЕНКИ</a:t>
            </a:r>
            <a:endParaRPr sz="2100"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595883" y="1252727"/>
            <a:ext cx="4022090" cy="767080"/>
          </a:xfrm>
          <a:custGeom>
            <a:avLst/>
            <a:gdLst/>
            <a:ahLst/>
            <a:cxnLst/>
            <a:rect l="l" t="t" r="r" b="b"/>
            <a:pathLst>
              <a:path w="4022090" h="767080">
                <a:moveTo>
                  <a:pt x="4021836" y="0"/>
                </a:moveTo>
                <a:lnTo>
                  <a:pt x="0" y="0"/>
                </a:lnTo>
                <a:lnTo>
                  <a:pt x="0" y="766572"/>
                </a:lnTo>
                <a:lnTo>
                  <a:pt x="4021836" y="766572"/>
                </a:lnTo>
                <a:lnTo>
                  <a:pt x="4021836" y="0"/>
                </a:lnTo>
                <a:close/>
              </a:path>
            </a:pathLst>
          </a:custGeom>
          <a:solidFill>
            <a:srgbClr val="0F4D7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595883" y="1252727"/>
            <a:ext cx="4022090" cy="767080"/>
          </a:xfrm>
          <a:prstGeom prst="rect">
            <a:avLst/>
          </a:prstGeom>
        </p:spPr>
        <p:txBody>
          <a:bodyPr vert="horz" wrap="square" lIns="0" tIns="163830" rIns="0" bIns="0" rtlCol="0">
            <a:spAutoFit/>
          </a:bodyPr>
          <a:lstStyle/>
          <a:p>
            <a:pPr marL="1115695">
              <a:lnSpc>
                <a:spcPct val="100000"/>
              </a:lnSpc>
              <a:spcBef>
                <a:spcPts val="1290"/>
              </a:spcBef>
            </a:pPr>
            <a:r>
              <a:rPr sz="1850" b="1" spc="-15" dirty="0">
                <a:solidFill>
                  <a:srgbClr val="FFFFFF"/>
                </a:solidFill>
                <a:latin typeface="Arial"/>
                <a:cs typeface="Arial"/>
              </a:rPr>
              <a:t>ГЕОГРАФИЯ</a:t>
            </a:r>
            <a:r>
              <a:rPr sz="1850" b="1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50" b="1" spc="15" dirty="0">
                <a:solidFill>
                  <a:srgbClr val="FFFFFF"/>
                </a:solidFill>
                <a:latin typeface="Arial"/>
                <a:cs typeface="Arial"/>
              </a:rPr>
              <a:t>ОЦЕНКИ</a:t>
            </a:r>
            <a:endParaRPr sz="185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815840" y="1252727"/>
            <a:ext cx="6925309" cy="767080"/>
          </a:xfrm>
          <a:prstGeom prst="rect">
            <a:avLst/>
          </a:prstGeom>
          <a:ln w="12192">
            <a:solidFill>
              <a:srgbClr val="001F5F"/>
            </a:solidFill>
          </a:ln>
        </p:spPr>
        <p:txBody>
          <a:bodyPr vert="horz" wrap="square" lIns="0" tIns="179705" rIns="0" bIns="0" rtlCol="0">
            <a:spAutoFit/>
          </a:bodyPr>
          <a:lstStyle/>
          <a:p>
            <a:pPr marL="275590">
              <a:lnSpc>
                <a:spcPct val="100000"/>
              </a:lnSpc>
              <a:spcBef>
                <a:spcPts val="1415"/>
              </a:spcBef>
            </a:pPr>
            <a:r>
              <a:rPr sz="2000" dirty="0">
                <a:solidFill>
                  <a:srgbClr val="004979"/>
                </a:solidFill>
                <a:latin typeface="Microsoft Sans Serif"/>
                <a:cs typeface="Microsoft Sans Serif"/>
              </a:rPr>
              <a:t>17</a:t>
            </a:r>
            <a:r>
              <a:rPr sz="2000" spc="5" dirty="0">
                <a:solidFill>
                  <a:srgbClr val="004979"/>
                </a:solidFill>
                <a:latin typeface="Microsoft Sans Serif"/>
                <a:cs typeface="Microsoft Sans Serif"/>
              </a:rPr>
              <a:t> </a:t>
            </a:r>
            <a:r>
              <a:rPr sz="2000" spc="-15" dirty="0">
                <a:solidFill>
                  <a:srgbClr val="004979"/>
                </a:solidFill>
                <a:latin typeface="Microsoft Sans Serif"/>
                <a:cs typeface="Microsoft Sans Serif"/>
              </a:rPr>
              <a:t>областей</a:t>
            </a:r>
            <a:r>
              <a:rPr sz="2000" spc="-10" dirty="0">
                <a:solidFill>
                  <a:srgbClr val="004979"/>
                </a:solidFill>
                <a:latin typeface="Microsoft Sans Serif"/>
                <a:cs typeface="Microsoft Sans Serif"/>
              </a:rPr>
              <a:t> </a:t>
            </a:r>
            <a:r>
              <a:rPr sz="2000" dirty="0">
                <a:solidFill>
                  <a:srgbClr val="004979"/>
                </a:solidFill>
                <a:latin typeface="Microsoft Sans Serif"/>
                <a:cs typeface="Microsoft Sans Serif"/>
              </a:rPr>
              <a:t>и </a:t>
            </a:r>
            <a:r>
              <a:rPr sz="2000" spc="-25" dirty="0">
                <a:solidFill>
                  <a:srgbClr val="004979"/>
                </a:solidFill>
                <a:latin typeface="Microsoft Sans Serif"/>
                <a:cs typeface="Microsoft Sans Serif"/>
              </a:rPr>
              <a:t>города</a:t>
            </a:r>
            <a:r>
              <a:rPr sz="2000" spc="5" dirty="0">
                <a:solidFill>
                  <a:srgbClr val="004979"/>
                </a:solidFill>
                <a:latin typeface="Microsoft Sans Serif"/>
                <a:cs typeface="Microsoft Sans Serif"/>
              </a:rPr>
              <a:t> </a:t>
            </a:r>
            <a:r>
              <a:rPr sz="2000" spc="-10" dirty="0">
                <a:solidFill>
                  <a:srgbClr val="004979"/>
                </a:solidFill>
                <a:latin typeface="Microsoft Sans Serif"/>
                <a:cs typeface="Microsoft Sans Serif"/>
              </a:rPr>
              <a:t>Астана,</a:t>
            </a:r>
            <a:r>
              <a:rPr sz="2000" dirty="0">
                <a:solidFill>
                  <a:srgbClr val="004979"/>
                </a:solidFill>
                <a:latin typeface="Microsoft Sans Serif"/>
                <a:cs typeface="Microsoft Sans Serif"/>
              </a:rPr>
              <a:t> </a:t>
            </a:r>
            <a:r>
              <a:rPr sz="2000" spc="-15" dirty="0">
                <a:solidFill>
                  <a:srgbClr val="004979"/>
                </a:solidFill>
                <a:latin typeface="Microsoft Sans Serif"/>
                <a:cs typeface="Microsoft Sans Serif"/>
              </a:rPr>
              <a:t>Алматы</a:t>
            </a:r>
            <a:r>
              <a:rPr sz="2000" spc="5" dirty="0">
                <a:solidFill>
                  <a:srgbClr val="004979"/>
                </a:solidFill>
                <a:latin typeface="Microsoft Sans Serif"/>
                <a:cs typeface="Microsoft Sans Serif"/>
              </a:rPr>
              <a:t> </a:t>
            </a:r>
            <a:r>
              <a:rPr sz="2000" dirty="0">
                <a:solidFill>
                  <a:srgbClr val="004979"/>
                </a:solidFill>
                <a:latin typeface="Microsoft Sans Serif"/>
                <a:cs typeface="Microsoft Sans Serif"/>
              </a:rPr>
              <a:t>и</a:t>
            </a:r>
            <a:r>
              <a:rPr sz="2000" spc="20" dirty="0">
                <a:solidFill>
                  <a:srgbClr val="004979"/>
                </a:solidFill>
                <a:latin typeface="Microsoft Sans Serif"/>
                <a:cs typeface="Microsoft Sans Serif"/>
              </a:rPr>
              <a:t> </a:t>
            </a:r>
            <a:r>
              <a:rPr sz="2000" spc="-10" dirty="0">
                <a:solidFill>
                  <a:srgbClr val="004979"/>
                </a:solidFill>
                <a:latin typeface="Microsoft Sans Serif"/>
                <a:cs typeface="Microsoft Sans Serif"/>
              </a:rPr>
              <a:t>Шымкент</a:t>
            </a:r>
            <a:endParaRPr sz="2000">
              <a:latin typeface="Microsoft Sans Serif"/>
              <a:cs typeface="Microsoft Sans Serif"/>
            </a:endParaRPr>
          </a:p>
        </p:txBody>
      </p:sp>
      <p:pic>
        <p:nvPicPr>
          <p:cNvPr id="9" name="object 9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53795" y="1158239"/>
            <a:ext cx="851916" cy="851915"/>
          </a:xfrm>
          <a:prstGeom prst="rect">
            <a:avLst/>
          </a:prstGeom>
        </p:spPr>
      </p:pic>
      <p:sp>
        <p:nvSpPr>
          <p:cNvPr id="10" name="object 10"/>
          <p:cNvSpPr/>
          <p:nvPr/>
        </p:nvSpPr>
        <p:spPr>
          <a:xfrm>
            <a:off x="608076" y="2180844"/>
            <a:ext cx="4020820" cy="1007744"/>
          </a:xfrm>
          <a:custGeom>
            <a:avLst/>
            <a:gdLst/>
            <a:ahLst/>
            <a:cxnLst/>
            <a:rect l="l" t="t" r="r" b="b"/>
            <a:pathLst>
              <a:path w="4020820" h="1007744">
                <a:moveTo>
                  <a:pt x="4020312" y="0"/>
                </a:moveTo>
                <a:lnTo>
                  <a:pt x="0" y="0"/>
                </a:lnTo>
                <a:lnTo>
                  <a:pt x="0" y="1007363"/>
                </a:lnTo>
                <a:lnTo>
                  <a:pt x="4020312" y="1007363"/>
                </a:lnTo>
                <a:lnTo>
                  <a:pt x="4020312" y="0"/>
                </a:lnTo>
                <a:close/>
              </a:path>
            </a:pathLst>
          </a:custGeom>
          <a:solidFill>
            <a:srgbClr val="0F4D7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608076" y="2180844"/>
            <a:ext cx="4020820" cy="1007744"/>
          </a:xfrm>
          <a:prstGeom prst="rect">
            <a:avLst/>
          </a:prstGeom>
        </p:spPr>
        <p:txBody>
          <a:bodyPr vert="horz" wrap="square" lIns="0" tIns="196215" rIns="0" bIns="0" rtlCol="0">
            <a:spAutoFit/>
          </a:bodyPr>
          <a:lstStyle/>
          <a:p>
            <a:pPr marL="546100" algn="ctr">
              <a:lnSpc>
                <a:spcPct val="100000"/>
              </a:lnSpc>
              <a:spcBef>
                <a:spcPts val="1545"/>
              </a:spcBef>
            </a:pPr>
            <a:r>
              <a:rPr sz="1850" b="1" dirty="0">
                <a:solidFill>
                  <a:srgbClr val="FFFFFF"/>
                </a:solidFill>
                <a:latin typeface="Arial"/>
                <a:cs typeface="Arial"/>
              </a:rPr>
              <a:t>ИСТОЧНИКИ</a:t>
            </a:r>
            <a:r>
              <a:rPr sz="1850" b="1" spc="-7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50" b="1" spc="-5" dirty="0">
                <a:solidFill>
                  <a:srgbClr val="FFFFFF"/>
                </a:solidFill>
                <a:latin typeface="Arial"/>
                <a:cs typeface="Arial"/>
              </a:rPr>
              <a:t>«ТВЕРДЫХ»</a:t>
            </a:r>
            <a:endParaRPr sz="1850">
              <a:latin typeface="Arial"/>
              <a:cs typeface="Arial"/>
            </a:endParaRPr>
          </a:p>
          <a:p>
            <a:pPr marL="549275" algn="ctr">
              <a:lnSpc>
                <a:spcPct val="100000"/>
              </a:lnSpc>
              <a:spcBef>
                <a:spcPts val="25"/>
              </a:spcBef>
            </a:pPr>
            <a:r>
              <a:rPr sz="1850" b="1" spc="15" dirty="0">
                <a:solidFill>
                  <a:srgbClr val="FFFFFF"/>
                </a:solidFill>
                <a:latin typeface="Arial"/>
                <a:cs typeface="Arial"/>
              </a:rPr>
              <a:t>ДАННЫХ</a:t>
            </a:r>
            <a:endParaRPr sz="185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4826508" y="2180844"/>
            <a:ext cx="6926580" cy="1013460"/>
          </a:xfrm>
          <a:prstGeom prst="rect">
            <a:avLst/>
          </a:prstGeom>
          <a:ln w="12192">
            <a:solidFill>
              <a:srgbClr val="001F5F"/>
            </a:solidFill>
          </a:ln>
        </p:spPr>
        <p:txBody>
          <a:bodyPr vert="horz" wrap="square" lIns="0" tIns="64769" rIns="0" bIns="0" rtlCol="0">
            <a:spAutoFit/>
          </a:bodyPr>
          <a:lstStyle/>
          <a:p>
            <a:pPr marL="252095" marR="963294">
              <a:lnSpc>
                <a:spcPct val="100000"/>
              </a:lnSpc>
              <a:spcBef>
                <a:spcPts val="509"/>
              </a:spcBef>
            </a:pPr>
            <a:r>
              <a:rPr sz="2000" spc="-20" dirty="0">
                <a:solidFill>
                  <a:srgbClr val="004979"/>
                </a:solidFill>
                <a:latin typeface="Microsoft Sans Serif"/>
                <a:cs typeface="Microsoft Sans Serif"/>
              </a:rPr>
              <a:t>Статданные</a:t>
            </a:r>
            <a:r>
              <a:rPr sz="2000" spc="10" dirty="0">
                <a:solidFill>
                  <a:srgbClr val="004979"/>
                </a:solidFill>
                <a:latin typeface="Microsoft Sans Serif"/>
                <a:cs typeface="Microsoft Sans Serif"/>
              </a:rPr>
              <a:t> </a:t>
            </a:r>
            <a:r>
              <a:rPr sz="2000" spc="-20" dirty="0">
                <a:solidFill>
                  <a:srgbClr val="004979"/>
                </a:solidFill>
                <a:latin typeface="Microsoft Sans Serif"/>
                <a:cs typeface="Microsoft Sans Serif"/>
              </a:rPr>
              <a:t>госорганов</a:t>
            </a:r>
            <a:r>
              <a:rPr sz="2000" spc="-25" dirty="0">
                <a:solidFill>
                  <a:srgbClr val="004979"/>
                </a:solidFill>
                <a:latin typeface="Microsoft Sans Serif"/>
                <a:cs typeface="Microsoft Sans Serif"/>
              </a:rPr>
              <a:t> </a:t>
            </a:r>
            <a:r>
              <a:rPr sz="2000" dirty="0">
                <a:solidFill>
                  <a:srgbClr val="004979"/>
                </a:solidFill>
                <a:latin typeface="Microsoft Sans Serif"/>
                <a:cs typeface="Microsoft Sans Serif"/>
              </a:rPr>
              <a:t>и</a:t>
            </a:r>
            <a:r>
              <a:rPr sz="2000" spc="20" dirty="0">
                <a:solidFill>
                  <a:srgbClr val="004979"/>
                </a:solidFill>
                <a:latin typeface="Microsoft Sans Serif"/>
                <a:cs typeface="Microsoft Sans Serif"/>
              </a:rPr>
              <a:t> </a:t>
            </a:r>
            <a:r>
              <a:rPr sz="2000" spc="-45" dirty="0">
                <a:solidFill>
                  <a:srgbClr val="004979"/>
                </a:solidFill>
                <a:latin typeface="Microsoft Sans Serif"/>
                <a:cs typeface="Microsoft Sans Serif"/>
              </a:rPr>
              <a:t>Комитета</a:t>
            </a:r>
            <a:r>
              <a:rPr sz="2000" spc="5" dirty="0">
                <a:solidFill>
                  <a:srgbClr val="004979"/>
                </a:solidFill>
                <a:latin typeface="Microsoft Sans Serif"/>
                <a:cs typeface="Microsoft Sans Serif"/>
              </a:rPr>
              <a:t> </a:t>
            </a:r>
            <a:r>
              <a:rPr sz="2000" spc="-15" dirty="0">
                <a:solidFill>
                  <a:srgbClr val="004979"/>
                </a:solidFill>
                <a:latin typeface="Microsoft Sans Serif"/>
                <a:cs typeface="Microsoft Sans Serif"/>
              </a:rPr>
              <a:t>по</a:t>
            </a:r>
            <a:r>
              <a:rPr sz="2000" spc="25" dirty="0">
                <a:solidFill>
                  <a:srgbClr val="004979"/>
                </a:solidFill>
                <a:latin typeface="Microsoft Sans Serif"/>
                <a:cs typeface="Microsoft Sans Serif"/>
              </a:rPr>
              <a:t> </a:t>
            </a:r>
            <a:r>
              <a:rPr sz="2000" spc="-15" dirty="0">
                <a:solidFill>
                  <a:srgbClr val="004979"/>
                </a:solidFill>
                <a:latin typeface="Microsoft Sans Serif"/>
                <a:cs typeface="Microsoft Sans Serif"/>
              </a:rPr>
              <a:t>правовой </a:t>
            </a:r>
            <a:r>
              <a:rPr sz="2000" spc="-515" dirty="0">
                <a:solidFill>
                  <a:srgbClr val="004979"/>
                </a:solidFill>
                <a:latin typeface="Microsoft Sans Serif"/>
                <a:cs typeface="Microsoft Sans Serif"/>
              </a:rPr>
              <a:t> </a:t>
            </a:r>
            <a:r>
              <a:rPr sz="2000" spc="-20" dirty="0">
                <a:solidFill>
                  <a:srgbClr val="004979"/>
                </a:solidFill>
                <a:latin typeface="Microsoft Sans Serif"/>
                <a:cs typeface="Microsoft Sans Serif"/>
              </a:rPr>
              <a:t>статистике</a:t>
            </a:r>
            <a:r>
              <a:rPr sz="2000" spc="-10" dirty="0">
                <a:solidFill>
                  <a:srgbClr val="004979"/>
                </a:solidFill>
                <a:latin typeface="Microsoft Sans Serif"/>
                <a:cs typeface="Microsoft Sans Serif"/>
              </a:rPr>
              <a:t> </a:t>
            </a:r>
            <a:r>
              <a:rPr sz="2000" dirty="0">
                <a:solidFill>
                  <a:srgbClr val="004979"/>
                </a:solidFill>
                <a:latin typeface="Microsoft Sans Serif"/>
                <a:cs typeface="Microsoft Sans Serif"/>
              </a:rPr>
              <a:t>и</a:t>
            </a:r>
            <a:r>
              <a:rPr sz="2000" spc="5" dirty="0">
                <a:solidFill>
                  <a:srgbClr val="004979"/>
                </a:solidFill>
                <a:latin typeface="Microsoft Sans Serif"/>
                <a:cs typeface="Microsoft Sans Serif"/>
              </a:rPr>
              <a:t> </a:t>
            </a:r>
            <a:r>
              <a:rPr sz="2000" spc="-5" dirty="0">
                <a:solidFill>
                  <a:srgbClr val="004979"/>
                </a:solidFill>
                <a:latin typeface="Microsoft Sans Serif"/>
                <a:cs typeface="Microsoft Sans Serif"/>
              </a:rPr>
              <a:t>специальным</a:t>
            </a:r>
            <a:r>
              <a:rPr sz="2000" spc="-20" dirty="0">
                <a:solidFill>
                  <a:srgbClr val="004979"/>
                </a:solidFill>
                <a:latin typeface="Microsoft Sans Serif"/>
                <a:cs typeface="Microsoft Sans Serif"/>
              </a:rPr>
              <a:t> </a:t>
            </a:r>
            <a:r>
              <a:rPr sz="2000" spc="-35" dirty="0">
                <a:solidFill>
                  <a:srgbClr val="004979"/>
                </a:solidFill>
                <a:latin typeface="Microsoft Sans Serif"/>
                <a:cs typeface="Microsoft Sans Serif"/>
              </a:rPr>
              <a:t>учетам</a:t>
            </a:r>
            <a:r>
              <a:rPr sz="2000" spc="20" dirty="0">
                <a:solidFill>
                  <a:srgbClr val="004979"/>
                </a:solidFill>
                <a:latin typeface="Microsoft Sans Serif"/>
                <a:cs typeface="Microsoft Sans Serif"/>
              </a:rPr>
              <a:t> </a:t>
            </a:r>
            <a:r>
              <a:rPr sz="2000" spc="-35" dirty="0">
                <a:solidFill>
                  <a:srgbClr val="004979"/>
                </a:solidFill>
                <a:latin typeface="Microsoft Sans Serif"/>
                <a:cs typeface="Microsoft Sans Serif"/>
              </a:rPr>
              <a:t>ГП</a:t>
            </a:r>
            <a:r>
              <a:rPr sz="2000" spc="25" dirty="0">
                <a:solidFill>
                  <a:srgbClr val="004979"/>
                </a:solidFill>
                <a:latin typeface="Microsoft Sans Serif"/>
                <a:cs typeface="Microsoft Sans Serif"/>
              </a:rPr>
              <a:t> </a:t>
            </a:r>
            <a:r>
              <a:rPr sz="2000" spc="-90" dirty="0">
                <a:solidFill>
                  <a:srgbClr val="004979"/>
                </a:solidFill>
                <a:latin typeface="Microsoft Sans Serif"/>
                <a:cs typeface="Microsoft Sans Serif"/>
              </a:rPr>
              <a:t>РК</a:t>
            </a:r>
            <a:endParaRPr sz="2000">
              <a:latin typeface="Microsoft Sans Serif"/>
              <a:cs typeface="Microsoft Sans Serif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608076" y="3337559"/>
            <a:ext cx="4020820" cy="1347470"/>
          </a:xfrm>
          <a:prstGeom prst="rect">
            <a:avLst/>
          </a:prstGeom>
        </p:spPr>
        <p:txBody>
          <a:bodyPr vert="horz" wrap="square" lIns="0" tIns="192405" rIns="0" bIns="0" rtlCol="0">
            <a:spAutoFit/>
          </a:bodyPr>
          <a:lstStyle/>
          <a:p>
            <a:pPr marL="1746250" marR="334645" indent="-855344">
              <a:lnSpc>
                <a:spcPct val="101099"/>
              </a:lnSpc>
              <a:spcBef>
                <a:spcPts val="1515"/>
              </a:spcBef>
            </a:pPr>
            <a:r>
              <a:rPr sz="1850" b="1" dirty="0">
                <a:solidFill>
                  <a:srgbClr val="FFFFFF"/>
                </a:solidFill>
                <a:latin typeface="Arial"/>
                <a:cs typeface="Arial"/>
              </a:rPr>
              <a:t>ИСТОЧНИКИ</a:t>
            </a:r>
            <a:r>
              <a:rPr sz="1850" b="1" spc="-1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50" b="1" spc="10" dirty="0">
                <a:solidFill>
                  <a:srgbClr val="FFFFFF"/>
                </a:solidFill>
                <a:latin typeface="Arial"/>
                <a:cs typeface="Arial"/>
              </a:rPr>
              <a:t>«МЯГКИХ» </a:t>
            </a:r>
            <a:r>
              <a:rPr sz="1850" b="1" spc="-49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50" b="1" spc="10" dirty="0">
                <a:solidFill>
                  <a:srgbClr val="FFFFFF"/>
                </a:solidFill>
                <a:latin typeface="Arial"/>
                <a:cs typeface="Arial"/>
              </a:rPr>
              <a:t>ДАННЫХ</a:t>
            </a:r>
            <a:endParaRPr sz="1850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4826508" y="3337559"/>
            <a:ext cx="6926580" cy="1347470"/>
          </a:xfrm>
          <a:prstGeom prst="rect">
            <a:avLst/>
          </a:prstGeom>
          <a:ln w="12192">
            <a:solidFill>
              <a:srgbClr val="001F5F"/>
            </a:solidFill>
          </a:ln>
        </p:spPr>
        <p:txBody>
          <a:bodyPr vert="horz" wrap="square" lIns="0" tIns="241935" rIns="0" bIns="0" rtlCol="0">
            <a:spAutoFit/>
          </a:bodyPr>
          <a:lstStyle/>
          <a:p>
            <a:pPr marL="252095">
              <a:lnSpc>
                <a:spcPct val="100000"/>
              </a:lnSpc>
              <a:spcBef>
                <a:spcPts val="1905"/>
              </a:spcBef>
            </a:pPr>
            <a:r>
              <a:rPr sz="2000" spc="-10" dirty="0">
                <a:solidFill>
                  <a:srgbClr val="004979"/>
                </a:solidFill>
                <a:latin typeface="Microsoft Sans Serif"/>
                <a:cs typeface="Microsoft Sans Serif"/>
              </a:rPr>
              <a:t>Опрос</a:t>
            </a:r>
            <a:r>
              <a:rPr sz="2000" spc="-5" dirty="0">
                <a:solidFill>
                  <a:srgbClr val="004979"/>
                </a:solidFill>
                <a:latin typeface="Microsoft Sans Serif"/>
                <a:cs typeface="Microsoft Sans Serif"/>
              </a:rPr>
              <a:t> </a:t>
            </a:r>
            <a:r>
              <a:rPr sz="2000" spc="-25" dirty="0">
                <a:solidFill>
                  <a:srgbClr val="004979"/>
                </a:solidFill>
                <a:latin typeface="Microsoft Sans Serif"/>
                <a:cs typeface="Microsoft Sans Serif"/>
              </a:rPr>
              <a:t>предпринимателей</a:t>
            </a:r>
            <a:endParaRPr sz="2000">
              <a:latin typeface="Microsoft Sans Serif"/>
              <a:cs typeface="Microsoft Sans Serif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708660" y="2302509"/>
            <a:ext cx="768350" cy="638810"/>
          </a:xfrm>
          <a:custGeom>
            <a:avLst/>
            <a:gdLst/>
            <a:ahLst/>
            <a:cxnLst/>
            <a:rect l="l" t="t" r="r" b="b"/>
            <a:pathLst>
              <a:path w="768350" h="638810">
                <a:moveTo>
                  <a:pt x="243065" y="322199"/>
                </a:moveTo>
                <a:lnTo>
                  <a:pt x="140982" y="322199"/>
                </a:lnTo>
                <a:lnTo>
                  <a:pt x="140982" y="531495"/>
                </a:lnTo>
                <a:lnTo>
                  <a:pt x="243065" y="531495"/>
                </a:lnTo>
                <a:lnTo>
                  <a:pt x="243065" y="322199"/>
                </a:lnTo>
                <a:close/>
              </a:path>
              <a:path w="768350" h="638810">
                <a:moveTo>
                  <a:pt x="379183" y="102235"/>
                </a:moveTo>
                <a:lnTo>
                  <a:pt x="286816" y="102235"/>
                </a:lnTo>
                <a:lnTo>
                  <a:pt x="286816" y="531495"/>
                </a:lnTo>
                <a:lnTo>
                  <a:pt x="379183" y="531495"/>
                </a:lnTo>
                <a:lnTo>
                  <a:pt x="379183" y="102235"/>
                </a:lnTo>
                <a:close/>
              </a:path>
              <a:path w="768350" h="638810">
                <a:moveTo>
                  <a:pt x="529894" y="209550"/>
                </a:moveTo>
                <a:lnTo>
                  <a:pt x="432663" y="209550"/>
                </a:lnTo>
                <a:lnTo>
                  <a:pt x="432663" y="531495"/>
                </a:lnTo>
                <a:lnTo>
                  <a:pt x="529894" y="531495"/>
                </a:lnTo>
                <a:lnTo>
                  <a:pt x="529894" y="209550"/>
                </a:lnTo>
                <a:close/>
              </a:path>
              <a:path w="768350" h="638810">
                <a:moveTo>
                  <a:pt x="675767" y="59309"/>
                </a:moveTo>
                <a:lnTo>
                  <a:pt x="578485" y="59309"/>
                </a:lnTo>
                <a:lnTo>
                  <a:pt x="578485" y="531495"/>
                </a:lnTo>
                <a:lnTo>
                  <a:pt x="675767" y="531495"/>
                </a:lnTo>
                <a:lnTo>
                  <a:pt x="675767" y="59309"/>
                </a:lnTo>
                <a:close/>
              </a:path>
              <a:path w="768350" h="638810">
                <a:moveTo>
                  <a:pt x="768096" y="580390"/>
                </a:moveTo>
                <a:lnTo>
                  <a:pt x="43751" y="580390"/>
                </a:lnTo>
                <a:lnTo>
                  <a:pt x="43751" y="0"/>
                </a:lnTo>
                <a:lnTo>
                  <a:pt x="0" y="0"/>
                </a:lnTo>
                <a:lnTo>
                  <a:pt x="0" y="580390"/>
                </a:lnTo>
                <a:lnTo>
                  <a:pt x="0" y="638810"/>
                </a:lnTo>
                <a:lnTo>
                  <a:pt x="768096" y="638810"/>
                </a:lnTo>
                <a:lnTo>
                  <a:pt x="768096" y="58039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 txBox="1"/>
          <p:nvPr/>
        </p:nvSpPr>
        <p:spPr>
          <a:xfrm>
            <a:off x="571500" y="5516879"/>
            <a:ext cx="11123930" cy="1015365"/>
          </a:xfrm>
          <a:prstGeom prst="rect">
            <a:avLst/>
          </a:prstGeom>
          <a:solidFill>
            <a:srgbClr val="ECECEC"/>
          </a:solidFill>
        </p:spPr>
        <p:txBody>
          <a:bodyPr vert="horz" wrap="square" lIns="0" tIns="39370" rIns="0" bIns="0" rtlCol="0">
            <a:spAutoFit/>
          </a:bodyPr>
          <a:lstStyle/>
          <a:p>
            <a:pPr marL="574675" marR="568325" indent="-1270" algn="ctr">
              <a:lnSpc>
                <a:spcPct val="100000"/>
              </a:lnSpc>
              <a:spcBef>
                <a:spcPts val="310"/>
              </a:spcBef>
            </a:pPr>
            <a:r>
              <a:rPr sz="2000" spc="-5" dirty="0">
                <a:solidFill>
                  <a:srgbClr val="525252"/>
                </a:solidFill>
                <a:latin typeface="Microsoft Sans Serif"/>
                <a:cs typeface="Microsoft Sans Serif"/>
              </a:rPr>
              <a:t>Позволит </a:t>
            </a:r>
            <a:r>
              <a:rPr sz="2000" spc="-15" dirty="0">
                <a:solidFill>
                  <a:srgbClr val="525252"/>
                </a:solidFill>
                <a:latin typeface="Microsoft Sans Serif"/>
                <a:cs typeface="Microsoft Sans Serif"/>
              </a:rPr>
              <a:t>отразить </a:t>
            </a:r>
            <a:r>
              <a:rPr sz="2000" spc="-20" dirty="0">
                <a:solidFill>
                  <a:srgbClr val="525252"/>
                </a:solidFill>
                <a:latin typeface="Microsoft Sans Serif"/>
                <a:cs typeface="Microsoft Sans Serif"/>
              </a:rPr>
              <a:t>характер </a:t>
            </a:r>
            <a:r>
              <a:rPr sz="2000" dirty="0">
                <a:solidFill>
                  <a:srgbClr val="525252"/>
                </a:solidFill>
                <a:latin typeface="Microsoft Sans Serif"/>
                <a:cs typeface="Microsoft Sans Serif"/>
              </a:rPr>
              <a:t>и </a:t>
            </a:r>
            <a:r>
              <a:rPr sz="2000" spc="-5" dirty="0">
                <a:solidFill>
                  <a:srgbClr val="525252"/>
                </a:solidFill>
                <a:latin typeface="Microsoft Sans Serif"/>
                <a:cs typeface="Microsoft Sans Serif"/>
              </a:rPr>
              <a:t>настрой </a:t>
            </a:r>
            <a:r>
              <a:rPr sz="2000" dirty="0">
                <a:solidFill>
                  <a:srgbClr val="525252"/>
                </a:solidFill>
                <a:latin typeface="Microsoft Sans Serif"/>
                <a:cs typeface="Microsoft Sans Serif"/>
              </a:rPr>
              <a:t>работы </a:t>
            </a:r>
            <a:r>
              <a:rPr sz="2000" spc="-15" dirty="0">
                <a:solidFill>
                  <a:srgbClr val="525252"/>
                </a:solidFill>
                <a:latin typeface="Microsoft Sans Serif"/>
                <a:cs typeface="Microsoft Sans Serif"/>
              </a:rPr>
              <a:t>контрольно-надзорных </a:t>
            </a:r>
            <a:r>
              <a:rPr sz="2000" spc="-10" dirty="0">
                <a:solidFill>
                  <a:srgbClr val="525252"/>
                </a:solidFill>
                <a:latin typeface="Microsoft Sans Serif"/>
                <a:cs typeface="Microsoft Sans Serif"/>
              </a:rPr>
              <a:t>органов </a:t>
            </a:r>
            <a:r>
              <a:rPr sz="2000" spc="-20" dirty="0">
                <a:solidFill>
                  <a:srgbClr val="525252"/>
                </a:solidFill>
                <a:latin typeface="Microsoft Sans Serif"/>
                <a:cs typeface="Microsoft Sans Serif"/>
              </a:rPr>
              <a:t>по </a:t>
            </a:r>
            <a:r>
              <a:rPr sz="2000" spc="-15" dirty="0">
                <a:solidFill>
                  <a:srgbClr val="525252"/>
                </a:solidFill>
                <a:latin typeface="Microsoft Sans Serif"/>
                <a:cs typeface="Microsoft Sans Serif"/>
              </a:rPr>
              <a:t> </a:t>
            </a:r>
            <a:r>
              <a:rPr sz="2000" spc="-5" dirty="0">
                <a:solidFill>
                  <a:srgbClr val="525252"/>
                </a:solidFill>
                <a:latin typeface="Microsoft Sans Serif"/>
                <a:cs typeface="Microsoft Sans Serif"/>
              </a:rPr>
              <a:t>отношению</a:t>
            </a:r>
            <a:r>
              <a:rPr sz="2000" spc="-20" dirty="0">
                <a:solidFill>
                  <a:srgbClr val="525252"/>
                </a:solidFill>
                <a:latin typeface="Microsoft Sans Serif"/>
                <a:cs typeface="Microsoft Sans Serif"/>
              </a:rPr>
              <a:t> </a:t>
            </a:r>
            <a:r>
              <a:rPr sz="2000" spc="-125" dirty="0">
                <a:solidFill>
                  <a:srgbClr val="525252"/>
                </a:solidFill>
                <a:latin typeface="Microsoft Sans Serif"/>
                <a:cs typeface="Microsoft Sans Serif"/>
              </a:rPr>
              <a:t>к</a:t>
            </a:r>
            <a:r>
              <a:rPr sz="2000" spc="30" dirty="0">
                <a:solidFill>
                  <a:srgbClr val="525252"/>
                </a:solidFill>
                <a:latin typeface="Microsoft Sans Serif"/>
                <a:cs typeface="Microsoft Sans Serif"/>
              </a:rPr>
              <a:t> </a:t>
            </a:r>
            <a:r>
              <a:rPr sz="2000" spc="-10" dirty="0">
                <a:solidFill>
                  <a:srgbClr val="525252"/>
                </a:solidFill>
                <a:latin typeface="Microsoft Sans Serif"/>
                <a:cs typeface="Microsoft Sans Serif"/>
              </a:rPr>
              <a:t>бизнесу</a:t>
            </a:r>
            <a:r>
              <a:rPr sz="2000" spc="-5" dirty="0">
                <a:solidFill>
                  <a:srgbClr val="525252"/>
                </a:solidFill>
                <a:latin typeface="Microsoft Sans Serif"/>
                <a:cs typeface="Microsoft Sans Serif"/>
              </a:rPr>
              <a:t> </a:t>
            </a:r>
            <a:r>
              <a:rPr sz="2000" spc="5" dirty="0">
                <a:solidFill>
                  <a:srgbClr val="525252"/>
                </a:solidFill>
                <a:latin typeface="Microsoft Sans Serif"/>
                <a:cs typeface="Microsoft Sans Serif"/>
              </a:rPr>
              <a:t>для</a:t>
            </a:r>
            <a:r>
              <a:rPr sz="2000" spc="30" dirty="0">
                <a:solidFill>
                  <a:srgbClr val="525252"/>
                </a:solidFill>
                <a:latin typeface="Microsoft Sans Serif"/>
                <a:cs typeface="Microsoft Sans Serif"/>
              </a:rPr>
              <a:t> </a:t>
            </a:r>
            <a:r>
              <a:rPr sz="2000" spc="-10" dirty="0">
                <a:solidFill>
                  <a:srgbClr val="525252"/>
                </a:solidFill>
                <a:latin typeface="Microsoft Sans Serif"/>
                <a:cs typeface="Microsoft Sans Serif"/>
              </a:rPr>
              <a:t>дальнейшего</a:t>
            </a:r>
            <a:r>
              <a:rPr sz="2000" spc="-5" dirty="0">
                <a:solidFill>
                  <a:srgbClr val="525252"/>
                </a:solidFill>
                <a:latin typeface="Microsoft Sans Serif"/>
                <a:cs typeface="Microsoft Sans Serif"/>
              </a:rPr>
              <a:t> формирования </a:t>
            </a:r>
            <a:r>
              <a:rPr sz="2000" spc="-15" dirty="0">
                <a:solidFill>
                  <a:srgbClr val="525252"/>
                </a:solidFill>
                <a:latin typeface="Microsoft Sans Serif"/>
                <a:cs typeface="Microsoft Sans Serif"/>
              </a:rPr>
              <a:t>предложений по</a:t>
            </a:r>
            <a:r>
              <a:rPr sz="2000" spc="35" dirty="0">
                <a:solidFill>
                  <a:srgbClr val="525252"/>
                </a:solidFill>
                <a:latin typeface="Microsoft Sans Serif"/>
                <a:cs typeface="Microsoft Sans Serif"/>
              </a:rPr>
              <a:t> </a:t>
            </a:r>
            <a:r>
              <a:rPr sz="2000" spc="-5" dirty="0">
                <a:solidFill>
                  <a:srgbClr val="525252"/>
                </a:solidFill>
                <a:latin typeface="Microsoft Sans Serif"/>
                <a:cs typeface="Microsoft Sans Serif"/>
              </a:rPr>
              <a:t>улучшению </a:t>
            </a:r>
            <a:r>
              <a:rPr sz="2000" spc="-515" dirty="0">
                <a:solidFill>
                  <a:srgbClr val="525252"/>
                </a:solidFill>
                <a:latin typeface="Microsoft Sans Serif"/>
                <a:cs typeface="Microsoft Sans Serif"/>
              </a:rPr>
              <a:t> </a:t>
            </a:r>
            <a:r>
              <a:rPr sz="2000" spc="-10" dirty="0">
                <a:solidFill>
                  <a:srgbClr val="525252"/>
                </a:solidFill>
                <a:latin typeface="Microsoft Sans Serif"/>
                <a:cs typeface="Microsoft Sans Serif"/>
              </a:rPr>
              <a:t>правоприменительной</a:t>
            </a:r>
            <a:r>
              <a:rPr sz="2000" spc="-25" dirty="0">
                <a:solidFill>
                  <a:srgbClr val="525252"/>
                </a:solidFill>
                <a:latin typeface="Microsoft Sans Serif"/>
                <a:cs typeface="Microsoft Sans Serif"/>
              </a:rPr>
              <a:t> </a:t>
            </a:r>
            <a:r>
              <a:rPr sz="2000" spc="-40" dirty="0">
                <a:solidFill>
                  <a:srgbClr val="525252"/>
                </a:solidFill>
                <a:latin typeface="Microsoft Sans Serif"/>
                <a:cs typeface="Microsoft Sans Serif"/>
              </a:rPr>
              <a:t>практики</a:t>
            </a:r>
            <a:r>
              <a:rPr sz="2000" dirty="0">
                <a:solidFill>
                  <a:srgbClr val="525252"/>
                </a:solidFill>
                <a:latin typeface="Microsoft Sans Serif"/>
                <a:cs typeface="Microsoft Sans Serif"/>
              </a:rPr>
              <a:t> и</a:t>
            </a:r>
            <a:r>
              <a:rPr sz="2000" spc="15" dirty="0">
                <a:solidFill>
                  <a:srgbClr val="525252"/>
                </a:solidFill>
                <a:latin typeface="Microsoft Sans Serif"/>
                <a:cs typeface="Microsoft Sans Serif"/>
              </a:rPr>
              <a:t> </a:t>
            </a:r>
            <a:r>
              <a:rPr sz="2000" spc="-15" dirty="0">
                <a:solidFill>
                  <a:srgbClr val="525252"/>
                </a:solidFill>
                <a:latin typeface="Microsoft Sans Serif"/>
                <a:cs typeface="Microsoft Sans Serif"/>
              </a:rPr>
              <a:t>контрольно-надзорной</a:t>
            </a:r>
            <a:r>
              <a:rPr sz="2000" spc="-20" dirty="0">
                <a:solidFill>
                  <a:srgbClr val="525252"/>
                </a:solidFill>
                <a:latin typeface="Microsoft Sans Serif"/>
                <a:cs typeface="Microsoft Sans Serif"/>
              </a:rPr>
              <a:t> </a:t>
            </a:r>
            <a:r>
              <a:rPr sz="2000" dirty="0">
                <a:solidFill>
                  <a:srgbClr val="525252"/>
                </a:solidFill>
                <a:latin typeface="Microsoft Sans Serif"/>
                <a:cs typeface="Microsoft Sans Serif"/>
              </a:rPr>
              <a:t>деятельности</a:t>
            </a:r>
            <a:endParaRPr sz="2000">
              <a:latin typeface="Microsoft Sans Serif"/>
              <a:cs typeface="Microsoft Sans Serif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0" y="862583"/>
            <a:ext cx="12192000" cy="0"/>
          </a:xfrm>
          <a:custGeom>
            <a:avLst/>
            <a:gdLst/>
            <a:ahLst/>
            <a:cxnLst/>
            <a:rect l="l" t="t" r="r" b="b"/>
            <a:pathLst>
              <a:path w="12192000">
                <a:moveTo>
                  <a:pt x="12192000" y="0"/>
                </a:moveTo>
                <a:lnTo>
                  <a:pt x="0" y="0"/>
                </a:lnTo>
              </a:path>
            </a:pathLst>
          </a:custGeom>
          <a:ln w="76200">
            <a:solidFill>
              <a:srgbClr val="D9840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83820">
              <a:lnSpc>
                <a:spcPct val="100000"/>
              </a:lnSpc>
              <a:spcBef>
                <a:spcPts val="100"/>
              </a:spcBef>
            </a:pPr>
            <a:fld id="{81D60167-4931-47E6-BA6A-407CBD079E47}" type="slidenum">
              <a:rPr spc="-5" dirty="0"/>
              <a:t>2</a:t>
            </a:fld>
            <a:endParaRPr spc="-5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99948" y="998347"/>
            <a:ext cx="6263640" cy="7569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95"/>
              </a:spcBef>
            </a:pPr>
            <a:r>
              <a:rPr sz="1600" b="1" spc="-10" dirty="0">
                <a:solidFill>
                  <a:srgbClr val="252525"/>
                </a:solidFill>
                <a:latin typeface="Arial"/>
                <a:cs typeface="Arial"/>
              </a:rPr>
              <a:t>Соотношение</a:t>
            </a:r>
            <a:r>
              <a:rPr sz="1600" b="1" spc="-5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b="1" spc="-15" dirty="0">
                <a:solidFill>
                  <a:srgbClr val="252525"/>
                </a:solidFill>
                <a:latin typeface="Arial"/>
                <a:cs typeface="Arial"/>
              </a:rPr>
              <a:t>количества</a:t>
            </a:r>
            <a:r>
              <a:rPr sz="1600" b="1" spc="-10" dirty="0">
                <a:solidFill>
                  <a:srgbClr val="252525"/>
                </a:solidFill>
                <a:latin typeface="Arial"/>
                <a:cs typeface="Arial"/>
              </a:rPr>
              <a:t> проверок</a:t>
            </a:r>
            <a:r>
              <a:rPr sz="1600" b="1" spc="-5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b="1" spc="-10" dirty="0">
                <a:solidFill>
                  <a:srgbClr val="252525"/>
                </a:solidFill>
                <a:latin typeface="Arial"/>
                <a:cs typeface="Arial"/>
              </a:rPr>
              <a:t>субъектов</a:t>
            </a:r>
            <a:r>
              <a:rPr sz="1600" b="1" spc="-5" dirty="0">
                <a:solidFill>
                  <a:srgbClr val="252525"/>
                </a:solidFill>
                <a:latin typeface="Arial"/>
                <a:cs typeface="Arial"/>
              </a:rPr>
              <a:t> бизнеса</a:t>
            </a:r>
            <a:r>
              <a:rPr sz="1600" b="1" dirty="0">
                <a:solidFill>
                  <a:srgbClr val="252525"/>
                </a:solidFill>
                <a:latin typeface="Arial"/>
                <a:cs typeface="Arial"/>
              </a:rPr>
              <a:t> по </a:t>
            </a:r>
            <a:r>
              <a:rPr sz="1600" b="1" spc="5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b="1" spc="-10" dirty="0">
                <a:solidFill>
                  <a:srgbClr val="252525"/>
                </a:solidFill>
                <a:latin typeface="Arial"/>
                <a:cs typeface="Arial"/>
              </a:rPr>
              <a:t>итогам, </a:t>
            </a:r>
            <a:r>
              <a:rPr sz="1600" b="1" spc="-15" dirty="0">
                <a:solidFill>
                  <a:srgbClr val="252525"/>
                </a:solidFill>
                <a:latin typeface="Arial"/>
                <a:cs typeface="Arial"/>
              </a:rPr>
              <a:t>которых выявлены </a:t>
            </a:r>
            <a:r>
              <a:rPr sz="1600" b="1" spc="-5" dirty="0">
                <a:solidFill>
                  <a:srgbClr val="252525"/>
                </a:solidFill>
                <a:latin typeface="Arial"/>
                <a:cs typeface="Arial"/>
              </a:rPr>
              <a:t>нарушения, к </a:t>
            </a:r>
            <a:r>
              <a:rPr sz="1600" b="1" spc="-10" dirty="0">
                <a:solidFill>
                  <a:srgbClr val="252525"/>
                </a:solidFill>
                <a:latin typeface="Arial"/>
                <a:cs typeface="Arial"/>
              </a:rPr>
              <a:t>общему </a:t>
            </a:r>
            <a:r>
              <a:rPr sz="1600" b="1" spc="-15" dirty="0">
                <a:solidFill>
                  <a:srgbClr val="252525"/>
                </a:solidFill>
                <a:latin typeface="Arial"/>
                <a:cs typeface="Arial"/>
              </a:rPr>
              <a:t>количеству </a:t>
            </a:r>
            <a:r>
              <a:rPr sz="1600" b="1" spc="-430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b="1" spc="-15" dirty="0">
                <a:solidFill>
                  <a:srgbClr val="252525"/>
                </a:solidFill>
                <a:latin typeface="Arial"/>
                <a:cs typeface="Arial"/>
              </a:rPr>
              <a:t>завершенных</a:t>
            </a:r>
            <a:r>
              <a:rPr sz="1600" b="1" spc="50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b="1" spc="-10" dirty="0">
                <a:solidFill>
                  <a:srgbClr val="252525"/>
                </a:solidFill>
                <a:latin typeface="Arial"/>
                <a:cs typeface="Arial"/>
              </a:rPr>
              <a:t>проверок</a:t>
            </a:r>
            <a:r>
              <a:rPr sz="1600" b="1" spc="25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b="1" spc="-15" dirty="0">
                <a:solidFill>
                  <a:srgbClr val="252525"/>
                </a:solidFill>
                <a:latin typeface="Arial"/>
                <a:cs typeface="Arial"/>
              </a:rPr>
              <a:t>субъектов</a:t>
            </a:r>
            <a:r>
              <a:rPr sz="1600" b="1" spc="55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b="1" spc="-5" dirty="0">
                <a:solidFill>
                  <a:srgbClr val="252525"/>
                </a:solidFill>
                <a:latin typeface="Arial"/>
                <a:cs typeface="Arial"/>
              </a:rPr>
              <a:t>бизнеса</a:t>
            </a:r>
            <a:r>
              <a:rPr sz="1600" b="1" spc="20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i="1" spc="-5" dirty="0">
                <a:solidFill>
                  <a:srgbClr val="252525"/>
                </a:solidFill>
                <a:latin typeface="Arial"/>
                <a:cs typeface="Arial"/>
              </a:rPr>
              <a:t>(выше–</a:t>
            </a:r>
            <a:r>
              <a:rPr sz="1600" i="1" spc="15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i="1" spc="-5" dirty="0">
                <a:solidFill>
                  <a:srgbClr val="252525"/>
                </a:solidFill>
                <a:latin typeface="Arial"/>
                <a:cs typeface="Arial"/>
              </a:rPr>
              <a:t>лучше)</a:t>
            </a:r>
            <a:endParaRPr sz="16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23340" y="4468748"/>
            <a:ext cx="412242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944880" marR="5080" indent="-932815">
              <a:lnSpc>
                <a:spcPct val="100000"/>
              </a:lnSpc>
              <a:spcBef>
                <a:spcPts val="100"/>
              </a:spcBef>
            </a:pPr>
            <a:r>
              <a:rPr sz="1200" i="1" spc="-10" dirty="0">
                <a:solidFill>
                  <a:srgbClr val="252525"/>
                </a:solidFill>
                <a:latin typeface="Arial"/>
                <a:cs typeface="Arial"/>
              </a:rPr>
              <a:t>Чем </a:t>
            </a:r>
            <a:r>
              <a:rPr sz="1200" i="1" spc="-5" dirty="0">
                <a:solidFill>
                  <a:srgbClr val="252525"/>
                </a:solidFill>
                <a:latin typeface="Arial"/>
                <a:cs typeface="Arial"/>
              </a:rPr>
              <a:t>выше </a:t>
            </a:r>
            <a:r>
              <a:rPr sz="1200" i="1" spc="-15" dirty="0">
                <a:solidFill>
                  <a:srgbClr val="252525"/>
                </a:solidFill>
                <a:latin typeface="Arial"/>
                <a:cs typeface="Arial"/>
              </a:rPr>
              <a:t>показатель </a:t>
            </a:r>
            <a:r>
              <a:rPr sz="1200" i="1" spc="-10" dirty="0">
                <a:solidFill>
                  <a:srgbClr val="252525"/>
                </a:solidFill>
                <a:latin typeface="Arial"/>
                <a:cs typeface="Arial"/>
              </a:rPr>
              <a:t>тем </a:t>
            </a:r>
            <a:r>
              <a:rPr sz="1200" i="1" dirty="0">
                <a:solidFill>
                  <a:srgbClr val="252525"/>
                </a:solidFill>
                <a:latin typeface="Arial"/>
                <a:cs typeface="Arial"/>
              </a:rPr>
              <a:t>эффективней </a:t>
            </a:r>
            <a:r>
              <a:rPr sz="1200" i="1" spc="-10" dirty="0">
                <a:solidFill>
                  <a:srgbClr val="252525"/>
                </a:solidFill>
                <a:latin typeface="Arial"/>
                <a:cs typeface="Arial"/>
              </a:rPr>
              <a:t>используется </a:t>
            </a:r>
            <a:r>
              <a:rPr sz="1200" i="1" spc="-320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200" i="1" spc="-10" dirty="0">
                <a:solidFill>
                  <a:srgbClr val="252525"/>
                </a:solidFill>
                <a:latin typeface="Arial"/>
                <a:cs typeface="Arial"/>
              </a:rPr>
              <a:t>риск-ориентированный</a:t>
            </a:r>
            <a:r>
              <a:rPr sz="1200" i="1" spc="-45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200" i="1" spc="-5" dirty="0">
                <a:solidFill>
                  <a:srgbClr val="252525"/>
                </a:solidFill>
                <a:latin typeface="Arial"/>
                <a:cs typeface="Arial"/>
              </a:rPr>
              <a:t>подход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705855" y="2249423"/>
            <a:ext cx="1758950" cy="1140460"/>
          </a:xfrm>
          <a:prstGeom prst="rect">
            <a:avLst/>
          </a:prstGeom>
          <a:ln w="9144">
            <a:solidFill>
              <a:srgbClr val="FFC000"/>
            </a:solidFill>
          </a:ln>
        </p:spPr>
        <p:txBody>
          <a:bodyPr vert="horz" wrap="square" lIns="0" tIns="41275" rIns="0" bIns="0" rtlCol="0">
            <a:spAutoFit/>
          </a:bodyPr>
          <a:lstStyle/>
          <a:p>
            <a:pPr marL="169545" marR="161925" indent="-1905" algn="ctr">
              <a:lnSpc>
                <a:spcPct val="101099"/>
              </a:lnSpc>
              <a:spcBef>
                <a:spcPts val="325"/>
              </a:spcBef>
            </a:pPr>
            <a:r>
              <a:rPr sz="1450" b="1" dirty="0">
                <a:solidFill>
                  <a:srgbClr val="252525"/>
                </a:solidFill>
                <a:latin typeface="Arial"/>
                <a:cs typeface="Arial"/>
              </a:rPr>
              <a:t>Средний </a:t>
            </a:r>
            <a:r>
              <a:rPr sz="1450" b="1" spc="5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450" b="1" spc="-5" dirty="0">
                <a:solidFill>
                  <a:srgbClr val="252525"/>
                </a:solidFill>
                <a:latin typeface="Arial"/>
                <a:cs typeface="Arial"/>
              </a:rPr>
              <a:t>уровень</a:t>
            </a:r>
            <a:r>
              <a:rPr sz="1450" b="1" spc="25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450" b="1" spc="5" dirty="0">
                <a:solidFill>
                  <a:srgbClr val="252525"/>
                </a:solidFill>
                <a:latin typeface="Arial"/>
                <a:cs typeface="Arial"/>
              </a:rPr>
              <a:t>по </a:t>
            </a:r>
            <a:r>
              <a:rPr sz="1450" b="1" spc="10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450" b="1" dirty="0">
                <a:solidFill>
                  <a:srgbClr val="252525"/>
                </a:solidFill>
                <a:latin typeface="Arial"/>
                <a:cs typeface="Arial"/>
              </a:rPr>
              <a:t>стране</a:t>
            </a:r>
            <a:r>
              <a:rPr sz="1450" b="1" spc="-20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450" b="1" spc="-5" dirty="0">
                <a:solidFill>
                  <a:srgbClr val="252525"/>
                </a:solidFill>
                <a:latin typeface="Arial"/>
                <a:cs typeface="Arial"/>
              </a:rPr>
              <a:t>(все</a:t>
            </a:r>
            <a:r>
              <a:rPr sz="1450" b="1" spc="-35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450" b="1" spc="-5" dirty="0">
                <a:solidFill>
                  <a:srgbClr val="252525"/>
                </a:solidFill>
                <a:latin typeface="Arial"/>
                <a:cs typeface="Arial"/>
              </a:rPr>
              <a:t>ГО)</a:t>
            </a:r>
            <a:endParaRPr sz="1450">
              <a:latin typeface="Arial"/>
              <a:cs typeface="Arial"/>
            </a:endParaRPr>
          </a:p>
          <a:p>
            <a:pPr marL="4445" algn="ctr">
              <a:lnSpc>
                <a:spcPts val="2865"/>
              </a:lnSpc>
            </a:pPr>
            <a:r>
              <a:rPr sz="2400" b="1" spc="-5" dirty="0">
                <a:solidFill>
                  <a:srgbClr val="FFC000"/>
                </a:solidFill>
                <a:latin typeface="Arial"/>
                <a:cs typeface="Arial"/>
              </a:rPr>
              <a:t>56%</a:t>
            </a:r>
            <a:endParaRPr sz="24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652764" y="951992"/>
            <a:ext cx="257746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spc="-15" dirty="0">
                <a:solidFill>
                  <a:srgbClr val="0F4D7E"/>
                </a:solidFill>
                <a:latin typeface="Arial"/>
                <a:cs typeface="Arial"/>
              </a:rPr>
              <a:t>Распределение </a:t>
            </a:r>
            <a:r>
              <a:rPr sz="1600" b="1" spc="-5" dirty="0">
                <a:solidFill>
                  <a:srgbClr val="0F4D7E"/>
                </a:solidFill>
                <a:latin typeface="Arial"/>
                <a:cs typeface="Arial"/>
              </a:rPr>
              <a:t>регионов</a:t>
            </a:r>
            <a:endParaRPr sz="1600">
              <a:latin typeface="Arial"/>
              <a:cs typeface="Arial"/>
            </a:endParaRPr>
          </a:p>
        </p:txBody>
      </p:sp>
      <p:grpSp>
        <p:nvGrpSpPr>
          <p:cNvPr id="6" name="object 6"/>
          <p:cNvGrpSpPr/>
          <p:nvPr/>
        </p:nvGrpSpPr>
        <p:grpSpPr>
          <a:xfrm>
            <a:off x="566927" y="2168651"/>
            <a:ext cx="5138420" cy="2308860"/>
            <a:chOff x="566927" y="2168651"/>
            <a:chExt cx="5138420" cy="2308860"/>
          </a:xfrm>
        </p:grpSpPr>
        <p:sp>
          <p:nvSpPr>
            <p:cNvPr id="7" name="object 7"/>
            <p:cNvSpPr/>
            <p:nvPr/>
          </p:nvSpPr>
          <p:spPr>
            <a:xfrm>
              <a:off x="696467" y="2834639"/>
              <a:ext cx="5008880" cy="0"/>
            </a:xfrm>
            <a:custGeom>
              <a:avLst/>
              <a:gdLst/>
              <a:ahLst/>
              <a:cxnLst/>
              <a:rect l="l" t="t" r="r" b="b"/>
              <a:pathLst>
                <a:path w="5008880">
                  <a:moveTo>
                    <a:pt x="0" y="0"/>
                  </a:moveTo>
                  <a:lnTo>
                    <a:pt x="5008880" y="0"/>
                  </a:lnTo>
                </a:path>
              </a:pathLst>
            </a:custGeom>
            <a:ln w="9144">
              <a:solidFill>
                <a:srgbClr val="FFC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571499" y="2173223"/>
              <a:ext cx="4998720" cy="2299970"/>
            </a:xfrm>
            <a:custGeom>
              <a:avLst/>
              <a:gdLst/>
              <a:ahLst/>
              <a:cxnLst/>
              <a:rect l="l" t="t" r="r" b="b"/>
              <a:pathLst>
                <a:path w="4998720" h="2299970">
                  <a:moveTo>
                    <a:pt x="0" y="2299716"/>
                  </a:moveTo>
                  <a:lnTo>
                    <a:pt x="4998720" y="2299716"/>
                  </a:lnTo>
                </a:path>
                <a:path w="4998720" h="2299970">
                  <a:moveTo>
                    <a:pt x="0" y="2011680"/>
                  </a:moveTo>
                  <a:lnTo>
                    <a:pt x="4998720" y="2011680"/>
                  </a:lnTo>
                </a:path>
                <a:path w="4998720" h="2299970">
                  <a:moveTo>
                    <a:pt x="0" y="1723644"/>
                  </a:moveTo>
                  <a:lnTo>
                    <a:pt x="4998720" y="1723644"/>
                  </a:lnTo>
                </a:path>
                <a:path w="4998720" h="2299970">
                  <a:moveTo>
                    <a:pt x="0" y="1437132"/>
                  </a:moveTo>
                  <a:lnTo>
                    <a:pt x="4998720" y="1437132"/>
                  </a:lnTo>
                </a:path>
                <a:path w="4998720" h="2299970">
                  <a:moveTo>
                    <a:pt x="0" y="1149096"/>
                  </a:moveTo>
                  <a:lnTo>
                    <a:pt x="4998720" y="1149096"/>
                  </a:lnTo>
                </a:path>
                <a:path w="4998720" h="2299970">
                  <a:moveTo>
                    <a:pt x="0" y="862584"/>
                  </a:moveTo>
                  <a:lnTo>
                    <a:pt x="4998720" y="862584"/>
                  </a:lnTo>
                </a:path>
                <a:path w="4998720" h="2299970">
                  <a:moveTo>
                    <a:pt x="0" y="574548"/>
                  </a:moveTo>
                  <a:lnTo>
                    <a:pt x="4998720" y="574548"/>
                  </a:lnTo>
                </a:path>
                <a:path w="4998720" h="2299970">
                  <a:moveTo>
                    <a:pt x="0" y="288036"/>
                  </a:moveTo>
                  <a:lnTo>
                    <a:pt x="4998720" y="288036"/>
                  </a:lnTo>
                </a:path>
                <a:path w="4998720" h="2299970">
                  <a:moveTo>
                    <a:pt x="0" y="0"/>
                  </a:moveTo>
                  <a:lnTo>
                    <a:pt x="4998720" y="0"/>
                  </a:lnTo>
                </a:path>
                <a:path w="4998720" h="2299970">
                  <a:moveTo>
                    <a:pt x="999744" y="0"/>
                  </a:moveTo>
                  <a:lnTo>
                    <a:pt x="999744" y="2299716"/>
                  </a:lnTo>
                </a:path>
                <a:path w="4998720" h="2299970">
                  <a:moveTo>
                    <a:pt x="1999488" y="0"/>
                  </a:moveTo>
                  <a:lnTo>
                    <a:pt x="1999488" y="2299716"/>
                  </a:lnTo>
                </a:path>
                <a:path w="4998720" h="2299970">
                  <a:moveTo>
                    <a:pt x="2999232" y="0"/>
                  </a:moveTo>
                  <a:lnTo>
                    <a:pt x="2999232" y="2299716"/>
                  </a:lnTo>
                </a:path>
                <a:path w="4998720" h="2299970">
                  <a:moveTo>
                    <a:pt x="3998976" y="0"/>
                  </a:moveTo>
                  <a:lnTo>
                    <a:pt x="3998976" y="2299716"/>
                  </a:lnTo>
                </a:path>
                <a:path w="4998720" h="2299970">
                  <a:moveTo>
                    <a:pt x="4998720" y="0"/>
                  </a:moveTo>
                  <a:lnTo>
                    <a:pt x="4998720" y="2299716"/>
                  </a:lnTo>
                </a:path>
              </a:pathLst>
            </a:custGeom>
            <a:ln w="9144">
              <a:solidFill>
                <a:srgbClr val="D9D9D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571499" y="2173223"/>
              <a:ext cx="0" cy="2299970"/>
            </a:xfrm>
            <a:custGeom>
              <a:avLst/>
              <a:gdLst/>
              <a:ahLst/>
              <a:cxnLst/>
              <a:rect l="l" t="t" r="r" b="b"/>
              <a:pathLst>
                <a:path h="2299970">
                  <a:moveTo>
                    <a:pt x="0" y="2299716"/>
                  </a:moveTo>
                  <a:lnTo>
                    <a:pt x="0" y="0"/>
                  </a:lnTo>
                </a:path>
              </a:pathLst>
            </a:custGeom>
            <a:ln w="9144">
              <a:solidFill>
                <a:srgbClr val="BEBEB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0" name="object 10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734999" y="2684398"/>
              <a:ext cx="73151" cy="73151"/>
            </a:xfrm>
            <a:prstGeom prst="rect">
              <a:avLst/>
            </a:prstGeom>
          </p:spPr>
        </p:pic>
        <p:pic>
          <p:nvPicPr>
            <p:cNvPr id="11" name="object 11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934643" y="2977006"/>
              <a:ext cx="73152" cy="73152"/>
            </a:xfrm>
            <a:prstGeom prst="rect">
              <a:avLst/>
            </a:prstGeom>
          </p:spPr>
        </p:pic>
        <p:pic>
          <p:nvPicPr>
            <p:cNvPr id="12" name="object 12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134287" y="2632582"/>
              <a:ext cx="73151" cy="73152"/>
            </a:xfrm>
            <a:prstGeom prst="rect">
              <a:avLst/>
            </a:prstGeom>
          </p:spPr>
        </p:pic>
        <p:pic>
          <p:nvPicPr>
            <p:cNvPr id="13" name="object 13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333880" y="2457322"/>
              <a:ext cx="73152" cy="73151"/>
            </a:xfrm>
            <a:prstGeom prst="rect">
              <a:avLst/>
            </a:prstGeom>
          </p:spPr>
        </p:pic>
        <p:pic>
          <p:nvPicPr>
            <p:cNvPr id="14" name="object 14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535049" y="2533522"/>
              <a:ext cx="73151" cy="73151"/>
            </a:xfrm>
            <a:prstGeom prst="rect">
              <a:avLst/>
            </a:prstGeom>
          </p:spPr>
        </p:pic>
        <p:pic>
          <p:nvPicPr>
            <p:cNvPr id="15" name="object 15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734692" y="2733166"/>
              <a:ext cx="73152" cy="73152"/>
            </a:xfrm>
            <a:prstGeom prst="rect">
              <a:avLst/>
            </a:prstGeom>
          </p:spPr>
        </p:pic>
        <p:pic>
          <p:nvPicPr>
            <p:cNvPr id="16" name="object 1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934336" y="2693542"/>
              <a:ext cx="73152" cy="73152"/>
            </a:xfrm>
            <a:prstGeom prst="rect">
              <a:avLst/>
            </a:prstGeom>
          </p:spPr>
        </p:pic>
        <p:pic>
          <p:nvPicPr>
            <p:cNvPr id="17" name="object 1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133980" y="2379598"/>
              <a:ext cx="73152" cy="73151"/>
            </a:xfrm>
            <a:prstGeom prst="rect">
              <a:avLst/>
            </a:prstGeom>
          </p:spPr>
        </p:pic>
        <p:pic>
          <p:nvPicPr>
            <p:cNvPr id="18" name="object 18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2335148" y="2877946"/>
              <a:ext cx="73152" cy="73151"/>
            </a:xfrm>
            <a:prstGeom prst="rect">
              <a:avLst/>
            </a:prstGeom>
          </p:spPr>
        </p:pic>
        <p:pic>
          <p:nvPicPr>
            <p:cNvPr id="19" name="object 1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534792" y="3004438"/>
              <a:ext cx="73152" cy="73152"/>
            </a:xfrm>
            <a:prstGeom prst="rect">
              <a:avLst/>
            </a:prstGeom>
          </p:spPr>
        </p:pic>
        <p:pic>
          <p:nvPicPr>
            <p:cNvPr id="20" name="object 20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734436" y="2285110"/>
              <a:ext cx="73152" cy="73151"/>
            </a:xfrm>
            <a:prstGeom prst="rect">
              <a:avLst/>
            </a:prstGeom>
          </p:spPr>
        </p:pic>
        <p:pic>
          <p:nvPicPr>
            <p:cNvPr id="21" name="object 21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2934080" y="2606674"/>
              <a:ext cx="73152" cy="73151"/>
            </a:xfrm>
            <a:prstGeom prst="rect">
              <a:avLst/>
            </a:prstGeom>
          </p:spPr>
        </p:pic>
        <p:pic>
          <p:nvPicPr>
            <p:cNvPr id="22" name="object 22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133725" y="2952622"/>
              <a:ext cx="73152" cy="73151"/>
            </a:xfrm>
            <a:prstGeom prst="rect">
              <a:avLst/>
            </a:prstGeom>
          </p:spPr>
        </p:pic>
        <p:pic>
          <p:nvPicPr>
            <p:cNvPr id="23" name="object 23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3334892" y="3225418"/>
              <a:ext cx="73152" cy="73152"/>
            </a:xfrm>
            <a:prstGeom prst="rect">
              <a:avLst/>
            </a:prstGeom>
          </p:spPr>
        </p:pic>
        <p:pic>
          <p:nvPicPr>
            <p:cNvPr id="24" name="object 24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3534536" y="2556382"/>
              <a:ext cx="73151" cy="73152"/>
            </a:xfrm>
            <a:prstGeom prst="rect">
              <a:avLst/>
            </a:prstGeom>
          </p:spPr>
        </p:pic>
        <p:pic>
          <p:nvPicPr>
            <p:cNvPr id="25" name="object 2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734180" y="2574670"/>
              <a:ext cx="73152" cy="73152"/>
            </a:xfrm>
            <a:prstGeom prst="rect">
              <a:avLst/>
            </a:prstGeom>
          </p:spPr>
        </p:pic>
        <p:pic>
          <p:nvPicPr>
            <p:cNvPr id="26" name="object 2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933824" y="2751454"/>
              <a:ext cx="73151" cy="73152"/>
            </a:xfrm>
            <a:prstGeom prst="rect">
              <a:avLst/>
            </a:prstGeom>
          </p:spPr>
        </p:pic>
        <p:pic>
          <p:nvPicPr>
            <p:cNvPr id="27" name="object 2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133468" y="2972434"/>
              <a:ext cx="73152" cy="73151"/>
            </a:xfrm>
            <a:prstGeom prst="rect">
              <a:avLst/>
            </a:prstGeom>
          </p:spPr>
        </p:pic>
        <p:pic>
          <p:nvPicPr>
            <p:cNvPr id="28" name="object 28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4334637" y="3164458"/>
              <a:ext cx="73151" cy="73152"/>
            </a:xfrm>
            <a:prstGeom prst="rect">
              <a:avLst/>
            </a:prstGeom>
          </p:spPr>
        </p:pic>
        <p:pic>
          <p:nvPicPr>
            <p:cNvPr id="29" name="object 29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534281" y="2551810"/>
              <a:ext cx="73152" cy="73151"/>
            </a:xfrm>
            <a:prstGeom prst="rect">
              <a:avLst/>
            </a:prstGeom>
          </p:spPr>
        </p:pic>
      </p:grpSp>
      <p:sp>
        <p:nvSpPr>
          <p:cNvPr id="30" name="object 30"/>
          <p:cNvSpPr txBox="1"/>
          <p:nvPr/>
        </p:nvSpPr>
        <p:spPr>
          <a:xfrm>
            <a:off x="681227" y="5067300"/>
            <a:ext cx="6419215" cy="1219200"/>
          </a:xfrm>
          <a:prstGeom prst="rect">
            <a:avLst/>
          </a:prstGeom>
          <a:solidFill>
            <a:srgbClr val="F1F1F1"/>
          </a:solidFill>
        </p:spPr>
        <p:txBody>
          <a:bodyPr vert="horz" wrap="square" lIns="0" tIns="635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50"/>
              </a:spcBef>
            </a:pPr>
            <a:endParaRPr sz="1600">
              <a:latin typeface="Times New Roman"/>
              <a:cs typeface="Times New Roman"/>
            </a:endParaRPr>
          </a:p>
          <a:p>
            <a:pPr marL="90805" marR="85090" algn="just">
              <a:lnSpc>
                <a:spcPct val="100000"/>
              </a:lnSpc>
              <a:spcBef>
                <a:spcPts val="5"/>
              </a:spcBef>
            </a:pPr>
            <a:r>
              <a:rPr sz="1600" i="1" spc="-15" dirty="0">
                <a:solidFill>
                  <a:srgbClr val="252525"/>
                </a:solidFill>
                <a:latin typeface="Arial"/>
                <a:cs typeface="Arial"/>
              </a:rPr>
              <a:t>Показатели </a:t>
            </a:r>
            <a:r>
              <a:rPr sz="1600" i="1" spc="-5" dirty="0">
                <a:solidFill>
                  <a:srgbClr val="252525"/>
                </a:solidFill>
                <a:latin typeface="Arial"/>
                <a:cs typeface="Arial"/>
              </a:rPr>
              <a:t>13 </a:t>
            </a:r>
            <a:r>
              <a:rPr sz="1600" i="1" spc="-10" dirty="0">
                <a:solidFill>
                  <a:srgbClr val="252525"/>
                </a:solidFill>
                <a:latin typeface="Arial"/>
                <a:cs typeface="Arial"/>
              </a:rPr>
              <a:t>регионов </a:t>
            </a:r>
            <a:r>
              <a:rPr sz="1600" i="1" spc="-5" dirty="0">
                <a:solidFill>
                  <a:srgbClr val="252525"/>
                </a:solidFill>
                <a:latin typeface="Arial"/>
                <a:cs typeface="Arial"/>
              </a:rPr>
              <a:t>выше </a:t>
            </a:r>
            <a:r>
              <a:rPr sz="1600" i="1" spc="-10" dirty="0">
                <a:solidFill>
                  <a:srgbClr val="252525"/>
                </a:solidFill>
                <a:latin typeface="Arial"/>
                <a:cs typeface="Arial"/>
              </a:rPr>
              <a:t>среднереспубликанского уровня, </a:t>
            </a:r>
            <a:r>
              <a:rPr sz="1600" i="1" spc="-5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i="1" spc="-15" dirty="0">
                <a:solidFill>
                  <a:srgbClr val="252525"/>
                </a:solidFill>
                <a:latin typeface="Arial"/>
                <a:cs typeface="Arial"/>
              </a:rPr>
              <a:t>что</a:t>
            </a:r>
            <a:r>
              <a:rPr sz="1600" i="1" spc="-10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i="1" spc="-15" dirty="0">
                <a:solidFill>
                  <a:srgbClr val="252525"/>
                </a:solidFill>
                <a:latin typeface="Arial"/>
                <a:cs typeface="Arial"/>
              </a:rPr>
              <a:t>свидетельствует</a:t>
            </a:r>
            <a:r>
              <a:rPr sz="1600" i="1" spc="-10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i="1" spc="-5" dirty="0">
                <a:solidFill>
                  <a:srgbClr val="252525"/>
                </a:solidFill>
                <a:latin typeface="Arial"/>
                <a:cs typeface="Arial"/>
              </a:rPr>
              <a:t>о</a:t>
            </a:r>
            <a:r>
              <a:rPr sz="1600" i="1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i="1" spc="-15" dirty="0">
                <a:solidFill>
                  <a:srgbClr val="252525"/>
                </a:solidFill>
                <a:latin typeface="Arial"/>
                <a:cs typeface="Arial"/>
              </a:rPr>
              <a:t>достаточной</a:t>
            </a:r>
            <a:r>
              <a:rPr sz="1600" i="1" spc="-10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i="1" spc="-5" dirty="0">
                <a:solidFill>
                  <a:srgbClr val="252525"/>
                </a:solidFill>
                <a:latin typeface="Arial"/>
                <a:cs typeface="Arial"/>
              </a:rPr>
              <a:t>эффективности </a:t>
            </a:r>
            <a:r>
              <a:rPr sz="1600" i="1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i="1" spc="-15" dirty="0">
                <a:solidFill>
                  <a:srgbClr val="252525"/>
                </a:solidFill>
                <a:latin typeface="Arial"/>
                <a:cs typeface="Arial"/>
              </a:rPr>
              <a:t>использования</a:t>
            </a:r>
            <a:r>
              <a:rPr sz="1600" i="1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i="1" spc="-10" dirty="0">
                <a:solidFill>
                  <a:srgbClr val="252525"/>
                </a:solidFill>
                <a:latin typeface="Arial"/>
                <a:cs typeface="Arial"/>
              </a:rPr>
              <a:t>риск-ориентированного</a:t>
            </a:r>
            <a:r>
              <a:rPr sz="1600" i="1" spc="25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i="1" spc="-10" dirty="0">
                <a:solidFill>
                  <a:srgbClr val="252525"/>
                </a:solidFill>
                <a:latin typeface="Arial"/>
                <a:cs typeface="Arial"/>
              </a:rPr>
              <a:t>подхода.</a:t>
            </a:r>
            <a:endParaRPr sz="1600">
              <a:latin typeface="Arial"/>
              <a:cs typeface="Arial"/>
            </a:endParaRPr>
          </a:p>
        </p:txBody>
      </p:sp>
      <p:sp>
        <p:nvSpPr>
          <p:cNvPr id="31" name="object 31"/>
          <p:cNvSpPr txBox="1">
            <a:spLocks noGrp="1"/>
          </p:cNvSpPr>
          <p:nvPr>
            <p:ph type="title"/>
          </p:nvPr>
        </p:nvSpPr>
        <p:spPr>
          <a:xfrm>
            <a:off x="599948" y="278079"/>
            <a:ext cx="3971925" cy="351790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2100" b="1" spc="20" dirty="0">
                <a:solidFill>
                  <a:srgbClr val="001F5F"/>
                </a:solidFill>
                <a:latin typeface="Arial"/>
                <a:cs typeface="Arial"/>
              </a:rPr>
              <a:t>РЕГИОНЫ.</a:t>
            </a:r>
            <a:r>
              <a:rPr sz="2100" b="1" spc="-2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100" b="1" spc="10" dirty="0">
                <a:solidFill>
                  <a:srgbClr val="001F5F"/>
                </a:solidFill>
                <a:latin typeface="Arial"/>
                <a:cs typeface="Arial"/>
              </a:rPr>
              <a:t>ИТОГИ</a:t>
            </a:r>
            <a:r>
              <a:rPr sz="2100" b="1" spc="-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100" b="1" spc="15" dirty="0">
                <a:solidFill>
                  <a:srgbClr val="001F5F"/>
                </a:solidFill>
                <a:latin typeface="Arial"/>
                <a:cs typeface="Arial"/>
              </a:rPr>
              <a:t>2023</a:t>
            </a:r>
            <a:r>
              <a:rPr sz="2100" b="1" spc="-1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100" b="1" spc="5" dirty="0">
                <a:solidFill>
                  <a:srgbClr val="001F5F"/>
                </a:solidFill>
                <a:latin typeface="Arial"/>
                <a:cs typeface="Arial"/>
              </a:rPr>
              <a:t>ГОДА</a:t>
            </a:r>
            <a:endParaRPr sz="2100">
              <a:latin typeface="Arial"/>
              <a:cs typeface="Arial"/>
            </a:endParaRPr>
          </a:p>
        </p:txBody>
      </p:sp>
      <p:sp>
        <p:nvSpPr>
          <p:cNvPr id="32" name="object 32"/>
          <p:cNvSpPr/>
          <p:nvPr/>
        </p:nvSpPr>
        <p:spPr>
          <a:xfrm>
            <a:off x="364997" y="817625"/>
            <a:ext cx="8987155" cy="0"/>
          </a:xfrm>
          <a:custGeom>
            <a:avLst/>
            <a:gdLst/>
            <a:ahLst/>
            <a:cxnLst/>
            <a:rect l="l" t="t" r="r" b="b"/>
            <a:pathLst>
              <a:path w="8987155">
                <a:moveTo>
                  <a:pt x="8986647" y="0"/>
                </a:moveTo>
                <a:lnTo>
                  <a:pt x="0" y="0"/>
                </a:lnTo>
              </a:path>
            </a:pathLst>
          </a:custGeom>
          <a:ln w="38100">
            <a:solidFill>
              <a:srgbClr val="D9840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33" name="object 3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21534804"/>
              </p:ext>
            </p:extLst>
          </p:nvPr>
        </p:nvGraphicFramePr>
        <p:xfrm>
          <a:off x="8134984" y="1397000"/>
          <a:ext cx="3484880" cy="452973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752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517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5788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24154">
                <a:tc>
                  <a:txBody>
                    <a:bodyPr/>
                    <a:lstStyle/>
                    <a:p>
                      <a:pPr marR="3175" algn="r">
                        <a:lnSpc>
                          <a:spcPts val="1595"/>
                        </a:lnSpc>
                        <a:spcBef>
                          <a:spcPts val="65"/>
                        </a:spcBef>
                      </a:pP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1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8255" marB="0">
                    <a:lnL w="12700">
                      <a:solidFill>
                        <a:srgbClr val="252525"/>
                      </a:solidFill>
                      <a:prstDash val="solid"/>
                    </a:lnL>
                    <a:lnR w="12700">
                      <a:solidFill>
                        <a:srgbClr val="252525"/>
                      </a:solidFill>
                      <a:prstDash val="solid"/>
                    </a:lnR>
                    <a:lnT w="12700">
                      <a:solidFill>
                        <a:srgbClr val="252525"/>
                      </a:solidFill>
                      <a:prstDash val="solid"/>
                    </a:lnT>
                    <a:lnB w="12700">
                      <a:solidFill>
                        <a:srgbClr val="25252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430">
                        <a:lnSpc>
                          <a:spcPts val="1595"/>
                        </a:lnSpc>
                        <a:spcBef>
                          <a:spcPts val="65"/>
                        </a:spcBef>
                      </a:pPr>
                      <a:r>
                        <a:rPr sz="1400" spc="-20" dirty="0">
                          <a:latin typeface="Microsoft Sans Serif"/>
                          <a:cs typeface="Microsoft Sans Serif"/>
                        </a:rPr>
                        <a:t>Кызылординская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8255" marB="0">
                    <a:lnL w="12700">
                      <a:solidFill>
                        <a:srgbClr val="252525"/>
                      </a:solidFill>
                      <a:prstDash val="solid"/>
                    </a:lnL>
                    <a:lnR w="12700">
                      <a:solidFill>
                        <a:srgbClr val="252525"/>
                      </a:solidFill>
                      <a:prstDash val="solid"/>
                    </a:lnR>
                    <a:lnT w="12700">
                      <a:solidFill>
                        <a:srgbClr val="252525"/>
                      </a:solidFill>
                      <a:prstDash val="solid"/>
                    </a:lnT>
                    <a:lnB w="12700">
                      <a:solidFill>
                        <a:srgbClr val="25252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540" algn="r">
                        <a:lnSpc>
                          <a:spcPts val="1595"/>
                        </a:lnSpc>
                        <a:spcBef>
                          <a:spcPts val="65"/>
                        </a:spcBef>
                      </a:pPr>
                      <a:r>
                        <a:rPr sz="1400" spc="-5" dirty="0">
                          <a:latin typeface="Microsoft Sans Serif"/>
                          <a:cs typeface="Microsoft Sans Serif"/>
                        </a:rPr>
                        <a:t>75%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8255" marB="0">
                    <a:lnL w="12700">
                      <a:solidFill>
                        <a:srgbClr val="252525"/>
                      </a:solidFill>
                      <a:prstDash val="solid"/>
                    </a:lnL>
                    <a:lnR w="12700">
                      <a:solidFill>
                        <a:srgbClr val="252525"/>
                      </a:solidFill>
                      <a:prstDash val="solid"/>
                    </a:lnR>
                    <a:lnT w="12700">
                      <a:solidFill>
                        <a:srgbClr val="252525"/>
                      </a:solidFill>
                      <a:prstDash val="solid"/>
                    </a:lnT>
                    <a:lnB w="12700">
                      <a:solidFill>
                        <a:srgbClr val="252525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4282">
                <a:tc>
                  <a:txBody>
                    <a:bodyPr/>
                    <a:lstStyle/>
                    <a:p>
                      <a:pPr marR="3175" algn="r">
                        <a:lnSpc>
                          <a:spcPts val="1595"/>
                        </a:lnSpc>
                        <a:spcBef>
                          <a:spcPts val="70"/>
                        </a:spcBef>
                      </a:pP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2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8890" marB="0">
                    <a:lnL w="12700">
                      <a:solidFill>
                        <a:srgbClr val="252525"/>
                      </a:solidFill>
                      <a:prstDash val="solid"/>
                    </a:lnL>
                    <a:lnR w="12700">
                      <a:solidFill>
                        <a:srgbClr val="252525"/>
                      </a:solidFill>
                      <a:prstDash val="solid"/>
                    </a:lnR>
                    <a:lnT w="12700">
                      <a:solidFill>
                        <a:srgbClr val="252525"/>
                      </a:solidFill>
                      <a:prstDash val="solid"/>
                    </a:lnT>
                    <a:lnB w="12700">
                      <a:solidFill>
                        <a:srgbClr val="25252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430">
                        <a:lnSpc>
                          <a:spcPts val="1595"/>
                        </a:lnSpc>
                        <a:spcBef>
                          <a:spcPts val="70"/>
                        </a:spcBef>
                      </a:pP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Жетісу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8890" marB="0">
                    <a:lnL w="12700">
                      <a:solidFill>
                        <a:srgbClr val="252525"/>
                      </a:solidFill>
                      <a:prstDash val="solid"/>
                    </a:lnL>
                    <a:lnR w="12700">
                      <a:solidFill>
                        <a:srgbClr val="252525"/>
                      </a:solidFill>
                      <a:prstDash val="solid"/>
                    </a:lnR>
                    <a:lnT w="12700">
                      <a:solidFill>
                        <a:srgbClr val="252525"/>
                      </a:solidFill>
                      <a:prstDash val="solid"/>
                    </a:lnT>
                    <a:lnB w="12700">
                      <a:solidFill>
                        <a:srgbClr val="25252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540" algn="r">
                        <a:lnSpc>
                          <a:spcPts val="1595"/>
                        </a:lnSpc>
                        <a:spcBef>
                          <a:spcPts val="70"/>
                        </a:spcBef>
                      </a:pPr>
                      <a:r>
                        <a:rPr sz="1400" spc="-5" dirty="0">
                          <a:latin typeface="Microsoft Sans Serif"/>
                          <a:cs typeface="Microsoft Sans Serif"/>
                        </a:rPr>
                        <a:t>72%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8890" marB="0">
                    <a:lnL w="12700">
                      <a:solidFill>
                        <a:srgbClr val="252525"/>
                      </a:solidFill>
                      <a:prstDash val="solid"/>
                    </a:lnL>
                    <a:lnR w="12700">
                      <a:solidFill>
                        <a:srgbClr val="252525"/>
                      </a:solidFill>
                      <a:prstDash val="solid"/>
                    </a:lnR>
                    <a:lnT w="12700">
                      <a:solidFill>
                        <a:srgbClr val="252525"/>
                      </a:solidFill>
                      <a:prstDash val="solid"/>
                    </a:lnT>
                    <a:lnB w="12700">
                      <a:solidFill>
                        <a:srgbClr val="252525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4282">
                <a:tc>
                  <a:txBody>
                    <a:bodyPr/>
                    <a:lstStyle/>
                    <a:p>
                      <a:pPr marR="3175" algn="r">
                        <a:lnSpc>
                          <a:spcPts val="1595"/>
                        </a:lnSpc>
                        <a:spcBef>
                          <a:spcPts val="70"/>
                        </a:spcBef>
                      </a:pP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3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8890" marB="0">
                    <a:lnL w="12700">
                      <a:solidFill>
                        <a:srgbClr val="252525"/>
                      </a:solidFill>
                      <a:prstDash val="solid"/>
                    </a:lnL>
                    <a:lnR w="12700">
                      <a:solidFill>
                        <a:srgbClr val="252525"/>
                      </a:solidFill>
                      <a:prstDash val="solid"/>
                    </a:lnR>
                    <a:lnT w="12700">
                      <a:solidFill>
                        <a:srgbClr val="252525"/>
                      </a:solidFill>
                      <a:prstDash val="solid"/>
                    </a:lnT>
                    <a:lnB w="12700">
                      <a:solidFill>
                        <a:srgbClr val="25252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430">
                        <a:lnSpc>
                          <a:spcPts val="1595"/>
                        </a:lnSpc>
                        <a:spcBef>
                          <a:spcPts val="70"/>
                        </a:spcBef>
                      </a:pPr>
                      <a:r>
                        <a:rPr sz="1400" spc="-15" dirty="0">
                          <a:latin typeface="Microsoft Sans Serif"/>
                          <a:cs typeface="Microsoft Sans Serif"/>
                        </a:rPr>
                        <a:t>Алматинская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8890" marB="0">
                    <a:lnL w="12700">
                      <a:solidFill>
                        <a:srgbClr val="252525"/>
                      </a:solidFill>
                      <a:prstDash val="solid"/>
                    </a:lnL>
                    <a:lnR w="12700">
                      <a:solidFill>
                        <a:srgbClr val="252525"/>
                      </a:solidFill>
                      <a:prstDash val="solid"/>
                    </a:lnR>
                    <a:lnT w="12700">
                      <a:solidFill>
                        <a:srgbClr val="252525"/>
                      </a:solidFill>
                      <a:prstDash val="solid"/>
                    </a:lnT>
                    <a:lnB w="12700">
                      <a:solidFill>
                        <a:srgbClr val="25252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540" algn="r">
                        <a:lnSpc>
                          <a:spcPts val="1595"/>
                        </a:lnSpc>
                        <a:spcBef>
                          <a:spcPts val="70"/>
                        </a:spcBef>
                      </a:pPr>
                      <a:r>
                        <a:rPr sz="1400" spc="-5" dirty="0">
                          <a:latin typeface="Microsoft Sans Serif"/>
                          <a:cs typeface="Microsoft Sans Serif"/>
                        </a:rPr>
                        <a:t>69%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8890" marB="0">
                    <a:lnL w="12700">
                      <a:solidFill>
                        <a:srgbClr val="252525"/>
                      </a:solidFill>
                      <a:prstDash val="solid"/>
                    </a:lnL>
                    <a:lnR w="12700">
                      <a:solidFill>
                        <a:srgbClr val="252525"/>
                      </a:solidFill>
                      <a:prstDash val="solid"/>
                    </a:lnR>
                    <a:lnT w="12700">
                      <a:solidFill>
                        <a:srgbClr val="252525"/>
                      </a:solidFill>
                      <a:prstDash val="solid"/>
                    </a:lnT>
                    <a:lnB w="12700">
                      <a:solidFill>
                        <a:srgbClr val="252525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4154">
                <a:tc>
                  <a:txBody>
                    <a:bodyPr/>
                    <a:lstStyle/>
                    <a:p>
                      <a:pPr marR="3175" algn="r">
                        <a:lnSpc>
                          <a:spcPts val="1595"/>
                        </a:lnSpc>
                        <a:spcBef>
                          <a:spcPts val="65"/>
                        </a:spcBef>
                      </a:pP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4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8255" marB="0">
                    <a:lnL w="12700">
                      <a:solidFill>
                        <a:srgbClr val="252525"/>
                      </a:solidFill>
                      <a:prstDash val="solid"/>
                    </a:lnL>
                    <a:lnR w="12700">
                      <a:solidFill>
                        <a:srgbClr val="252525"/>
                      </a:solidFill>
                      <a:prstDash val="solid"/>
                    </a:lnR>
                    <a:lnT w="12700">
                      <a:solidFill>
                        <a:srgbClr val="252525"/>
                      </a:solidFill>
                      <a:prstDash val="solid"/>
                    </a:lnT>
                    <a:lnB w="12700">
                      <a:solidFill>
                        <a:srgbClr val="25252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430">
                        <a:lnSpc>
                          <a:spcPts val="1595"/>
                        </a:lnSpc>
                        <a:spcBef>
                          <a:spcPts val="65"/>
                        </a:spcBef>
                      </a:pPr>
                      <a:r>
                        <a:rPr sz="1400" spc="-15" dirty="0">
                          <a:latin typeface="Microsoft Sans Serif"/>
                          <a:cs typeface="Microsoft Sans Serif"/>
                        </a:rPr>
                        <a:t>Атырауская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8255" marB="0">
                    <a:lnL w="12700">
                      <a:solidFill>
                        <a:srgbClr val="252525"/>
                      </a:solidFill>
                      <a:prstDash val="solid"/>
                    </a:lnL>
                    <a:lnR w="12700">
                      <a:solidFill>
                        <a:srgbClr val="252525"/>
                      </a:solidFill>
                      <a:prstDash val="solid"/>
                    </a:lnR>
                    <a:lnT w="12700">
                      <a:solidFill>
                        <a:srgbClr val="252525"/>
                      </a:solidFill>
                      <a:prstDash val="solid"/>
                    </a:lnT>
                    <a:lnB w="12700">
                      <a:solidFill>
                        <a:srgbClr val="25252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540" algn="r">
                        <a:lnSpc>
                          <a:spcPts val="1595"/>
                        </a:lnSpc>
                        <a:spcBef>
                          <a:spcPts val="65"/>
                        </a:spcBef>
                      </a:pPr>
                      <a:r>
                        <a:rPr sz="1400" spc="-5" dirty="0">
                          <a:latin typeface="Microsoft Sans Serif"/>
                          <a:cs typeface="Microsoft Sans Serif"/>
                        </a:rPr>
                        <a:t>66%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8255" marB="0">
                    <a:lnL w="12700">
                      <a:solidFill>
                        <a:srgbClr val="252525"/>
                      </a:solidFill>
                      <a:prstDash val="solid"/>
                    </a:lnL>
                    <a:lnR w="12700">
                      <a:solidFill>
                        <a:srgbClr val="252525"/>
                      </a:solidFill>
                      <a:prstDash val="solid"/>
                    </a:lnR>
                    <a:lnT w="12700">
                      <a:solidFill>
                        <a:srgbClr val="252525"/>
                      </a:solidFill>
                      <a:prstDash val="solid"/>
                    </a:lnT>
                    <a:lnB w="12700">
                      <a:solidFill>
                        <a:srgbClr val="252525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4281">
                <a:tc>
                  <a:txBody>
                    <a:bodyPr/>
                    <a:lstStyle/>
                    <a:p>
                      <a:pPr marR="3175" algn="r">
                        <a:lnSpc>
                          <a:spcPts val="1595"/>
                        </a:lnSpc>
                        <a:spcBef>
                          <a:spcPts val="70"/>
                        </a:spcBef>
                      </a:pP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5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8890" marB="0">
                    <a:lnL w="12700">
                      <a:solidFill>
                        <a:srgbClr val="252525"/>
                      </a:solidFill>
                      <a:prstDash val="solid"/>
                    </a:lnL>
                    <a:lnR w="12700">
                      <a:solidFill>
                        <a:srgbClr val="252525"/>
                      </a:solidFill>
                      <a:prstDash val="solid"/>
                    </a:lnR>
                    <a:lnT w="12700">
                      <a:solidFill>
                        <a:srgbClr val="252525"/>
                      </a:solidFill>
                      <a:prstDash val="solid"/>
                    </a:lnT>
                    <a:lnB w="12700">
                      <a:solidFill>
                        <a:srgbClr val="25252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430">
                        <a:lnSpc>
                          <a:spcPts val="1595"/>
                        </a:lnSpc>
                        <a:spcBef>
                          <a:spcPts val="70"/>
                        </a:spcBef>
                      </a:pPr>
                      <a:r>
                        <a:rPr sz="1400" spc="-30" dirty="0">
                          <a:latin typeface="Microsoft Sans Serif"/>
                          <a:cs typeface="Microsoft Sans Serif"/>
                        </a:rPr>
                        <a:t>г.Шымкент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8890" marB="0">
                    <a:lnL w="12700">
                      <a:solidFill>
                        <a:srgbClr val="252525"/>
                      </a:solidFill>
                      <a:prstDash val="solid"/>
                    </a:lnL>
                    <a:lnR w="12700">
                      <a:solidFill>
                        <a:srgbClr val="252525"/>
                      </a:solidFill>
                      <a:prstDash val="solid"/>
                    </a:lnR>
                    <a:lnT w="12700">
                      <a:solidFill>
                        <a:srgbClr val="252525"/>
                      </a:solidFill>
                      <a:prstDash val="solid"/>
                    </a:lnT>
                    <a:lnB w="12700">
                      <a:solidFill>
                        <a:srgbClr val="25252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540" algn="r">
                        <a:lnSpc>
                          <a:spcPts val="1595"/>
                        </a:lnSpc>
                        <a:spcBef>
                          <a:spcPts val="70"/>
                        </a:spcBef>
                      </a:pPr>
                      <a:r>
                        <a:rPr sz="1400" spc="-5" dirty="0">
                          <a:latin typeface="Microsoft Sans Serif"/>
                          <a:cs typeface="Microsoft Sans Serif"/>
                        </a:rPr>
                        <a:t>66%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8890" marB="0">
                    <a:lnL w="12700">
                      <a:solidFill>
                        <a:srgbClr val="252525"/>
                      </a:solidFill>
                      <a:prstDash val="solid"/>
                    </a:lnL>
                    <a:lnR w="12700">
                      <a:solidFill>
                        <a:srgbClr val="252525"/>
                      </a:solidFill>
                      <a:prstDash val="solid"/>
                    </a:lnR>
                    <a:lnT w="12700">
                      <a:solidFill>
                        <a:srgbClr val="252525"/>
                      </a:solidFill>
                      <a:prstDash val="solid"/>
                    </a:lnT>
                    <a:lnB w="12700">
                      <a:solidFill>
                        <a:srgbClr val="252525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24155">
                <a:tc>
                  <a:txBody>
                    <a:bodyPr/>
                    <a:lstStyle/>
                    <a:p>
                      <a:pPr marR="3175" algn="r">
                        <a:lnSpc>
                          <a:spcPts val="1595"/>
                        </a:lnSpc>
                        <a:spcBef>
                          <a:spcPts val="70"/>
                        </a:spcBef>
                      </a:pP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6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8890" marB="0">
                    <a:lnL w="12700">
                      <a:solidFill>
                        <a:srgbClr val="252525"/>
                      </a:solidFill>
                      <a:prstDash val="solid"/>
                    </a:lnL>
                    <a:lnR w="12700">
                      <a:solidFill>
                        <a:srgbClr val="252525"/>
                      </a:solidFill>
                      <a:prstDash val="solid"/>
                    </a:lnR>
                    <a:lnT w="12700">
                      <a:solidFill>
                        <a:srgbClr val="252525"/>
                      </a:solidFill>
                      <a:prstDash val="solid"/>
                    </a:lnT>
                    <a:lnB w="12700">
                      <a:solidFill>
                        <a:srgbClr val="25252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430">
                        <a:lnSpc>
                          <a:spcPts val="1595"/>
                        </a:lnSpc>
                        <a:spcBef>
                          <a:spcPts val="70"/>
                        </a:spcBef>
                      </a:pPr>
                      <a:r>
                        <a:rPr sz="1400" spc="-25" dirty="0">
                          <a:latin typeface="Microsoft Sans Serif"/>
                          <a:cs typeface="Microsoft Sans Serif"/>
                        </a:rPr>
                        <a:t>Туркестанская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8890" marB="0">
                    <a:lnL w="12700">
                      <a:solidFill>
                        <a:srgbClr val="252525"/>
                      </a:solidFill>
                      <a:prstDash val="solid"/>
                    </a:lnL>
                    <a:lnR w="12700">
                      <a:solidFill>
                        <a:srgbClr val="252525"/>
                      </a:solidFill>
                      <a:prstDash val="solid"/>
                    </a:lnR>
                    <a:lnT w="12700">
                      <a:solidFill>
                        <a:srgbClr val="252525"/>
                      </a:solidFill>
                      <a:prstDash val="solid"/>
                    </a:lnT>
                    <a:lnB w="12700">
                      <a:solidFill>
                        <a:srgbClr val="25252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540" algn="r">
                        <a:lnSpc>
                          <a:spcPts val="1595"/>
                        </a:lnSpc>
                        <a:spcBef>
                          <a:spcPts val="70"/>
                        </a:spcBef>
                      </a:pPr>
                      <a:r>
                        <a:rPr sz="1400" spc="-5" dirty="0">
                          <a:latin typeface="Microsoft Sans Serif"/>
                          <a:cs typeface="Microsoft Sans Serif"/>
                        </a:rPr>
                        <a:t>65%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8890" marB="0">
                    <a:lnL w="12700">
                      <a:solidFill>
                        <a:srgbClr val="252525"/>
                      </a:solidFill>
                      <a:prstDash val="solid"/>
                    </a:lnL>
                    <a:lnR w="12700">
                      <a:solidFill>
                        <a:srgbClr val="252525"/>
                      </a:solidFill>
                      <a:prstDash val="solid"/>
                    </a:lnR>
                    <a:lnT w="12700">
                      <a:solidFill>
                        <a:srgbClr val="252525"/>
                      </a:solidFill>
                      <a:prstDash val="solid"/>
                    </a:lnT>
                    <a:lnB w="12700">
                      <a:solidFill>
                        <a:srgbClr val="252525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24281">
                <a:tc>
                  <a:txBody>
                    <a:bodyPr/>
                    <a:lstStyle/>
                    <a:p>
                      <a:pPr marR="3175" algn="r">
                        <a:lnSpc>
                          <a:spcPts val="1595"/>
                        </a:lnSpc>
                        <a:spcBef>
                          <a:spcPts val="70"/>
                        </a:spcBef>
                      </a:pP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7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8890" marB="0">
                    <a:lnL w="12700">
                      <a:solidFill>
                        <a:srgbClr val="252525"/>
                      </a:solidFill>
                      <a:prstDash val="solid"/>
                    </a:lnL>
                    <a:lnR w="12700">
                      <a:solidFill>
                        <a:srgbClr val="252525"/>
                      </a:solidFill>
                      <a:prstDash val="solid"/>
                    </a:lnR>
                    <a:lnT w="12700">
                      <a:solidFill>
                        <a:srgbClr val="252525"/>
                      </a:solidFill>
                      <a:prstDash val="solid"/>
                    </a:lnT>
                    <a:lnB w="12700">
                      <a:solidFill>
                        <a:srgbClr val="25252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430">
                        <a:lnSpc>
                          <a:spcPts val="1595"/>
                        </a:lnSpc>
                        <a:spcBef>
                          <a:spcPts val="70"/>
                        </a:spcBef>
                      </a:pPr>
                      <a:r>
                        <a:rPr sz="1400" spc="-30" dirty="0">
                          <a:latin typeface="Microsoft Sans Serif"/>
                          <a:cs typeface="Microsoft Sans Serif"/>
                        </a:rPr>
                        <a:t>Ұлытау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8890" marB="0">
                    <a:lnL w="12700">
                      <a:solidFill>
                        <a:srgbClr val="252525"/>
                      </a:solidFill>
                      <a:prstDash val="solid"/>
                    </a:lnL>
                    <a:lnR w="12700">
                      <a:solidFill>
                        <a:srgbClr val="252525"/>
                      </a:solidFill>
                      <a:prstDash val="solid"/>
                    </a:lnR>
                    <a:lnT w="12700">
                      <a:solidFill>
                        <a:srgbClr val="252525"/>
                      </a:solidFill>
                      <a:prstDash val="solid"/>
                    </a:lnT>
                    <a:lnB w="12700">
                      <a:solidFill>
                        <a:srgbClr val="25252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540" algn="r">
                        <a:lnSpc>
                          <a:spcPts val="1595"/>
                        </a:lnSpc>
                        <a:spcBef>
                          <a:spcPts val="70"/>
                        </a:spcBef>
                      </a:pPr>
                      <a:r>
                        <a:rPr sz="1400" spc="-5" dirty="0">
                          <a:latin typeface="Microsoft Sans Serif"/>
                          <a:cs typeface="Microsoft Sans Serif"/>
                        </a:rPr>
                        <a:t>65%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8890" marB="0">
                    <a:lnL w="12700">
                      <a:solidFill>
                        <a:srgbClr val="252525"/>
                      </a:solidFill>
                      <a:prstDash val="solid"/>
                    </a:lnL>
                    <a:lnR w="12700">
                      <a:solidFill>
                        <a:srgbClr val="252525"/>
                      </a:solidFill>
                      <a:prstDash val="solid"/>
                    </a:lnR>
                    <a:lnT w="12700">
                      <a:solidFill>
                        <a:srgbClr val="252525"/>
                      </a:solidFill>
                      <a:prstDash val="solid"/>
                    </a:lnT>
                    <a:lnB w="12700">
                      <a:solidFill>
                        <a:srgbClr val="252525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24282">
                <a:tc>
                  <a:txBody>
                    <a:bodyPr/>
                    <a:lstStyle/>
                    <a:p>
                      <a:pPr marR="3175" algn="r">
                        <a:lnSpc>
                          <a:spcPts val="1595"/>
                        </a:lnSpc>
                        <a:spcBef>
                          <a:spcPts val="70"/>
                        </a:spcBef>
                      </a:pP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8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8890" marB="0">
                    <a:lnL w="12700">
                      <a:solidFill>
                        <a:srgbClr val="252525"/>
                      </a:solidFill>
                      <a:prstDash val="solid"/>
                    </a:lnL>
                    <a:lnR w="12700">
                      <a:solidFill>
                        <a:srgbClr val="252525"/>
                      </a:solidFill>
                      <a:prstDash val="solid"/>
                    </a:lnR>
                    <a:lnT w="12700">
                      <a:solidFill>
                        <a:srgbClr val="252525"/>
                      </a:solidFill>
                      <a:prstDash val="solid"/>
                    </a:lnT>
                    <a:lnB w="12700">
                      <a:solidFill>
                        <a:srgbClr val="25252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430">
                        <a:lnSpc>
                          <a:spcPts val="1595"/>
                        </a:lnSpc>
                        <a:spcBef>
                          <a:spcPts val="70"/>
                        </a:spcBef>
                      </a:pP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Мангистауская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8890" marB="0">
                    <a:lnL w="12700">
                      <a:solidFill>
                        <a:srgbClr val="252525"/>
                      </a:solidFill>
                      <a:prstDash val="solid"/>
                    </a:lnL>
                    <a:lnR w="12700">
                      <a:solidFill>
                        <a:srgbClr val="252525"/>
                      </a:solidFill>
                      <a:prstDash val="solid"/>
                    </a:lnR>
                    <a:lnT w="12700">
                      <a:solidFill>
                        <a:srgbClr val="252525"/>
                      </a:solidFill>
                      <a:prstDash val="solid"/>
                    </a:lnT>
                    <a:lnB w="12700">
                      <a:solidFill>
                        <a:srgbClr val="25252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540" algn="r">
                        <a:lnSpc>
                          <a:spcPts val="1595"/>
                        </a:lnSpc>
                        <a:spcBef>
                          <a:spcPts val="70"/>
                        </a:spcBef>
                      </a:pPr>
                      <a:r>
                        <a:rPr sz="1400" spc="-5" dirty="0">
                          <a:latin typeface="Microsoft Sans Serif"/>
                          <a:cs typeface="Microsoft Sans Serif"/>
                        </a:rPr>
                        <a:t>64%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8890" marB="0">
                    <a:lnL w="12700">
                      <a:solidFill>
                        <a:srgbClr val="252525"/>
                      </a:solidFill>
                      <a:prstDash val="solid"/>
                    </a:lnL>
                    <a:lnR w="12700">
                      <a:solidFill>
                        <a:srgbClr val="252525"/>
                      </a:solidFill>
                      <a:prstDash val="solid"/>
                    </a:lnR>
                    <a:lnT w="12700">
                      <a:solidFill>
                        <a:srgbClr val="252525"/>
                      </a:solidFill>
                      <a:prstDash val="solid"/>
                    </a:lnT>
                    <a:lnB w="12700">
                      <a:solidFill>
                        <a:srgbClr val="252525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24154">
                <a:tc>
                  <a:txBody>
                    <a:bodyPr/>
                    <a:lstStyle/>
                    <a:p>
                      <a:pPr marR="3175" algn="r">
                        <a:lnSpc>
                          <a:spcPts val="1595"/>
                        </a:lnSpc>
                        <a:spcBef>
                          <a:spcPts val="70"/>
                        </a:spcBef>
                      </a:pP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9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8890" marB="0">
                    <a:lnL w="12700">
                      <a:solidFill>
                        <a:srgbClr val="252525"/>
                      </a:solidFill>
                      <a:prstDash val="solid"/>
                    </a:lnL>
                    <a:lnR w="12700">
                      <a:solidFill>
                        <a:srgbClr val="252525"/>
                      </a:solidFill>
                      <a:prstDash val="solid"/>
                    </a:lnR>
                    <a:lnT w="12700">
                      <a:solidFill>
                        <a:srgbClr val="252525"/>
                      </a:solidFill>
                      <a:prstDash val="solid"/>
                    </a:lnT>
                    <a:lnB w="12700">
                      <a:solidFill>
                        <a:srgbClr val="25252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430">
                        <a:lnSpc>
                          <a:spcPts val="1595"/>
                        </a:lnSpc>
                        <a:spcBef>
                          <a:spcPts val="70"/>
                        </a:spcBef>
                      </a:pPr>
                      <a:r>
                        <a:rPr sz="1400" spc="-15" dirty="0">
                          <a:latin typeface="Microsoft Sans Serif"/>
                          <a:cs typeface="Microsoft Sans Serif"/>
                        </a:rPr>
                        <a:t>Актюбинская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8890" marB="0">
                    <a:lnL w="12700">
                      <a:solidFill>
                        <a:srgbClr val="252525"/>
                      </a:solidFill>
                      <a:prstDash val="solid"/>
                    </a:lnL>
                    <a:lnR w="12700">
                      <a:solidFill>
                        <a:srgbClr val="252525"/>
                      </a:solidFill>
                      <a:prstDash val="solid"/>
                    </a:lnR>
                    <a:lnT w="12700">
                      <a:solidFill>
                        <a:srgbClr val="252525"/>
                      </a:solidFill>
                      <a:prstDash val="solid"/>
                    </a:lnT>
                    <a:lnB w="12700">
                      <a:solidFill>
                        <a:srgbClr val="25252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540" algn="r">
                        <a:lnSpc>
                          <a:spcPts val="1595"/>
                        </a:lnSpc>
                        <a:spcBef>
                          <a:spcPts val="70"/>
                        </a:spcBef>
                      </a:pPr>
                      <a:r>
                        <a:rPr sz="1400" spc="-5" dirty="0">
                          <a:latin typeface="Microsoft Sans Serif"/>
                          <a:cs typeface="Microsoft Sans Serif"/>
                        </a:rPr>
                        <a:t>63%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8890" marB="0">
                    <a:lnL w="12700">
                      <a:solidFill>
                        <a:srgbClr val="252525"/>
                      </a:solidFill>
                      <a:prstDash val="solid"/>
                    </a:lnL>
                    <a:lnR w="12700">
                      <a:solidFill>
                        <a:srgbClr val="252525"/>
                      </a:solidFill>
                      <a:prstDash val="solid"/>
                    </a:lnR>
                    <a:lnT w="12700">
                      <a:solidFill>
                        <a:srgbClr val="252525"/>
                      </a:solidFill>
                      <a:prstDash val="solid"/>
                    </a:lnT>
                    <a:lnB w="12700">
                      <a:solidFill>
                        <a:srgbClr val="252525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24282">
                <a:tc>
                  <a:txBody>
                    <a:bodyPr/>
                    <a:lstStyle/>
                    <a:p>
                      <a:pPr marR="3175" algn="r">
                        <a:lnSpc>
                          <a:spcPts val="1590"/>
                        </a:lnSpc>
                        <a:spcBef>
                          <a:spcPts val="70"/>
                        </a:spcBef>
                      </a:pPr>
                      <a:r>
                        <a:rPr sz="1400" spc="-5" dirty="0">
                          <a:latin typeface="Microsoft Sans Serif"/>
                          <a:cs typeface="Microsoft Sans Serif"/>
                        </a:rPr>
                        <a:t>10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8890" marB="0">
                    <a:lnL w="12700">
                      <a:solidFill>
                        <a:srgbClr val="252525"/>
                      </a:solidFill>
                      <a:prstDash val="solid"/>
                    </a:lnL>
                    <a:lnR w="12700">
                      <a:solidFill>
                        <a:srgbClr val="252525"/>
                      </a:solidFill>
                      <a:prstDash val="solid"/>
                    </a:lnR>
                    <a:lnT w="12700">
                      <a:solidFill>
                        <a:srgbClr val="252525"/>
                      </a:solidFill>
                      <a:prstDash val="solid"/>
                    </a:lnT>
                    <a:lnB w="12700">
                      <a:solidFill>
                        <a:srgbClr val="25252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430">
                        <a:lnSpc>
                          <a:spcPts val="1590"/>
                        </a:lnSpc>
                        <a:spcBef>
                          <a:spcPts val="70"/>
                        </a:spcBef>
                      </a:pPr>
                      <a:r>
                        <a:rPr sz="1400" spc="-15" dirty="0">
                          <a:latin typeface="Microsoft Sans Serif"/>
                          <a:cs typeface="Microsoft Sans Serif"/>
                        </a:rPr>
                        <a:t>Абай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8890" marB="0">
                    <a:lnL w="12700">
                      <a:solidFill>
                        <a:srgbClr val="252525"/>
                      </a:solidFill>
                      <a:prstDash val="solid"/>
                    </a:lnL>
                    <a:lnR w="12700">
                      <a:solidFill>
                        <a:srgbClr val="252525"/>
                      </a:solidFill>
                      <a:prstDash val="solid"/>
                    </a:lnR>
                    <a:lnT w="12700">
                      <a:solidFill>
                        <a:srgbClr val="252525"/>
                      </a:solidFill>
                      <a:prstDash val="solid"/>
                    </a:lnT>
                    <a:lnB w="12700">
                      <a:solidFill>
                        <a:srgbClr val="25252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540" algn="r">
                        <a:lnSpc>
                          <a:spcPts val="1590"/>
                        </a:lnSpc>
                        <a:spcBef>
                          <a:spcPts val="70"/>
                        </a:spcBef>
                      </a:pPr>
                      <a:r>
                        <a:rPr sz="1400" spc="-5" dirty="0">
                          <a:latin typeface="Microsoft Sans Serif"/>
                          <a:cs typeface="Microsoft Sans Serif"/>
                        </a:rPr>
                        <a:t>61%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8890" marB="0">
                    <a:lnL w="12700">
                      <a:solidFill>
                        <a:srgbClr val="252525"/>
                      </a:solidFill>
                      <a:prstDash val="solid"/>
                    </a:lnL>
                    <a:lnR w="12700">
                      <a:solidFill>
                        <a:srgbClr val="252525"/>
                      </a:solidFill>
                      <a:prstDash val="solid"/>
                    </a:lnR>
                    <a:lnT w="12700">
                      <a:solidFill>
                        <a:srgbClr val="252525"/>
                      </a:solidFill>
                      <a:prstDash val="solid"/>
                    </a:lnT>
                    <a:lnB w="12700">
                      <a:solidFill>
                        <a:srgbClr val="252525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24281">
                <a:tc>
                  <a:txBody>
                    <a:bodyPr/>
                    <a:lstStyle/>
                    <a:p>
                      <a:pPr marR="17145" algn="r">
                        <a:lnSpc>
                          <a:spcPts val="1595"/>
                        </a:lnSpc>
                        <a:spcBef>
                          <a:spcPts val="70"/>
                        </a:spcBef>
                      </a:pPr>
                      <a:r>
                        <a:rPr sz="1400" spc="-110" dirty="0">
                          <a:latin typeface="Microsoft Sans Serif"/>
                          <a:cs typeface="Microsoft Sans Serif"/>
                        </a:rPr>
                        <a:t>11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8890" marB="0">
                    <a:lnL w="12700">
                      <a:solidFill>
                        <a:srgbClr val="252525"/>
                      </a:solidFill>
                      <a:prstDash val="solid"/>
                    </a:lnL>
                    <a:lnR w="12700">
                      <a:solidFill>
                        <a:srgbClr val="252525"/>
                      </a:solidFill>
                      <a:prstDash val="solid"/>
                    </a:lnR>
                    <a:lnT w="12700">
                      <a:solidFill>
                        <a:srgbClr val="252525"/>
                      </a:solidFill>
                      <a:prstDash val="solid"/>
                    </a:lnT>
                    <a:lnB w="12700">
                      <a:solidFill>
                        <a:srgbClr val="25252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430">
                        <a:lnSpc>
                          <a:spcPts val="1595"/>
                        </a:lnSpc>
                        <a:spcBef>
                          <a:spcPts val="70"/>
                        </a:spcBef>
                      </a:pP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Жамбылская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8890" marB="0">
                    <a:lnL w="12700">
                      <a:solidFill>
                        <a:srgbClr val="252525"/>
                      </a:solidFill>
                      <a:prstDash val="solid"/>
                    </a:lnL>
                    <a:lnR w="12700">
                      <a:solidFill>
                        <a:srgbClr val="252525"/>
                      </a:solidFill>
                      <a:prstDash val="solid"/>
                    </a:lnR>
                    <a:lnT w="12700">
                      <a:solidFill>
                        <a:srgbClr val="252525"/>
                      </a:solidFill>
                      <a:prstDash val="solid"/>
                    </a:lnT>
                    <a:lnB w="12700">
                      <a:solidFill>
                        <a:srgbClr val="25252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540" algn="r">
                        <a:lnSpc>
                          <a:spcPts val="1595"/>
                        </a:lnSpc>
                        <a:spcBef>
                          <a:spcPts val="70"/>
                        </a:spcBef>
                      </a:pPr>
                      <a:r>
                        <a:rPr sz="1400" spc="-5" dirty="0">
                          <a:latin typeface="Microsoft Sans Serif"/>
                          <a:cs typeface="Microsoft Sans Serif"/>
                        </a:rPr>
                        <a:t>61%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8890" marB="0">
                    <a:lnL w="12700">
                      <a:solidFill>
                        <a:srgbClr val="252525"/>
                      </a:solidFill>
                      <a:prstDash val="solid"/>
                    </a:lnL>
                    <a:lnR w="12700">
                      <a:solidFill>
                        <a:srgbClr val="252525"/>
                      </a:solidFill>
                      <a:prstDash val="solid"/>
                    </a:lnR>
                    <a:lnT w="12700">
                      <a:solidFill>
                        <a:srgbClr val="252525"/>
                      </a:solidFill>
                      <a:prstDash val="solid"/>
                    </a:lnT>
                    <a:lnB w="12700">
                      <a:solidFill>
                        <a:srgbClr val="252525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24155">
                <a:tc>
                  <a:txBody>
                    <a:bodyPr/>
                    <a:lstStyle/>
                    <a:p>
                      <a:pPr marR="3175" algn="r">
                        <a:lnSpc>
                          <a:spcPts val="1595"/>
                        </a:lnSpc>
                        <a:spcBef>
                          <a:spcPts val="70"/>
                        </a:spcBef>
                      </a:pPr>
                      <a:r>
                        <a:rPr sz="1400" spc="-5" dirty="0">
                          <a:latin typeface="Microsoft Sans Serif"/>
                          <a:cs typeface="Microsoft Sans Serif"/>
                        </a:rPr>
                        <a:t>12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8890" marB="0">
                    <a:lnL w="12700">
                      <a:solidFill>
                        <a:srgbClr val="252525"/>
                      </a:solidFill>
                      <a:prstDash val="solid"/>
                    </a:lnL>
                    <a:lnR w="12700">
                      <a:solidFill>
                        <a:srgbClr val="252525"/>
                      </a:solidFill>
                      <a:prstDash val="solid"/>
                    </a:lnR>
                    <a:lnT w="12700">
                      <a:solidFill>
                        <a:srgbClr val="252525"/>
                      </a:solidFill>
                      <a:prstDash val="solid"/>
                    </a:lnT>
                    <a:lnB w="12700">
                      <a:solidFill>
                        <a:srgbClr val="25252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430">
                        <a:lnSpc>
                          <a:spcPts val="1595"/>
                        </a:lnSpc>
                        <a:spcBef>
                          <a:spcPts val="70"/>
                        </a:spcBef>
                      </a:pPr>
                      <a:r>
                        <a:rPr sz="1400" spc="-20" dirty="0">
                          <a:latin typeface="Microsoft Sans Serif"/>
                          <a:cs typeface="Microsoft Sans Serif"/>
                        </a:rPr>
                        <a:t>Западно-Казахстанская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8890" marB="0">
                    <a:lnL w="12700">
                      <a:solidFill>
                        <a:srgbClr val="252525"/>
                      </a:solidFill>
                      <a:prstDash val="solid"/>
                    </a:lnL>
                    <a:lnR w="12700">
                      <a:solidFill>
                        <a:srgbClr val="252525"/>
                      </a:solidFill>
                      <a:prstDash val="solid"/>
                    </a:lnR>
                    <a:lnT w="12700">
                      <a:solidFill>
                        <a:srgbClr val="252525"/>
                      </a:solidFill>
                      <a:prstDash val="solid"/>
                    </a:lnT>
                    <a:lnB w="12700">
                      <a:solidFill>
                        <a:srgbClr val="25252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540" algn="r">
                        <a:lnSpc>
                          <a:spcPts val="1595"/>
                        </a:lnSpc>
                        <a:spcBef>
                          <a:spcPts val="70"/>
                        </a:spcBef>
                      </a:pPr>
                      <a:r>
                        <a:rPr sz="1400" spc="-5" dirty="0">
                          <a:latin typeface="Microsoft Sans Serif"/>
                          <a:cs typeface="Microsoft Sans Serif"/>
                        </a:rPr>
                        <a:t>59%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8890" marB="0">
                    <a:lnL w="12700">
                      <a:solidFill>
                        <a:srgbClr val="252525"/>
                      </a:solidFill>
                      <a:prstDash val="solid"/>
                    </a:lnL>
                    <a:lnR w="12700">
                      <a:solidFill>
                        <a:srgbClr val="252525"/>
                      </a:solidFill>
                      <a:prstDash val="solid"/>
                    </a:lnR>
                    <a:lnT w="12700">
                      <a:solidFill>
                        <a:srgbClr val="252525"/>
                      </a:solidFill>
                      <a:prstDash val="solid"/>
                    </a:lnT>
                    <a:lnB w="12700">
                      <a:solidFill>
                        <a:srgbClr val="252525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69367">
                <a:tc>
                  <a:txBody>
                    <a:bodyPr/>
                    <a:lstStyle/>
                    <a:p>
                      <a:pPr marR="3175" algn="r">
                        <a:lnSpc>
                          <a:spcPts val="1590"/>
                        </a:lnSpc>
                        <a:spcBef>
                          <a:spcPts val="430"/>
                        </a:spcBef>
                      </a:pPr>
                      <a:r>
                        <a:rPr sz="1400" spc="-5" dirty="0">
                          <a:latin typeface="Microsoft Sans Serif"/>
                          <a:cs typeface="Microsoft Sans Serif"/>
                        </a:rPr>
                        <a:t>13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54610" marB="0">
                    <a:lnL w="12700">
                      <a:solidFill>
                        <a:srgbClr val="252525"/>
                      </a:solidFill>
                      <a:prstDash val="solid"/>
                    </a:lnL>
                    <a:lnR w="12700">
                      <a:solidFill>
                        <a:srgbClr val="252525"/>
                      </a:solidFill>
                      <a:prstDash val="solid"/>
                    </a:lnR>
                    <a:lnT w="12700">
                      <a:solidFill>
                        <a:srgbClr val="252525"/>
                      </a:solidFill>
                      <a:prstDash val="solid"/>
                    </a:lnT>
                    <a:lnB w="12700">
                      <a:solidFill>
                        <a:srgbClr val="25252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430">
                        <a:lnSpc>
                          <a:spcPts val="1590"/>
                        </a:lnSpc>
                        <a:spcBef>
                          <a:spcPts val="430"/>
                        </a:spcBef>
                      </a:pPr>
                      <a:r>
                        <a:rPr sz="1400" spc="-20" dirty="0">
                          <a:latin typeface="Microsoft Sans Serif"/>
                          <a:cs typeface="Microsoft Sans Serif"/>
                        </a:rPr>
                        <a:t>Восточно-Казахстанская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54610" marB="0">
                    <a:lnL w="12700">
                      <a:solidFill>
                        <a:srgbClr val="252525"/>
                      </a:solidFill>
                      <a:prstDash val="solid"/>
                    </a:lnL>
                    <a:lnR w="12700">
                      <a:solidFill>
                        <a:srgbClr val="252525"/>
                      </a:solidFill>
                      <a:prstDash val="solid"/>
                    </a:lnR>
                    <a:lnT w="12700">
                      <a:solidFill>
                        <a:srgbClr val="252525"/>
                      </a:solidFill>
                      <a:prstDash val="solid"/>
                    </a:lnT>
                    <a:lnB w="12700">
                      <a:solidFill>
                        <a:srgbClr val="25252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540" algn="r">
                        <a:lnSpc>
                          <a:spcPts val="1590"/>
                        </a:lnSpc>
                        <a:spcBef>
                          <a:spcPts val="430"/>
                        </a:spcBef>
                      </a:pPr>
                      <a:r>
                        <a:rPr sz="1400" spc="-5" dirty="0">
                          <a:latin typeface="Microsoft Sans Serif"/>
                          <a:cs typeface="Microsoft Sans Serif"/>
                        </a:rPr>
                        <a:t>59%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54610" marB="0">
                    <a:lnL w="12700">
                      <a:solidFill>
                        <a:srgbClr val="252525"/>
                      </a:solidFill>
                      <a:prstDash val="solid"/>
                    </a:lnL>
                    <a:lnR w="12700">
                      <a:solidFill>
                        <a:srgbClr val="252525"/>
                      </a:solidFill>
                      <a:prstDash val="solid"/>
                    </a:lnR>
                    <a:lnT w="12700">
                      <a:solidFill>
                        <a:srgbClr val="252525"/>
                      </a:solidFill>
                      <a:prstDash val="solid"/>
                    </a:lnT>
                    <a:lnB w="12700">
                      <a:solidFill>
                        <a:srgbClr val="252525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24281">
                <a:tc>
                  <a:txBody>
                    <a:bodyPr/>
                    <a:lstStyle/>
                    <a:p>
                      <a:pPr marR="3175" algn="r">
                        <a:lnSpc>
                          <a:spcPts val="1590"/>
                        </a:lnSpc>
                        <a:spcBef>
                          <a:spcPts val="75"/>
                        </a:spcBef>
                      </a:pPr>
                      <a:r>
                        <a:rPr sz="1600" b="1" spc="-5" dirty="0">
                          <a:latin typeface="Microsoft Sans Serif"/>
                          <a:cs typeface="Microsoft Sans Serif"/>
                        </a:rPr>
                        <a:t>14</a:t>
                      </a:r>
                      <a:endParaRPr sz="1600" b="1" dirty="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9525" marB="0">
                    <a:lnL w="12700">
                      <a:solidFill>
                        <a:srgbClr val="252525"/>
                      </a:solidFill>
                      <a:prstDash val="solid"/>
                    </a:lnL>
                    <a:lnR w="12700">
                      <a:solidFill>
                        <a:srgbClr val="252525"/>
                      </a:solidFill>
                      <a:prstDash val="solid"/>
                    </a:lnR>
                    <a:lnT w="12700">
                      <a:solidFill>
                        <a:srgbClr val="252525"/>
                      </a:solidFill>
                      <a:prstDash val="solid"/>
                    </a:lnT>
                    <a:lnB w="12700">
                      <a:solidFill>
                        <a:srgbClr val="252525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1430">
                        <a:lnSpc>
                          <a:spcPts val="1590"/>
                        </a:lnSpc>
                        <a:spcBef>
                          <a:spcPts val="75"/>
                        </a:spcBef>
                      </a:pPr>
                      <a:r>
                        <a:rPr sz="1600" b="1" spc="-20" dirty="0">
                          <a:latin typeface="Microsoft Sans Serif"/>
                          <a:cs typeface="Microsoft Sans Serif"/>
                        </a:rPr>
                        <a:t>Карагандинская</a:t>
                      </a:r>
                      <a:endParaRPr sz="1600" b="1" dirty="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9525" marB="0">
                    <a:lnL w="12700">
                      <a:solidFill>
                        <a:srgbClr val="252525"/>
                      </a:solidFill>
                      <a:prstDash val="solid"/>
                    </a:lnL>
                    <a:lnR w="12700">
                      <a:solidFill>
                        <a:srgbClr val="252525"/>
                      </a:solidFill>
                      <a:prstDash val="solid"/>
                    </a:lnR>
                    <a:lnT w="12700">
                      <a:solidFill>
                        <a:srgbClr val="252525"/>
                      </a:solidFill>
                      <a:prstDash val="solid"/>
                    </a:lnT>
                    <a:lnB w="12700">
                      <a:solidFill>
                        <a:srgbClr val="252525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R="2540" algn="r">
                        <a:lnSpc>
                          <a:spcPts val="1590"/>
                        </a:lnSpc>
                        <a:spcBef>
                          <a:spcPts val="75"/>
                        </a:spcBef>
                      </a:pPr>
                      <a:r>
                        <a:rPr sz="1600" b="1" spc="-5" dirty="0">
                          <a:latin typeface="Microsoft Sans Serif"/>
                          <a:cs typeface="Microsoft Sans Serif"/>
                        </a:rPr>
                        <a:t>54%</a:t>
                      </a:r>
                      <a:endParaRPr sz="1600" b="1" dirty="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9525" marB="0">
                    <a:lnL w="12700">
                      <a:solidFill>
                        <a:srgbClr val="252525"/>
                      </a:solidFill>
                      <a:prstDash val="solid"/>
                    </a:lnL>
                    <a:lnR w="12700">
                      <a:solidFill>
                        <a:srgbClr val="252525"/>
                      </a:solidFill>
                      <a:prstDash val="solid"/>
                    </a:lnR>
                    <a:lnT w="12700">
                      <a:solidFill>
                        <a:srgbClr val="252525"/>
                      </a:solidFill>
                      <a:prstDash val="solid"/>
                    </a:lnT>
                    <a:lnB w="12700">
                      <a:solidFill>
                        <a:srgbClr val="252525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24154">
                <a:tc>
                  <a:txBody>
                    <a:bodyPr/>
                    <a:lstStyle/>
                    <a:p>
                      <a:pPr marR="3175" algn="r">
                        <a:lnSpc>
                          <a:spcPts val="1590"/>
                        </a:lnSpc>
                        <a:spcBef>
                          <a:spcPts val="70"/>
                        </a:spcBef>
                      </a:pPr>
                      <a:r>
                        <a:rPr sz="1400" spc="-5" dirty="0">
                          <a:latin typeface="Microsoft Sans Serif"/>
                          <a:cs typeface="Microsoft Sans Serif"/>
                        </a:rPr>
                        <a:t>15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8890" marB="0">
                    <a:lnL w="12700">
                      <a:solidFill>
                        <a:srgbClr val="252525"/>
                      </a:solidFill>
                      <a:prstDash val="solid"/>
                    </a:lnL>
                    <a:lnR w="12700">
                      <a:solidFill>
                        <a:srgbClr val="252525"/>
                      </a:solidFill>
                      <a:prstDash val="solid"/>
                    </a:lnR>
                    <a:lnT w="12700">
                      <a:solidFill>
                        <a:srgbClr val="252525"/>
                      </a:solidFill>
                      <a:prstDash val="solid"/>
                    </a:lnT>
                    <a:lnB w="12700">
                      <a:solidFill>
                        <a:srgbClr val="252525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1430">
                        <a:lnSpc>
                          <a:spcPts val="1590"/>
                        </a:lnSpc>
                        <a:spcBef>
                          <a:spcPts val="70"/>
                        </a:spcBef>
                      </a:pPr>
                      <a:r>
                        <a:rPr sz="1400" spc="-15" dirty="0">
                          <a:latin typeface="Microsoft Sans Serif"/>
                          <a:cs typeface="Microsoft Sans Serif"/>
                        </a:rPr>
                        <a:t>Павлодарская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8890" marB="0">
                    <a:lnL w="12700">
                      <a:solidFill>
                        <a:srgbClr val="252525"/>
                      </a:solidFill>
                      <a:prstDash val="solid"/>
                    </a:lnL>
                    <a:lnR w="12700">
                      <a:solidFill>
                        <a:srgbClr val="252525"/>
                      </a:solidFill>
                      <a:prstDash val="solid"/>
                    </a:lnR>
                    <a:lnT w="12700">
                      <a:solidFill>
                        <a:srgbClr val="252525"/>
                      </a:solidFill>
                      <a:prstDash val="solid"/>
                    </a:lnT>
                    <a:lnB w="12700">
                      <a:solidFill>
                        <a:srgbClr val="252525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R="2540" algn="r">
                        <a:lnSpc>
                          <a:spcPts val="1590"/>
                        </a:lnSpc>
                        <a:spcBef>
                          <a:spcPts val="70"/>
                        </a:spcBef>
                      </a:pPr>
                      <a:r>
                        <a:rPr sz="1400" spc="-5" dirty="0">
                          <a:latin typeface="Microsoft Sans Serif"/>
                          <a:cs typeface="Microsoft Sans Serif"/>
                        </a:rPr>
                        <a:t>52%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8890" marB="0">
                    <a:lnL w="12700">
                      <a:solidFill>
                        <a:srgbClr val="252525"/>
                      </a:solidFill>
                      <a:prstDash val="solid"/>
                    </a:lnL>
                    <a:lnR w="12700">
                      <a:solidFill>
                        <a:srgbClr val="252525"/>
                      </a:solidFill>
                      <a:prstDash val="solid"/>
                    </a:lnR>
                    <a:lnT w="12700">
                      <a:solidFill>
                        <a:srgbClr val="252525"/>
                      </a:solidFill>
                      <a:prstDash val="solid"/>
                    </a:lnT>
                    <a:lnB w="12700">
                      <a:solidFill>
                        <a:srgbClr val="252525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24282">
                <a:tc>
                  <a:txBody>
                    <a:bodyPr/>
                    <a:lstStyle/>
                    <a:p>
                      <a:pPr marR="3175" algn="r">
                        <a:lnSpc>
                          <a:spcPts val="1590"/>
                        </a:lnSpc>
                        <a:spcBef>
                          <a:spcPts val="75"/>
                        </a:spcBef>
                      </a:pPr>
                      <a:r>
                        <a:rPr sz="1400" spc="-5" dirty="0">
                          <a:latin typeface="Microsoft Sans Serif"/>
                          <a:cs typeface="Microsoft Sans Serif"/>
                        </a:rPr>
                        <a:t>16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9525" marB="0">
                    <a:lnL w="12700">
                      <a:solidFill>
                        <a:srgbClr val="252525"/>
                      </a:solidFill>
                      <a:prstDash val="solid"/>
                    </a:lnL>
                    <a:lnR w="12700">
                      <a:solidFill>
                        <a:srgbClr val="252525"/>
                      </a:solidFill>
                      <a:prstDash val="solid"/>
                    </a:lnR>
                    <a:lnT w="12700">
                      <a:solidFill>
                        <a:srgbClr val="252525"/>
                      </a:solidFill>
                      <a:prstDash val="solid"/>
                    </a:lnT>
                    <a:lnB w="12700">
                      <a:solidFill>
                        <a:srgbClr val="252525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1430">
                        <a:lnSpc>
                          <a:spcPts val="1590"/>
                        </a:lnSpc>
                        <a:spcBef>
                          <a:spcPts val="75"/>
                        </a:spcBef>
                      </a:pPr>
                      <a:r>
                        <a:rPr sz="1400" spc="-30" dirty="0">
                          <a:latin typeface="Microsoft Sans Serif"/>
                          <a:cs typeface="Microsoft Sans Serif"/>
                        </a:rPr>
                        <a:t>г.Алматы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9525" marB="0">
                    <a:lnL w="12700">
                      <a:solidFill>
                        <a:srgbClr val="252525"/>
                      </a:solidFill>
                      <a:prstDash val="solid"/>
                    </a:lnL>
                    <a:lnR w="12700">
                      <a:solidFill>
                        <a:srgbClr val="252525"/>
                      </a:solidFill>
                      <a:prstDash val="solid"/>
                    </a:lnR>
                    <a:lnT w="12700">
                      <a:solidFill>
                        <a:srgbClr val="252525"/>
                      </a:solidFill>
                      <a:prstDash val="solid"/>
                    </a:lnT>
                    <a:lnB w="12700">
                      <a:solidFill>
                        <a:srgbClr val="252525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R="2540" algn="r">
                        <a:lnSpc>
                          <a:spcPts val="1590"/>
                        </a:lnSpc>
                        <a:spcBef>
                          <a:spcPts val="75"/>
                        </a:spcBef>
                      </a:pPr>
                      <a:r>
                        <a:rPr sz="1400" spc="-5" dirty="0">
                          <a:latin typeface="Microsoft Sans Serif"/>
                          <a:cs typeface="Microsoft Sans Serif"/>
                        </a:rPr>
                        <a:t>51%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9525" marB="0">
                    <a:lnL w="12700">
                      <a:solidFill>
                        <a:srgbClr val="252525"/>
                      </a:solidFill>
                      <a:prstDash val="solid"/>
                    </a:lnL>
                    <a:lnR w="12700">
                      <a:solidFill>
                        <a:srgbClr val="252525"/>
                      </a:solidFill>
                      <a:prstDash val="solid"/>
                    </a:lnR>
                    <a:lnT w="12700">
                      <a:solidFill>
                        <a:srgbClr val="252525"/>
                      </a:solidFill>
                      <a:prstDash val="solid"/>
                    </a:lnT>
                    <a:lnB w="12700">
                      <a:solidFill>
                        <a:srgbClr val="252525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24154">
                <a:tc>
                  <a:txBody>
                    <a:bodyPr/>
                    <a:lstStyle/>
                    <a:p>
                      <a:pPr marR="3175" algn="r">
                        <a:lnSpc>
                          <a:spcPts val="1590"/>
                        </a:lnSpc>
                        <a:spcBef>
                          <a:spcPts val="70"/>
                        </a:spcBef>
                      </a:pPr>
                      <a:r>
                        <a:rPr sz="1400" spc="-5" dirty="0">
                          <a:latin typeface="Microsoft Sans Serif"/>
                          <a:cs typeface="Microsoft Sans Serif"/>
                        </a:rPr>
                        <a:t>17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8890" marB="0">
                    <a:lnL w="12700">
                      <a:solidFill>
                        <a:srgbClr val="252525"/>
                      </a:solidFill>
                      <a:prstDash val="solid"/>
                    </a:lnL>
                    <a:lnR w="12700">
                      <a:solidFill>
                        <a:srgbClr val="252525"/>
                      </a:solidFill>
                      <a:prstDash val="solid"/>
                    </a:lnR>
                    <a:lnT w="12700">
                      <a:solidFill>
                        <a:srgbClr val="252525"/>
                      </a:solidFill>
                      <a:prstDash val="solid"/>
                    </a:lnT>
                    <a:lnB w="12700">
                      <a:solidFill>
                        <a:srgbClr val="252525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1430">
                        <a:lnSpc>
                          <a:spcPts val="1590"/>
                        </a:lnSpc>
                        <a:spcBef>
                          <a:spcPts val="70"/>
                        </a:spcBef>
                      </a:pPr>
                      <a:r>
                        <a:rPr sz="1400" spc="-25" dirty="0">
                          <a:latin typeface="Microsoft Sans Serif"/>
                          <a:cs typeface="Microsoft Sans Serif"/>
                        </a:rPr>
                        <a:t>Акмолинская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8890" marB="0">
                    <a:lnL w="12700">
                      <a:solidFill>
                        <a:srgbClr val="252525"/>
                      </a:solidFill>
                      <a:prstDash val="solid"/>
                    </a:lnL>
                    <a:lnR w="12700">
                      <a:solidFill>
                        <a:srgbClr val="252525"/>
                      </a:solidFill>
                      <a:prstDash val="solid"/>
                    </a:lnR>
                    <a:lnT w="12700">
                      <a:solidFill>
                        <a:srgbClr val="252525"/>
                      </a:solidFill>
                      <a:prstDash val="solid"/>
                    </a:lnT>
                    <a:lnB w="12700">
                      <a:solidFill>
                        <a:srgbClr val="252525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R="2540" algn="r">
                        <a:lnSpc>
                          <a:spcPts val="1590"/>
                        </a:lnSpc>
                        <a:spcBef>
                          <a:spcPts val="70"/>
                        </a:spcBef>
                      </a:pPr>
                      <a:r>
                        <a:rPr sz="1400" spc="-5" dirty="0">
                          <a:latin typeface="Microsoft Sans Serif"/>
                          <a:cs typeface="Microsoft Sans Serif"/>
                        </a:rPr>
                        <a:t>51%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8890" marB="0">
                    <a:lnL w="12700">
                      <a:solidFill>
                        <a:srgbClr val="252525"/>
                      </a:solidFill>
                      <a:prstDash val="solid"/>
                    </a:lnL>
                    <a:lnR w="12700">
                      <a:solidFill>
                        <a:srgbClr val="252525"/>
                      </a:solidFill>
                      <a:prstDash val="solid"/>
                    </a:lnR>
                    <a:lnT w="12700">
                      <a:solidFill>
                        <a:srgbClr val="252525"/>
                      </a:solidFill>
                      <a:prstDash val="solid"/>
                    </a:lnT>
                    <a:lnB w="12700">
                      <a:solidFill>
                        <a:srgbClr val="252525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24281">
                <a:tc>
                  <a:txBody>
                    <a:bodyPr/>
                    <a:lstStyle/>
                    <a:p>
                      <a:pPr marR="3175" algn="r">
                        <a:lnSpc>
                          <a:spcPts val="1590"/>
                        </a:lnSpc>
                        <a:spcBef>
                          <a:spcPts val="75"/>
                        </a:spcBef>
                      </a:pPr>
                      <a:r>
                        <a:rPr sz="1400" spc="-5" dirty="0">
                          <a:latin typeface="Microsoft Sans Serif"/>
                          <a:cs typeface="Microsoft Sans Serif"/>
                        </a:rPr>
                        <a:t>18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9525" marB="0">
                    <a:lnL w="12700">
                      <a:solidFill>
                        <a:srgbClr val="252525"/>
                      </a:solidFill>
                      <a:prstDash val="solid"/>
                    </a:lnL>
                    <a:lnR w="12700">
                      <a:solidFill>
                        <a:srgbClr val="252525"/>
                      </a:solidFill>
                      <a:prstDash val="solid"/>
                    </a:lnR>
                    <a:lnT w="12700">
                      <a:solidFill>
                        <a:srgbClr val="252525"/>
                      </a:solidFill>
                      <a:prstDash val="solid"/>
                    </a:lnT>
                    <a:lnB w="12700">
                      <a:solidFill>
                        <a:srgbClr val="252525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1430">
                        <a:lnSpc>
                          <a:spcPts val="1590"/>
                        </a:lnSpc>
                        <a:spcBef>
                          <a:spcPts val="75"/>
                        </a:spcBef>
                      </a:pPr>
                      <a:r>
                        <a:rPr sz="1400" spc="-20" dirty="0">
                          <a:latin typeface="Microsoft Sans Serif"/>
                          <a:cs typeface="Microsoft Sans Serif"/>
                        </a:rPr>
                        <a:t>Костанайская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9525" marB="0">
                    <a:lnL w="12700">
                      <a:solidFill>
                        <a:srgbClr val="252525"/>
                      </a:solidFill>
                      <a:prstDash val="solid"/>
                    </a:lnL>
                    <a:lnR w="12700">
                      <a:solidFill>
                        <a:srgbClr val="252525"/>
                      </a:solidFill>
                      <a:prstDash val="solid"/>
                    </a:lnR>
                    <a:lnT w="12700">
                      <a:solidFill>
                        <a:srgbClr val="252525"/>
                      </a:solidFill>
                      <a:prstDash val="solid"/>
                    </a:lnT>
                    <a:lnB w="12700">
                      <a:solidFill>
                        <a:srgbClr val="252525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R="2540" algn="r">
                        <a:lnSpc>
                          <a:spcPts val="1590"/>
                        </a:lnSpc>
                        <a:spcBef>
                          <a:spcPts val="75"/>
                        </a:spcBef>
                      </a:pPr>
                      <a:r>
                        <a:rPr sz="1400" spc="-5" dirty="0">
                          <a:latin typeface="Microsoft Sans Serif"/>
                          <a:cs typeface="Microsoft Sans Serif"/>
                        </a:rPr>
                        <a:t>50%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9525" marB="0">
                    <a:lnL w="12700">
                      <a:solidFill>
                        <a:srgbClr val="252525"/>
                      </a:solidFill>
                      <a:prstDash val="solid"/>
                    </a:lnL>
                    <a:lnR w="12700">
                      <a:solidFill>
                        <a:srgbClr val="252525"/>
                      </a:solidFill>
                      <a:prstDash val="solid"/>
                    </a:lnR>
                    <a:lnT w="12700">
                      <a:solidFill>
                        <a:srgbClr val="252525"/>
                      </a:solidFill>
                      <a:prstDash val="solid"/>
                    </a:lnT>
                    <a:lnB w="12700">
                      <a:solidFill>
                        <a:srgbClr val="252525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24243">
                <a:tc>
                  <a:txBody>
                    <a:bodyPr/>
                    <a:lstStyle/>
                    <a:p>
                      <a:pPr marR="3175" algn="r">
                        <a:lnSpc>
                          <a:spcPts val="1590"/>
                        </a:lnSpc>
                        <a:spcBef>
                          <a:spcPts val="75"/>
                        </a:spcBef>
                      </a:pPr>
                      <a:r>
                        <a:rPr sz="1400" spc="-5" dirty="0">
                          <a:latin typeface="Microsoft Sans Serif"/>
                          <a:cs typeface="Microsoft Sans Serif"/>
                        </a:rPr>
                        <a:t>19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9525" marB="0">
                    <a:lnL w="12700">
                      <a:solidFill>
                        <a:srgbClr val="252525"/>
                      </a:solidFill>
                      <a:prstDash val="solid"/>
                    </a:lnL>
                    <a:lnR w="12700">
                      <a:solidFill>
                        <a:srgbClr val="252525"/>
                      </a:solidFill>
                      <a:prstDash val="solid"/>
                    </a:lnR>
                    <a:lnT w="12700">
                      <a:solidFill>
                        <a:srgbClr val="252525"/>
                      </a:solidFill>
                      <a:prstDash val="solid"/>
                    </a:lnT>
                    <a:lnB w="12700">
                      <a:solidFill>
                        <a:srgbClr val="252525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1430">
                        <a:lnSpc>
                          <a:spcPts val="1590"/>
                        </a:lnSpc>
                        <a:spcBef>
                          <a:spcPts val="75"/>
                        </a:spcBef>
                      </a:pPr>
                      <a:r>
                        <a:rPr sz="1400" spc="-30" dirty="0">
                          <a:latin typeface="Microsoft Sans Serif"/>
                          <a:cs typeface="Microsoft Sans Serif"/>
                        </a:rPr>
                        <a:t>г.Астана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9525" marB="0">
                    <a:lnL w="12700">
                      <a:solidFill>
                        <a:srgbClr val="252525"/>
                      </a:solidFill>
                      <a:prstDash val="solid"/>
                    </a:lnL>
                    <a:lnR w="12700">
                      <a:solidFill>
                        <a:srgbClr val="252525"/>
                      </a:solidFill>
                      <a:prstDash val="solid"/>
                    </a:lnR>
                    <a:lnT w="12700">
                      <a:solidFill>
                        <a:srgbClr val="252525"/>
                      </a:solidFill>
                      <a:prstDash val="solid"/>
                    </a:lnT>
                    <a:lnB w="12700">
                      <a:solidFill>
                        <a:srgbClr val="252525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R="2540" algn="r">
                        <a:lnSpc>
                          <a:spcPts val="1590"/>
                        </a:lnSpc>
                        <a:spcBef>
                          <a:spcPts val="75"/>
                        </a:spcBef>
                      </a:pPr>
                      <a:r>
                        <a:rPr sz="1400" spc="-5" dirty="0">
                          <a:latin typeface="Microsoft Sans Serif"/>
                          <a:cs typeface="Microsoft Sans Serif"/>
                        </a:rPr>
                        <a:t>44%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9525" marB="0">
                    <a:lnL w="12700">
                      <a:solidFill>
                        <a:srgbClr val="252525"/>
                      </a:solidFill>
                      <a:prstDash val="solid"/>
                    </a:lnL>
                    <a:lnR w="12700">
                      <a:solidFill>
                        <a:srgbClr val="252525"/>
                      </a:solidFill>
                      <a:prstDash val="solid"/>
                    </a:lnR>
                    <a:lnT w="12700">
                      <a:solidFill>
                        <a:srgbClr val="252525"/>
                      </a:solidFill>
                      <a:prstDash val="solid"/>
                    </a:lnT>
                    <a:lnB w="12700">
                      <a:solidFill>
                        <a:srgbClr val="252525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224231">
                <a:tc>
                  <a:txBody>
                    <a:bodyPr/>
                    <a:lstStyle/>
                    <a:p>
                      <a:pPr marR="3175" algn="r">
                        <a:lnSpc>
                          <a:spcPts val="1590"/>
                        </a:lnSpc>
                        <a:spcBef>
                          <a:spcPts val="75"/>
                        </a:spcBef>
                      </a:pPr>
                      <a:r>
                        <a:rPr sz="1400" spc="-5" dirty="0">
                          <a:latin typeface="Microsoft Sans Serif"/>
                          <a:cs typeface="Microsoft Sans Serif"/>
                        </a:rPr>
                        <a:t>20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9525" marB="0">
                    <a:lnL w="12700">
                      <a:solidFill>
                        <a:srgbClr val="252525"/>
                      </a:solidFill>
                      <a:prstDash val="solid"/>
                    </a:lnL>
                    <a:lnR w="12700">
                      <a:solidFill>
                        <a:srgbClr val="252525"/>
                      </a:solidFill>
                      <a:prstDash val="solid"/>
                    </a:lnR>
                    <a:lnT w="12700">
                      <a:solidFill>
                        <a:srgbClr val="252525"/>
                      </a:solidFill>
                      <a:prstDash val="solid"/>
                    </a:lnT>
                    <a:lnB w="12700">
                      <a:solidFill>
                        <a:srgbClr val="252525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1430">
                        <a:lnSpc>
                          <a:spcPts val="1590"/>
                        </a:lnSpc>
                        <a:spcBef>
                          <a:spcPts val="75"/>
                        </a:spcBef>
                      </a:pPr>
                      <a:r>
                        <a:rPr sz="1400" spc="-20" dirty="0">
                          <a:latin typeface="Microsoft Sans Serif"/>
                          <a:cs typeface="Microsoft Sans Serif"/>
                        </a:rPr>
                        <a:t>Северо-Казахстанская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9525" marB="0">
                    <a:lnL w="12700">
                      <a:solidFill>
                        <a:srgbClr val="252525"/>
                      </a:solidFill>
                      <a:prstDash val="solid"/>
                    </a:lnL>
                    <a:lnR w="12700">
                      <a:solidFill>
                        <a:srgbClr val="252525"/>
                      </a:solidFill>
                      <a:prstDash val="solid"/>
                    </a:lnR>
                    <a:lnT w="12700">
                      <a:solidFill>
                        <a:srgbClr val="252525"/>
                      </a:solidFill>
                      <a:prstDash val="solid"/>
                    </a:lnT>
                    <a:lnB w="12700">
                      <a:solidFill>
                        <a:srgbClr val="252525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R="2540" algn="r">
                        <a:lnSpc>
                          <a:spcPts val="1590"/>
                        </a:lnSpc>
                        <a:spcBef>
                          <a:spcPts val="75"/>
                        </a:spcBef>
                      </a:pPr>
                      <a:r>
                        <a:rPr sz="1400" spc="-5" dirty="0">
                          <a:latin typeface="Microsoft Sans Serif"/>
                          <a:cs typeface="Microsoft Sans Serif"/>
                        </a:rPr>
                        <a:t>42%</a:t>
                      </a:r>
                      <a:endParaRPr sz="1400" dirty="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9525" marB="0">
                    <a:lnL w="12700">
                      <a:solidFill>
                        <a:srgbClr val="252525"/>
                      </a:solidFill>
                      <a:prstDash val="solid"/>
                    </a:lnL>
                    <a:lnR w="12700">
                      <a:solidFill>
                        <a:srgbClr val="252525"/>
                      </a:solidFill>
                      <a:prstDash val="solid"/>
                    </a:lnR>
                    <a:lnT w="12700">
                      <a:solidFill>
                        <a:srgbClr val="252525"/>
                      </a:solidFill>
                      <a:prstDash val="solid"/>
                    </a:lnT>
                    <a:lnB w="12700">
                      <a:solidFill>
                        <a:srgbClr val="252525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</a:tbl>
          </a:graphicData>
        </a:graphic>
      </p:graphicFrame>
      <p:sp>
        <p:nvSpPr>
          <p:cNvPr id="41" name="object 41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83820">
              <a:lnSpc>
                <a:spcPct val="100000"/>
              </a:lnSpc>
              <a:spcBef>
                <a:spcPts val="100"/>
              </a:spcBef>
            </a:pPr>
            <a:fld id="{81D60167-4931-47E6-BA6A-407CBD079E47}" type="slidenum">
              <a:rPr spc="-5" dirty="0"/>
              <a:t>3</a:t>
            </a:fld>
            <a:endParaRPr spc="-5" dirty="0"/>
          </a:p>
        </p:txBody>
      </p:sp>
      <p:sp>
        <p:nvSpPr>
          <p:cNvPr id="34" name="object 34"/>
          <p:cNvSpPr txBox="1"/>
          <p:nvPr/>
        </p:nvSpPr>
        <p:spPr>
          <a:xfrm>
            <a:off x="312521" y="4378579"/>
            <a:ext cx="165100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-5" dirty="0">
                <a:solidFill>
                  <a:srgbClr val="585858"/>
                </a:solidFill>
                <a:latin typeface="Calibri"/>
                <a:cs typeface="Calibri"/>
              </a:rPr>
              <a:t>0%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254609" y="3516248"/>
            <a:ext cx="223520" cy="7378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-5" dirty="0">
                <a:solidFill>
                  <a:srgbClr val="585858"/>
                </a:solidFill>
                <a:latin typeface="Calibri"/>
                <a:cs typeface="Calibri"/>
              </a:rPr>
              <a:t>30%</a:t>
            </a:r>
            <a:endParaRPr sz="9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95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900" spc="-5" dirty="0">
                <a:solidFill>
                  <a:srgbClr val="585858"/>
                </a:solidFill>
                <a:latin typeface="Calibri"/>
                <a:cs typeface="Calibri"/>
              </a:rPr>
              <a:t>20%</a:t>
            </a:r>
            <a:endParaRPr sz="9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95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900" spc="-5" dirty="0">
                <a:solidFill>
                  <a:srgbClr val="585858"/>
                </a:solidFill>
                <a:latin typeface="Calibri"/>
                <a:cs typeface="Calibri"/>
              </a:rPr>
              <a:t>10%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254609" y="3228847"/>
            <a:ext cx="223520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-5" dirty="0">
                <a:solidFill>
                  <a:srgbClr val="585858"/>
                </a:solidFill>
                <a:latin typeface="Calibri"/>
                <a:cs typeface="Calibri"/>
              </a:rPr>
              <a:t>40%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254609" y="2941446"/>
            <a:ext cx="223520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-5" dirty="0">
                <a:solidFill>
                  <a:srgbClr val="585858"/>
                </a:solidFill>
                <a:latin typeface="Calibri"/>
                <a:cs typeface="Calibri"/>
              </a:rPr>
              <a:t>50%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254609" y="2654046"/>
            <a:ext cx="223520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-5" dirty="0">
                <a:solidFill>
                  <a:srgbClr val="585858"/>
                </a:solidFill>
                <a:latin typeface="Calibri"/>
                <a:cs typeface="Calibri"/>
              </a:rPr>
              <a:t>60%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254609" y="2366517"/>
            <a:ext cx="223520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-5" dirty="0">
                <a:solidFill>
                  <a:srgbClr val="585858"/>
                </a:solidFill>
                <a:latin typeface="Calibri"/>
                <a:cs typeface="Calibri"/>
              </a:rPr>
              <a:t>70%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254609" y="2079116"/>
            <a:ext cx="223520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-5" dirty="0">
                <a:solidFill>
                  <a:srgbClr val="585858"/>
                </a:solidFill>
                <a:latin typeface="Calibri"/>
                <a:cs typeface="Calibri"/>
              </a:rPr>
              <a:t>80%</a:t>
            </a:r>
            <a:endParaRPr sz="9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14019" y="998347"/>
            <a:ext cx="4963795" cy="10007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95"/>
              </a:spcBef>
            </a:pPr>
            <a:r>
              <a:rPr sz="1600" b="1" spc="-10" dirty="0">
                <a:solidFill>
                  <a:srgbClr val="252525"/>
                </a:solidFill>
                <a:latin typeface="Arial"/>
                <a:cs typeface="Arial"/>
              </a:rPr>
              <a:t>Соотношение</a:t>
            </a:r>
            <a:r>
              <a:rPr sz="1600" b="1" spc="-5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b="1" spc="-15" dirty="0">
                <a:solidFill>
                  <a:srgbClr val="252525"/>
                </a:solidFill>
                <a:latin typeface="Arial"/>
                <a:cs typeface="Arial"/>
              </a:rPr>
              <a:t>количества</a:t>
            </a:r>
            <a:r>
              <a:rPr sz="1600" b="1" spc="-10" dirty="0">
                <a:solidFill>
                  <a:srgbClr val="252525"/>
                </a:solidFill>
                <a:latin typeface="Arial"/>
                <a:cs typeface="Arial"/>
              </a:rPr>
              <a:t> профилактического </a:t>
            </a:r>
            <a:r>
              <a:rPr sz="1600" b="1" spc="-5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b="1" spc="-10" dirty="0">
                <a:solidFill>
                  <a:srgbClr val="252525"/>
                </a:solidFill>
                <a:latin typeface="Arial"/>
                <a:cs typeface="Arial"/>
              </a:rPr>
              <a:t>отношении</a:t>
            </a:r>
            <a:r>
              <a:rPr sz="1600" b="1" spc="-5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b="1" spc="-10" dirty="0">
                <a:solidFill>
                  <a:srgbClr val="252525"/>
                </a:solidFill>
                <a:latin typeface="Arial"/>
                <a:cs typeface="Arial"/>
              </a:rPr>
              <a:t>субъектов</a:t>
            </a:r>
            <a:r>
              <a:rPr sz="1600" b="1" spc="-5" dirty="0">
                <a:solidFill>
                  <a:srgbClr val="252525"/>
                </a:solidFill>
                <a:latin typeface="Arial"/>
                <a:cs typeface="Arial"/>
              </a:rPr>
              <a:t> бизнеса</a:t>
            </a:r>
            <a:r>
              <a:rPr sz="1600" b="1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b="1" spc="-5" dirty="0">
                <a:solidFill>
                  <a:srgbClr val="252525"/>
                </a:solidFill>
                <a:latin typeface="Arial"/>
                <a:cs typeface="Arial"/>
              </a:rPr>
              <a:t>к</a:t>
            </a:r>
            <a:r>
              <a:rPr sz="1600" b="1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b="1" spc="-10" dirty="0">
                <a:solidFill>
                  <a:srgbClr val="252525"/>
                </a:solidFill>
                <a:latin typeface="Arial"/>
                <a:cs typeface="Arial"/>
              </a:rPr>
              <a:t>общему </a:t>
            </a:r>
            <a:r>
              <a:rPr sz="1600" b="1" spc="-5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b="1" spc="-15" dirty="0">
                <a:solidFill>
                  <a:srgbClr val="252525"/>
                </a:solidFill>
                <a:latin typeface="Arial"/>
                <a:cs typeface="Arial"/>
              </a:rPr>
              <a:t>завершенных</a:t>
            </a:r>
            <a:r>
              <a:rPr sz="1600" b="1" spc="55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b="1" spc="-10" dirty="0">
                <a:solidFill>
                  <a:srgbClr val="252525"/>
                </a:solidFill>
                <a:latin typeface="Arial"/>
                <a:cs typeface="Arial"/>
              </a:rPr>
              <a:t>проверок</a:t>
            </a:r>
            <a:r>
              <a:rPr sz="1600" b="1" spc="20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b="1" spc="-15" dirty="0">
                <a:solidFill>
                  <a:srgbClr val="252525"/>
                </a:solidFill>
                <a:latin typeface="Arial"/>
                <a:cs typeface="Arial"/>
              </a:rPr>
              <a:t>субъектов</a:t>
            </a:r>
            <a:r>
              <a:rPr sz="1600" b="1" spc="60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b="1" spc="-5" dirty="0">
                <a:solidFill>
                  <a:srgbClr val="252525"/>
                </a:solidFill>
                <a:latin typeface="Arial"/>
                <a:cs typeface="Arial"/>
              </a:rPr>
              <a:t>бизнеса</a:t>
            </a:r>
            <a:endParaRPr sz="1600">
              <a:latin typeface="Arial"/>
              <a:cs typeface="Arial"/>
            </a:endParaRPr>
          </a:p>
          <a:p>
            <a:pPr marL="68580" algn="just">
              <a:lnSpc>
                <a:spcPct val="100000"/>
              </a:lnSpc>
            </a:pPr>
            <a:r>
              <a:rPr sz="1600" i="1" spc="-5" dirty="0">
                <a:solidFill>
                  <a:srgbClr val="252525"/>
                </a:solidFill>
                <a:latin typeface="Arial"/>
                <a:cs typeface="Arial"/>
              </a:rPr>
              <a:t>(выше–</a:t>
            </a:r>
            <a:r>
              <a:rPr sz="1600" i="1" spc="-15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i="1" spc="-5" dirty="0">
                <a:solidFill>
                  <a:srgbClr val="252525"/>
                </a:solidFill>
                <a:latin typeface="Arial"/>
                <a:cs typeface="Arial"/>
              </a:rPr>
              <a:t>лучше)</a:t>
            </a:r>
            <a:endParaRPr sz="16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511165" y="998347"/>
            <a:ext cx="1276350" cy="513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16205" marR="5080" indent="-104139">
              <a:lnSpc>
                <a:spcPct val="100000"/>
              </a:lnSpc>
              <a:spcBef>
                <a:spcPts val="95"/>
              </a:spcBef>
              <a:tabLst>
                <a:tab pos="1134110" algn="l"/>
              </a:tabLst>
            </a:pPr>
            <a:r>
              <a:rPr sz="1600" b="1" spc="-25" dirty="0">
                <a:solidFill>
                  <a:srgbClr val="252525"/>
                </a:solidFill>
                <a:latin typeface="Arial"/>
                <a:cs typeface="Arial"/>
              </a:rPr>
              <a:t>к</a:t>
            </a:r>
            <a:r>
              <a:rPr sz="1600" b="1" spc="-5" dirty="0">
                <a:solidFill>
                  <a:srgbClr val="252525"/>
                </a:solidFill>
                <a:latin typeface="Arial"/>
                <a:cs typeface="Arial"/>
              </a:rPr>
              <a:t>онт</a:t>
            </a:r>
            <a:r>
              <a:rPr sz="1600" b="1" spc="-10" dirty="0">
                <a:solidFill>
                  <a:srgbClr val="252525"/>
                </a:solidFill>
                <a:latin typeface="Arial"/>
                <a:cs typeface="Arial"/>
              </a:rPr>
              <a:t>р</a:t>
            </a:r>
            <a:r>
              <a:rPr sz="1600" b="1" spc="-45" dirty="0">
                <a:solidFill>
                  <a:srgbClr val="252525"/>
                </a:solidFill>
                <a:latin typeface="Arial"/>
                <a:cs typeface="Arial"/>
              </a:rPr>
              <a:t>о</a:t>
            </a:r>
            <a:r>
              <a:rPr sz="1600" b="1" spc="-5" dirty="0">
                <a:solidFill>
                  <a:srgbClr val="252525"/>
                </a:solidFill>
                <a:latin typeface="Arial"/>
                <a:cs typeface="Arial"/>
              </a:rPr>
              <a:t>ля</a:t>
            </a:r>
            <a:r>
              <a:rPr sz="1600" b="1" dirty="0">
                <a:solidFill>
                  <a:srgbClr val="252525"/>
                </a:solidFill>
                <a:latin typeface="Arial"/>
                <a:cs typeface="Arial"/>
              </a:rPr>
              <a:t>	</a:t>
            </a:r>
            <a:r>
              <a:rPr sz="1600" b="1" spc="-5" dirty="0">
                <a:solidFill>
                  <a:srgbClr val="252525"/>
                </a:solidFill>
                <a:latin typeface="Arial"/>
                <a:cs typeface="Arial"/>
              </a:rPr>
              <a:t>в  </a:t>
            </a:r>
            <a:r>
              <a:rPr sz="1600" b="1" spc="-25" dirty="0">
                <a:solidFill>
                  <a:srgbClr val="252525"/>
                </a:solidFill>
                <a:latin typeface="Arial"/>
                <a:cs typeface="Arial"/>
              </a:rPr>
              <a:t>к</a:t>
            </a:r>
            <a:r>
              <a:rPr sz="1600" b="1" spc="-45" dirty="0">
                <a:solidFill>
                  <a:srgbClr val="252525"/>
                </a:solidFill>
                <a:latin typeface="Arial"/>
                <a:cs typeface="Arial"/>
              </a:rPr>
              <a:t>о</a:t>
            </a:r>
            <a:r>
              <a:rPr sz="1600" b="1" spc="-15" dirty="0">
                <a:solidFill>
                  <a:srgbClr val="252525"/>
                </a:solidFill>
                <a:latin typeface="Arial"/>
                <a:cs typeface="Arial"/>
              </a:rPr>
              <a:t>л</a:t>
            </a:r>
            <a:r>
              <a:rPr sz="1600" b="1" spc="-5" dirty="0">
                <a:solidFill>
                  <a:srgbClr val="252525"/>
                </a:solidFill>
                <a:latin typeface="Arial"/>
                <a:cs typeface="Arial"/>
              </a:rPr>
              <a:t>и</a:t>
            </a:r>
            <a:r>
              <a:rPr sz="1600" b="1" spc="5" dirty="0">
                <a:solidFill>
                  <a:srgbClr val="252525"/>
                </a:solidFill>
                <a:latin typeface="Arial"/>
                <a:cs typeface="Arial"/>
              </a:rPr>
              <a:t>ч</a:t>
            </a:r>
            <a:r>
              <a:rPr sz="1600" b="1" spc="-20" dirty="0">
                <a:solidFill>
                  <a:srgbClr val="252525"/>
                </a:solidFill>
                <a:latin typeface="Arial"/>
                <a:cs typeface="Arial"/>
              </a:rPr>
              <a:t>е</a:t>
            </a:r>
            <a:r>
              <a:rPr sz="1600" b="1" spc="5" dirty="0">
                <a:solidFill>
                  <a:srgbClr val="252525"/>
                </a:solidFill>
                <a:latin typeface="Arial"/>
                <a:cs typeface="Arial"/>
              </a:rPr>
              <a:t>с</a:t>
            </a:r>
            <a:r>
              <a:rPr sz="1600" b="1" spc="-20" dirty="0">
                <a:solidFill>
                  <a:srgbClr val="252525"/>
                </a:solidFill>
                <a:latin typeface="Arial"/>
                <a:cs typeface="Arial"/>
              </a:rPr>
              <a:t>т</a:t>
            </a:r>
            <a:r>
              <a:rPr sz="1600" b="1" spc="-30" dirty="0">
                <a:solidFill>
                  <a:srgbClr val="252525"/>
                </a:solidFill>
                <a:latin typeface="Arial"/>
                <a:cs typeface="Arial"/>
              </a:rPr>
              <a:t>в</a:t>
            </a:r>
            <a:r>
              <a:rPr sz="1600" b="1" spc="-5" dirty="0">
                <a:solidFill>
                  <a:srgbClr val="252525"/>
                </a:solidFill>
                <a:latin typeface="Arial"/>
                <a:cs typeface="Arial"/>
              </a:rPr>
              <a:t>у</a:t>
            </a:r>
            <a:endParaRPr sz="16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260842" y="1076705"/>
            <a:ext cx="258318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spc="-10" dirty="0">
                <a:solidFill>
                  <a:srgbClr val="0F4D7E"/>
                </a:solidFill>
                <a:latin typeface="Arial"/>
                <a:cs typeface="Arial"/>
              </a:rPr>
              <a:t>Распределение</a:t>
            </a:r>
            <a:r>
              <a:rPr sz="1600" b="1" spc="-15" dirty="0">
                <a:solidFill>
                  <a:srgbClr val="0F4D7E"/>
                </a:solidFill>
                <a:latin typeface="Arial"/>
                <a:cs typeface="Arial"/>
              </a:rPr>
              <a:t> </a:t>
            </a:r>
            <a:r>
              <a:rPr sz="1600" b="1" spc="-5" dirty="0">
                <a:solidFill>
                  <a:srgbClr val="0F4D7E"/>
                </a:solidFill>
                <a:latin typeface="Arial"/>
                <a:cs typeface="Arial"/>
              </a:rPr>
              <a:t>регионов</a:t>
            </a:r>
            <a:endParaRPr sz="1600">
              <a:latin typeface="Arial"/>
              <a:cs typeface="Arial"/>
            </a:endParaRPr>
          </a:p>
        </p:txBody>
      </p:sp>
      <p:graphicFrame>
        <p:nvGraphicFramePr>
          <p:cNvPr id="5" name="object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25366830"/>
              </p:ext>
            </p:extLst>
          </p:nvPr>
        </p:nvGraphicFramePr>
        <p:xfrm>
          <a:off x="7779131" y="1512824"/>
          <a:ext cx="3820795" cy="471425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397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878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9316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36220">
                <a:tc>
                  <a:txBody>
                    <a:bodyPr/>
                    <a:lstStyle/>
                    <a:p>
                      <a:pPr marR="3175" algn="r">
                        <a:lnSpc>
                          <a:spcPts val="1595"/>
                        </a:lnSpc>
                        <a:spcBef>
                          <a:spcPts val="160"/>
                        </a:spcBef>
                      </a:pP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1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2032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335">
                        <a:lnSpc>
                          <a:spcPts val="1595"/>
                        </a:lnSpc>
                        <a:spcBef>
                          <a:spcPts val="160"/>
                        </a:spcBef>
                      </a:pPr>
                      <a:r>
                        <a:rPr sz="1400" spc="-30" dirty="0">
                          <a:latin typeface="Microsoft Sans Serif"/>
                          <a:cs typeface="Microsoft Sans Serif"/>
                        </a:rPr>
                        <a:t>Ұлытау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2032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3810" algn="r">
                        <a:lnSpc>
                          <a:spcPts val="1595"/>
                        </a:lnSpc>
                        <a:spcBef>
                          <a:spcPts val="160"/>
                        </a:spcBef>
                      </a:pPr>
                      <a:r>
                        <a:rPr sz="1400" spc="-5" dirty="0">
                          <a:latin typeface="Microsoft Sans Serif"/>
                          <a:cs typeface="Microsoft Sans Serif"/>
                        </a:rPr>
                        <a:t>38%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2032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6219">
                <a:tc>
                  <a:txBody>
                    <a:bodyPr/>
                    <a:lstStyle/>
                    <a:p>
                      <a:pPr marR="3175" algn="r">
                        <a:lnSpc>
                          <a:spcPts val="1595"/>
                        </a:lnSpc>
                        <a:spcBef>
                          <a:spcPts val="160"/>
                        </a:spcBef>
                      </a:pP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2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2032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335">
                        <a:lnSpc>
                          <a:spcPts val="1595"/>
                        </a:lnSpc>
                        <a:spcBef>
                          <a:spcPts val="160"/>
                        </a:spcBef>
                      </a:pPr>
                      <a:r>
                        <a:rPr sz="1400" spc="-5" dirty="0">
                          <a:latin typeface="Microsoft Sans Serif"/>
                          <a:cs typeface="Microsoft Sans Serif"/>
                        </a:rPr>
                        <a:t>Жамбылская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2032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3810" algn="r">
                        <a:lnSpc>
                          <a:spcPts val="1595"/>
                        </a:lnSpc>
                        <a:spcBef>
                          <a:spcPts val="160"/>
                        </a:spcBef>
                      </a:pPr>
                      <a:r>
                        <a:rPr sz="1400" spc="-5" dirty="0">
                          <a:latin typeface="Microsoft Sans Serif"/>
                          <a:cs typeface="Microsoft Sans Serif"/>
                        </a:rPr>
                        <a:t>25%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2032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6220">
                <a:tc>
                  <a:txBody>
                    <a:bodyPr/>
                    <a:lstStyle/>
                    <a:p>
                      <a:pPr marR="3175" algn="r">
                        <a:lnSpc>
                          <a:spcPts val="1595"/>
                        </a:lnSpc>
                        <a:spcBef>
                          <a:spcPts val="160"/>
                        </a:spcBef>
                      </a:pP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3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2032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335">
                        <a:lnSpc>
                          <a:spcPts val="1595"/>
                        </a:lnSpc>
                        <a:spcBef>
                          <a:spcPts val="160"/>
                        </a:spcBef>
                      </a:pPr>
                      <a:r>
                        <a:rPr sz="1400" spc="-20" dirty="0">
                          <a:latin typeface="Microsoft Sans Serif"/>
                          <a:cs typeface="Microsoft Sans Serif"/>
                        </a:rPr>
                        <a:t>Акмолинская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2032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3810" algn="r">
                        <a:lnSpc>
                          <a:spcPts val="1595"/>
                        </a:lnSpc>
                        <a:spcBef>
                          <a:spcPts val="160"/>
                        </a:spcBef>
                      </a:pPr>
                      <a:r>
                        <a:rPr sz="1400" spc="-5" dirty="0">
                          <a:latin typeface="Microsoft Sans Serif"/>
                          <a:cs typeface="Microsoft Sans Serif"/>
                        </a:rPr>
                        <a:t>24%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2032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6219">
                <a:tc>
                  <a:txBody>
                    <a:bodyPr/>
                    <a:lstStyle/>
                    <a:p>
                      <a:pPr marR="3175" algn="r">
                        <a:lnSpc>
                          <a:spcPts val="1595"/>
                        </a:lnSpc>
                        <a:spcBef>
                          <a:spcPts val="165"/>
                        </a:spcBef>
                      </a:pP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4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2095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335">
                        <a:lnSpc>
                          <a:spcPts val="1595"/>
                        </a:lnSpc>
                        <a:spcBef>
                          <a:spcPts val="165"/>
                        </a:spcBef>
                      </a:pP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Мангистауская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2095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3810" algn="r">
                        <a:lnSpc>
                          <a:spcPts val="1595"/>
                        </a:lnSpc>
                        <a:spcBef>
                          <a:spcPts val="165"/>
                        </a:spcBef>
                      </a:pPr>
                      <a:r>
                        <a:rPr sz="1400" spc="-5" dirty="0">
                          <a:latin typeface="Microsoft Sans Serif"/>
                          <a:cs typeface="Microsoft Sans Serif"/>
                        </a:rPr>
                        <a:t>24%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2095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36220">
                <a:tc>
                  <a:txBody>
                    <a:bodyPr/>
                    <a:lstStyle/>
                    <a:p>
                      <a:pPr marR="3175" algn="r">
                        <a:lnSpc>
                          <a:spcPts val="1595"/>
                        </a:lnSpc>
                        <a:spcBef>
                          <a:spcPts val="165"/>
                        </a:spcBef>
                      </a:pP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5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2095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335">
                        <a:lnSpc>
                          <a:spcPts val="1595"/>
                        </a:lnSpc>
                        <a:spcBef>
                          <a:spcPts val="165"/>
                        </a:spcBef>
                      </a:pP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Актюбинская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2095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3810" algn="r">
                        <a:lnSpc>
                          <a:spcPts val="1595"/>
                        </a:lnSpc>
                        <a:spcBef>
                          <a:spcPts val="165"/>
                        </a:spcBef>
                      </a:pPr>
                      <a:r>
                        <a:rPr sz="1400" spc="-5" dirty="0">
                          <a:latin typeface="Microsoft Sans Serif"/>
                          <a:cs typeface="Microsoft Sans Serif"/>
                        </a:rPr>
                        <a:t>21%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2095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36220">
                <a:tc>
                  <a:txBody>
                    <a:bodyPr/>
                    <a:lstStyle/>
                    <a:p>
                      <a:pPr marR="3175" algn="r">
                        <a:lnSpc>
                          <a:spcPts val="1595"/>
                        </a:lnSpc>
                        <a:spcBef>
                          <a:spcPts val="165"/>
                        </a:spcBef>
                      </a:pP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6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2095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335">
                        <a:lnSpc>
                          <a:spcPts val="1595"/>
                        </a:lnSpc>
                        <a:spcBef>
                          <a:spcPts val="165"/>
                        </a:spcBef>
                      </a:pPr>
                      <a:r>
                        <a:rPr sz="1400" spc="-5" dirty="0">
                          <a:latin typeface="Microsoft Sans Serif"/>
                          <a:cs typeface="Microsoft Sans Serif"/>
                        </a:rPr>
                        <a:t>Жетісу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2095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3810" algn="r">
                        <a:lnSpc>
                          <a:spcPts val="1595"/>
                        </a:lnSpc>
                        <a:spcBef>
                          <a:spcPts val="165"/>
                        </a:spcBef>
                      </a:pPr>
                      <a:r>
                        <a:rPr sz="1400" spc="-5" dirty="0">
                          <a:latin typeface="Microsoft Sans Serif"/>
                          <a:cs typeface="Microsoft Sans Serif"/>
                        </a:rPr>
                        <a:t>21%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2095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36219">
                <a:tc>
                  <a:txBody>
                    <a:bodyPr/>
                    <a:lstStyle/>
                    <a:p>
                      <a:pPr marR="3175" algn="r">
                        <a:lnSpc>
                          <a:spcPts val="1595"/>
                        </a:lnSpc>
                        <a:spcBef>
                          <a:spcPts val="165"/>
                        </a:spcBef>
                      </a:pP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7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2095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335">
                        <a:lnSpc>
                          <a:spcPts val="1595"/>
                        </a:lnSpc>
                        <a:spcBef>
                          <a:spcPts val="165"/>
                        </a:spcBef>
                      </a:pP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Алматинская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2095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3810" algn="r">
                        <a:lnSpc>
                          <a:spcPts val="1595"/>
                        </a:lnSpc>
                        <a:spcBef>
                          <a:spcPts val="165"/>
                        </a:spcBef>
                      </a:pPr>
                      <a:r>
                        <a:rPr sz="1400" spc="-5" dirty="0">
                          <a:latin typeface="Microsoft Sans Serif"/>
                          <a:cs typeface="Microsoft Sans Serif"/>
                        </a:rPr>
                        <a:t>20%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2095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36220">
                <a:tc>
                  <a:txBody>
                    <a:bodyPr/>
                    <a:lstStyle/>
                    <a:p>
                      <a:pPr marR="3175" algn="r">
                        <a:lnSpc>
                          <a:spcPts val="1595"/>
                        </a:lnSpc>
                        <a:spcBef>
                          <a:spcPts val="165"/>
                        </a:spcBef>
                      </a:pP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8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2095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335">
                        <a:lnSpc>
                          <a:spcPts val="1595"/>
                        </a:lnSpc>
                        <a:spcBef>
                          <a:spcPts val="165"/>
                        </a:spcBef>
                      </a:pPr>
                      <a:r>
                        <a:rPr sz="1400" spc="-15" dirty="0">
                          <a:latin typeface="Microsoft Sans Serif"/>
                          <a:cs typeface="Microsoft Sans Serif"/>
                        </a:rPr>
                        <a:t>Атырауская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2095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3810" algn="r">
                        <a:lnSpc>
                          <a:spcPts val="1595"/>
                        </a:lnSpc>
                        <a:spcBef>
                          <a:spcPts val="165"/>
                        </a:spcBef>
                      </a:pPr>
                      <a:r>
                        <a:rPr sz="1400" spc="-5" dirty="0">
                          <a:latin typeface="Microsoft Sans Serif"/>
                          <a:cs typeface="Microsoft Sans Serif"/>
                        </a:rPr>
                        <a:t>20%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2095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36219">
                <a:tc>
                  <a:txBody>
                    <a:bodyPr/>
                    <a:lstStyle/>
                    <a:p>
                      <a:pPr marR="3175" algn="r">
                        <a:lnSpc>
                          <a:spcPts val="1590"/>
                        </a:lnSpc>
                        <a:spcBef>
                          <a:spcPts val="165"/>
                        </a:spcBef>
                      </a:pPr>
                      <a:r>
                        <a:rPr sz="1400" dirty="0">
                          <a:latin typeface="Microsoft Sans Serif"/>
                          <a:cs typeface="Microsoft Sans Serif"/>
                        </a:rPr>
                        <a:t>9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2095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335">
                        <a:lnSpc>
                          <a:spcPts val="1590"/>
                        </a:lnSpc>
                        <a:spcBef>
                          <a:spcPts val="165"/>
                        </a:spcBef>
                      </a:pPr>
                      <a:r>
                        <a:rPr sz="1400" spc="-25" dirty="0">
                          <a:latin typeface="Microsoft Sans Serif"/>
                          <a:cs typeface="Microsoft Sans Serif"/>
                        </a:rPr>
                        <a:t>г.Шымкент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2095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3810" algn="r">
                        <a:lnSpc>
                          <a:spcPts val="1590"/>
                        </a:lnSpc>
                        <a:spcBef>
                          <a:spcPts val="165"/>
                        </a:spcBef>
                      </a:pPr>
                      <a:r>
                        <a:rPr sz="1400" spc="-5" dirty="0">
                          <a:latin typeface="Microsoft Sans Serif"/>
                          <a:cs typeface="Microsoft Sans Serif"/>
                        </a:rPr>
                        <a:t>20%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2095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36219">
                <a:tc>
                  <a:txBody>
                    <a:bodyPr/>
                    <a:lstStyle/>
                    <a:p>
                      <a:pPr marR="3175" algn="r">
                        <a:lnSpc>
                          <a:spcPts val="1590"/>
                        </a:lnSpc>
                        <a:spcBef>
                          <a:spcPts val="165"/>
                        </a:spcBef>
                      </a:pPr>
                      <a:r>
                        <a:rPr sz="1600" b="1" spc="-5" dirty="0">
                          <a:latin typeface="Microsoft Sans Serif"/>
                          <a:cs typeface="Microsoft Sans Serif"/>
                        </a:rPr>
                        <a:t>10</a:t>
                      </a:r>
                      <a:endParaRPr sz="1600" b="1">
                        <a:latin typeface="Microsoft Sans Serif"/>
                        <a:cs typeface="Microsoft Sans Serif"/>
                      </a:endParaRPr>
                    </a:p>
                  </a:txBody>
                  <a:tcPr marL="0" marR="0" marT="2095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335">
                        <a:lnSpc>
                          <a:spcPts val="1590"/>
                        </a:lnSpc>
                        <a:spcBef>
                          <a:spcPts val="165"/>
                        </a:spcBef>
                      </a:pPr>
                      <a:r>
                        <a:rPr sz="1600" b="1" spc="-20" dirty="0">
                          <a:latin typeface="Microsoft Sans Serif"/>
                          <a:cs typeface="Microsoft Sans Serif"/>
                        </a:rPr>
                        <a:t>Карагандинская</a:t>
                      </a:r>
                      <a:endParaRPr sz="1600" b="1">
                        <a:latin typeface="Microsoft Sans Serif"/>
                        <a:cs typeface="Microsoft Sans Serif"/>
                      </a:endParaRPr>
                    </a:p>
                  </a:txBody>
                  <a:tcPr marL="0" marR="0" marT="2095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3810" algn="r">
                        <a:lnSpc>
                          <a:spcPts val="1590"/>
                        </a:lnSpc>
                        <a:spcBef>
                          <a:spcPts val="165"/>
                        </a:spcBef>
                      </a:pPr>
                      <a:r>
                        <a:rPr sz="1600" b="1" spc="-5" dirty="0">
                          <a:latin typeface="Microsoft Sans Serif"/>
                          <a:cs typeface="Microsoft Sans Serif"/>
                        </a:rPr>
                        <a:t>18%</a:t>
                      </a:r>
                      <a:endParaRPr sz="1600" b="1" dirty="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2095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36219">
                <a:tc>
                  <a:txBody>
                    <a:bodyPr/>
                    <a:lstStyle/>
                    <a:p>
                      <a:pPr marR="17145" algn="r">
                        <a:lnSpc>
                          <a:spcPts val="1590"/>
                        </a:lnSpc>
                        <a:spcBef>
                          <a:spcPts val="165"/>
                        </a:spcBef>
                      </a:pPr>
                      <a:r>
                        <a:rPr sz="1400" spc="-110" dirty="0">
                          <a:latin typeface="Microsoft Sans Serif"/>
                          <a:cs typeface="Microsoft Sans Serif"/>
                        </a:rPr>
                        <a:t>11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2095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335">
                        <a:lnSpc>
                          <a:spcPts val="1590"/>
                        </a:lnSpc>
                        <a:spcBef>
                          <a:spcPts val="165"/>
                        </a:spcBef>
                      </a:pPr>
                      <a:r>
                        <a:rPr sz="1400" spc="-20" dirty="0">
                          <a:latin typeface="Microsoft Sans Serif"/>
                          <a:cs typeface="Microsoft Sans Serif"/>
                        </a:rPr>
                        <a:t>Туркестанская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2095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3810" algn="r">
                        <a:lnSpc>
                          <a:spcPts val="1590"/>
                        </a:lnSpc>
                        <a:spcBef>
                          <a:spcPts val="165"/>
                        </a:spcBef>
                      </a:pPr>
                      <a:r>
                        <a:rPr sz="1400" spc="-5" dirty="0">
                          <a:latin typeface="Microsoft Sans Serif"/>
                          <a:cs typeface="Microsoft Sans Serif"/>
                        </a:rPr>
                        <a:t>17%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2095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36219">
                <a:tc>
                  <a:txBody>
                    <a:bodyPr/>
                    <a:lstStyle/>
                    <a:p>
                      <a:pPr marR="3175" algn="r">
                        <a:lnSpc>
                          <a:spcPts val="1590"/>
                        </a:lnSpc>
                        <a:spcBef>
                          <a:spcPts val="165"/>
                        </a:spcBef>
                      </a:pPr>
                      <a:r>
                        <a:rPr sz="1400" spc="-5" dirty="0">
                          <a:latin typeface="Microsoft Sans Serif"/>
                          <a:cs typeface="Microsoft Sans Serif"/>
                        </a:rPr>
                        <a:t>12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2095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335">
                        <a:lnSpc>
                          <a:spcPts val="1590"/>
                        </a:lnSpc>
                        <a:spcBef>
                          <a:spcPts val="165"/>
                        </a:spcBef>
                      </a:pPr>
                      <a:r>
                        <a:rPr sz="1400" spc="-20" dirty="0">
                          <a:latin typeface="Microsoft Sans Serif"/>
                          <a:cs typeface="Microsoft Sans Serif"/>
                        </a:rPr>
                        <a:t>Кызылординская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2095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3810" algn="r">
                        <a:lnSpc>
                          <a:spcPts val="1590"/>
                        </a:lnSpc>
                        <a:spcBef>
                          <a:spcPts val="165"/>
                        </a:spcBef>
                      </a:pPr>
                      <a:r>
                        <a:rPr sz="1400" spc="-5" dirty="0">
                          <a:latin typeface="Microsoft Sans Serif"/>
                          <a:cs typeface="Microsoft Sans Serif"/>
                        </a:rPr>
                        <a:t>17%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2095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36219">
                <a:tc>
                  <a:txBody>
                    <a:bodyPr/>
                    <a:lstStyle/>
                    <a:p>
                      <a:pPr marR="3175" algn="r">
                        <a:lnSpc>
                          <a:spcPts val="1590"/>
                        </a:lnSpc>
                        <a:spcBef>
                          <a:spcPts val="165"/>
                        </a:spcBef>
                      </a:pPr>
                      <a:r>
                        <a:rPr sz="1400" spc="-5" dirty="0">
                          <a:latin typeface="Microsoft Sans Serif"/>
                          <a:cs typeface="Microsoft Sans Serif"/>
                        </a:rPr>
                        <a:t>13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2095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335">
                        <a:lnSpc>
                          <a:spcPts val="1590"/>
                        </a:lnSpc>
                        <a:spcBef>
                          <a:spcPts val="165"/>
                        </a:spcBef>
                      </a:pPr>
                      <a:r>
                        <a:rPr sz="1400" spc="-20" dirty="0">
                          <a:latin typeface="Microsoft Sans Serif"/>
                          <a:cs typeface="Microsoft Sans Serif"/>
                        </a:rPr>
                        <a:t>Северо-Казахстанская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2095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3810" algn="r">
                        <a:lnSpc>
                          <a:spcPts val="1590"/>
                        </a:lnSpc>
                        <a:spcBef>
                          <a:spcPts val="165"/>
                        </a:spcBef>
                      </a:pPr>
                      <a:r>
                        <a:rPr sz="1400" spc="-5" dirty="0">
                          <a:latin typeface="Microsoft Sans Serif"/>
                          <a:cs typeface="Microsoft Sans Serif"/>
                        </a:rPr>
                        <a:t>17%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2095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26060">
                <a:tc>
                  <a:txBody>
                    <a:bodyPr/>
                    <a:lstStyle/>
                    <a:p>
                      <a:pPr marR="3175" algn="r">
                        <a:lnSpc>
                          <a:spcPts val="1590"/>
                        </a:lnSpc>
                        <a:spcBef>
                          <a:spcPts val="85"/>
                        </a:spcBef>
                      </a:pPr>
                      <a:r>
                        <a:rPr sz="1400" spc="-5" dirty="0">
                          <a:latin typeface="Microsoft Sans Serif"/>
                          <a:cs typeface="Microsoft Sans Serif"/>
                        </a:rPr>
                        <a:t>14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107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3335">
                        <a:lnSpc>
                          <a:spcPts val="1590"/>
                        </a:lnSpc>
                        <a:spcBef>
                          <a:spcPts val="85"/>
                        </a:spcBef>
                      </a:pPr>
                      <a:r>
                        <a:rPr sz="1400" spc="-20" dirty="0">
                          <a:latin typeface="Microsoft Sans Serif"/>
                          <a:cs typeface="Microsoft Sans Serif"/>
                        </a:rPr>
                        <a:t>Восточно-Казахстанская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107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R="3810" algn="r">
                        <a:lnSpc>
                          <a:spcPts val="1590"/>
                        </a:lnSpc>
                        <a:spcBef>
                          <a:spcPts val="85"/>
                        </a:spcBef>
                      </a:pPr>
                      <a:r>
                        <a:rPr sz="1400" spc="-5" dirty="0">
                          <a:latin typeface="Microsoft Sans Serif"/>
                          <a:cs typeface="Microsoft Sans Serif"/>
                        </a:rPr>
                        <a:t>14%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107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36219">
                <a:tc>
                  <a:txBody>
                    <a:bodyPr/>
                    <a:lstStyle/>
                    <a:p>
                      <a:pPr marR="3175" algn="r">
                        <a:lnSpc>
                          <a:spcPts val="1590"/>
                        </a:lnSpc>
                        <a:spcBef>
                          <a:spcPts val="170"/>
                        </a:spcBef>
                      </a:pPr>
                      <a:r>
                        <a:rPr sz="1400" spc="-5" dirty="0">
                          <a:latin typeface="Microsoft Sans Serif"/>
                          <a:cs typeface="Microsoft Sans Serif"/>
                        </a:rPr>
                        <a:t>15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2159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3335">
                        <a:lnSpc>
                          <a:spcPts val="1590"/>
                        </a:lnSpc>
                        <a:spcBef>
                          <a:spcPts val="170"/>
                        </a:spcBef>
                      </a:pP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Павлодарская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2159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R="3810" algn="r">
                        <a:lnSpc>
                          <a:spcPts val="1590"/>
                        </a:lnSpc>
                        <a:spcBef>
                          <a:spcPts val="170"/>
                        </a:spcBef>
                      </a:pPr>
                      <a:r>
                        <a:rPr sz="1400" spc="-5" dirty="0">
                          <a:latin typeface="Microsoft Sans Serif"/>
                          <a:cs typeface="Microsoft Sans Serif"/>
                        </a:rPr>
                        <a:t>13%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2159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36220">
                <a:tc>
                  <a:txBody>
                    <a:bodyPr/>
                    <a:lstStyle/>
                    <a:p>
                      <a:pPr marR="3175" algn="r">
                        <a:lnSpc>
                          <a:spcPts val="1590"/>
                        </a:lnSpc>
                        <a:spcBef>
                          <a:spcPts val="170"/>
                        </a:spcBef>
                      </a:pPr>
                      <a:r>
                        <a:rPr sz="1400" spc="-5" dirty="0">
                          <a:latin typeface="Microsoft Sans Serif"/>
                          <a:cs typeface="Microsoft Sans Serif"/>
                        </a:rPr>
                        <a:t>16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2159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3335">
                        <a:lnSpc>
                          <a:spcPts val="1590"/>
                        </a:lnSpc>
                        <a:spcBef>
                          <a:spcPts val="170"/>
                        </a:spcBef>
                      </a:pPr>
                      <a:r>
                        <a:rPr sz="1400" spc="-15" dirty="0">
                          <a:latin typeface="Microsoft Sans Serif"/>
                          <a:cs typeface="Microsoft Sans Serif"/>
                        </a:rPr>
                        <a:t>Костанайская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2159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R="3810" algn="r">
                        <a:lnSpc>
                          <a:spcPts val="1590"/>
                        </a:lnSpc>
                        <a:spcBef>
                          <a:spcPts val="170"/>
                        </a:spcBef>
                      </a:pPr>
                      <a:r>
                        <a:rPr sz="1400" spc="-5" dirty="0">
                          <a:latin typeface="Microsoft Sans Serif"/>
                          <a:cs typeface="Microsoft Sans Serif"/>
                        </a:rPr>
                        <a:t>12%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2159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36219">
                <a:tc>
                  <a:txBody>
                    <a:bodyPr/>
                    <a:lstStyle/>
                    <a:p>
                      <a:pPr marR="3175" algn="r">
                        <a:lnSpc>
                          <a:spcPts val="1590"/>
                        </a:lnSpc>
                        <a:spcBef>
                          <a:spcPts val="170"/>
                        </a:spcBef>
                      </a:pPr>
                      <a:r>
                        <a:rPr sz="1400" spc="-5" dirty="0">
                          <a:latin typeface="Microsoft Sans Serif"/>
                          <a:cs typeface="Microsoft Sans Serif"/>
                        </a:rPr>
                        <a:t>17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2159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3335">
                        <a:lnSpc>
                          <a:spcPts val="1590"/>
                        </a:lnSpc>
                        <a:spcBef>
                          <a:spcPts val="170"/>
                        </a:spcBef>
                      </a:pPr>
                      <a:r>
                        <a:rPr sz="1400" spc="-20" dirty="0">
                          <a:latin typeface="Microsoft Sans Serif"/>
                          <a:cs typeface="Microsoft Sans Serif"/>
                        </a:rPr>
                        <a:t>Западно-Казахстанская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2159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R="3810" algn="r">
                        <a:lnSpc>
                          <a:spcPts val="1590"/>
                        </a:lnSpc>
                        <a:spcBef>
                          <a:spcPts val="170"/>
                        </a:spcBef>
                      </a:pPr>
                      <a:r>
                        <a:rPr sz="1400" spc="-5" dirty="0">
                          <a:latin typeface="Microsoft Sans Serif"/>
                          <a:cs typeface="Microsoft Sans Serif"/>
                        </a:rPr>
                        <a:t>12%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2159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36245">
                <a:tc>
                  <a:txBody>
                    <a:bodyPr/>
                    <a:lstStyle/>
                    <a:p>
                      <a:pPr marR="3175" algn="r">
                        <a:lnSpc>
                          <a:spcPts val="1590"/>
                        </a:lnSpc>
                        <a:spcBef>
                          <a:spcPts val="170"/>
                        </a:spcBef>
                      </a:pPr>
                      <a:r>
                        <a:rPr sz="1400" spc="-5" dirty="0">
                          <a:latin typeface="Microsoft Sans Serif"/>
                          <a:cs typeface="Microsoft Sans Serif"/>
                        </a:rPr>
                        <a:t>18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2159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3335">
                        <a:lnSpc>
                          <a:spcPts val="1590"/>
                        </a:lnSpc>
                        <a:spcBef>
                          <a:spcPts val="170"/>
                        </a:spcBef>
                      </a:pPr>
                      <a:r>
                        <a:rPr sz="1400" spc="-30" dirty="0">
                          <a:latin typeface="Microsoft Sans Serif"/>
                          <a:cs typeface="Microsoft Sans Serif"/>
                        </a:rPr>
                        <a:t>г.Алматы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2159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R="3810" algn="r">
                        <a:lnSpc>
                          <a:spcPts val="1590"/>
                        </a:lnSpc>
                        <a:spcBef>
                          <a:spcPts val="170"/>
                        </a:spcBef>
                      </a:pPr>
                      <a:r>
                        <a:rPr sz="1400" spc="-35" dirty="0">
                          <a:latin typeface="Microsoft Sans Serif"/>
                          <a:cs typeface="Microsoft Sans Serif"/>
                        </a:rPr>
                        <a:t>11%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2159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36219">
                <a:tc>
                  <a:txBody>
                    <a:bodyPr/>
                    <a:lstStyle/>
                    <a:p>
                      <a:pPr marR="3175" algn="r">
                        <a:lnSpc>
                          <a:spcPts val="1590"/>
                        </a:lnSpc>
                        <a:spcBef>
                          <a:spcPts val="170"/>
                        </a:spcBef>
                      </a:pPr>
                      <a:r>
                        <a:rPr sz="1400" spc="-5" dirty="0">
                          <a:latin typeface="Microsoft Sans Serif"/>
                          <a:cs typeface="Microsoft Sans Serif"/>
                        </a:rPr>
                        <a:t>19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2159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3335">
                        <a:lnSpc>
                          <a:spcPts val="1590"/>
                        </a:lnSpc>
                        <a:spcBef>
                          <a:spcPts val="170"/>
                        </a:spcBef>
                      </a:pPr>
                      <a:r>
                        <a:rPr sz="1400" spc="-25" dirty="0">
                          <a:latin typeface="Microsoft Sans Serif"/>
                          <a:cs typeface="Microsoft Sans Serif"/>
                        </a:rPr>
                        <a:t>г.Астана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2159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R="3810" algn="r">
                        <a:lnSpc>
                          <a:spcPts val="1590"/>
                        </a:lnSpc>
                        <a:spcBef>
                          <a:spcPts val="170"/>
                        </a:spcBef>
                      </a:pPr>
                      <a:r>
                        <a:rPr sz="1400" spc="-5" dirty="0">
                          <a:latin typeface="Microsoft Sans Serif"/>
                          <a:cs typeface="Microsoft Sans Serif"/>
                        </a:rPr>
                        <a:t>9%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2159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236220">
                <a:tc>
                  <a:txBody>
                    <a:bodyPr/>
                    <a:lstStyle/>
                    <a:p>
                      <a:pPr marR="3175" algn="r">
                        <a:lnSpc>
                          <a:spcPts val="1590"/>
                        </a:lnSpc>
                        <a:spcBef>
                          <a:spcPts val="170"/>
                        </a:spcBef>
                      </a:pPr>
                      <a:r>
                        <a:rPr sz="1400" spc="-5" dirty="0">
                          <a:latin typeface="Microsoft Sans Serif"/>
                          <a:cs typeface="Microsoft Sans Serif"/>
                        </a:rPr>
                        <a:t>20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2159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3335">
                        <a:lnSpc>
                          <a:spcPts val="1590"/>
                        </a:lnSpc>
                        <a:spcBef>
                          <a:spcPts val="170"/>
                        </a:spcBef>
                      </a:pPr>
                      <a:r>
                        <a:rPr sz="1400" spc="-10" dirty="0">
                          <a:latin typeface="Microsoft Sans Serif"/>
                          <a:cs typeface="Microsoft Sans Serif"/>
                        </a:rPr>
                        <a:t>Абай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2159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R="3810" algn="r">
                        <a:lnSpc>
                          <a:spcPts val="1590"/>
                        </a:lnSpc>
                        <a:spcBef>
                          <a:spcPts val="170"/>
                        </a:spcBef>
                      </a:pPr>
                      <a:r>
                        <a:rPr sz="1400" spc="-5" dirty="0">
                          <a:latin typeface="Microsoft Sans Serif"/>
                          <a:cs typeface="Microsoft Sans Serif"/>
                        </a:rPr>
                        <a:t>9%</a:t>
                      </a:r>
                      <a:endParaRPr sz="1400" dirty="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2159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</a:tbl>
          </a:graphicData>
        </a:graphic>
      </p:graphicFrame>
      <p:graphicFrame>
        <p:nvGraphicFramePr>
          <p:cNvPr id="6" name="object 6"/>
          <p:cNvGraphicFramePr>
            <a:graphicFrameLocks noGrp="1"/>
          </p:cNvGraphicFramePr>
          <p:nvPr/>
        </p:nvGraphicFramePr>
        <p:xfrm>
          <a:off x="745236" y="2090927"/>
          <a:ext cx="6807198" cy="219963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359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3599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3599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3726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3598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6576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76021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2743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BEBEBE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 rowSpan="2"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</a:tcPr>
                </a:tc>
                <a:tc rowSpan="2"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4883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BEBEBE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 gridSpan="2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25">
                      <a:solidFill>
                        <a:srgbClr val="BEBEBE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 row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FFC000"/>
                      </a:solidFill>
                      <a:prstDash val="solid"/>
                    </a:lnR>
                    <a:lnB w="9525">
                      <a:solidFill>
                        <a:srgbClr val="FFC000"/>
                      </a:solidFill>
                      <a:prstDash val="solid"/>
                    </a:lnB>
                  </a:tcPr>
                </a:tc>
                <a:tc rowSpan="5">
                  <a:txBody>
                    <a:bodyPr/>
                    <a:lstStyle/>
                    <a:p>
                      <a:pPr marL="355600" marR="348615" indent="-635" algn="ctr">
                        <a:lnSpc>
                          <a:spcPct val="101000"/>
                        </a:lnSpc>
                        <a:spcBef>
                          <a:spcPts val="320"/>
                        </a:spcBef>
                      </a:pPr>
                      <a:r>
                        <a:rPr sz="1450" b="1" dirty="0">
                          <a:solidFill>
                            <a:srgbClr val="252525"/>
                          </a:solidFill>
                          <a:latin typeface="Arial"/>
                          <a:cs typeface="Arial"/>
                        </a:rPr>
                        <a:t>Средний </a:t>
                      </a:r>
                      <a:r>
                        <a:rPr sz="1450" b="1" spc="5" dirty="0">
                          <a:solidFill>
                            <a:srgbClr val="252525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450" b="1" spc="-5" dirty="0">
                          <a:solidFill>
                            <a:srgbClr val="252525"/>
                          </a:solidFill>
                          <a:latin typeface="Arial"/>
                          <a:cs typeface="Arial"/>
                        </a:rPr>
                        <a:t>уровень</a:t>
                      </a:r>
                      <a:r>
                        <a:rPr sz="1450" b="1" spc="-45" dirty="0">
                          <a:solidFill>
                            <a:srgbClr val="252525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450" b="1" spc="5" dirty="0">
                          <a:solidFill>
                            <a:srgbClr val="252525"/>
                          </a:solidFill>
                          <a:latin typeface="Arial"/>
                          <a:cs typeface="Arial"/>
                        </a:rPr>
                        <a:t>по </a:t>
                      </a:r>
                      <a:r>
                        <a:rPr sz="1450" b="1" spc="-390" dirty="0">
                          <a:solidFill>
                            <a:srgbClr val="252525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450" b="1" spc="5" dirty="0">
                          <a:solidFill>
                            <a:srgbClr val="252525"/>
                          </a:solidFill>
                          <a:latin typeface="Arial"/>
                          <a:cs typeface="Arial"/>
                        </a:rPr>
                        <a:t>стране</a:t>
                      </a:r>
                      <a:endParaRPr sz="1450">
                        <a:latin typeface="Arial"/>
                        <a:cs typeface="Arial"/>
                      </a:endParaRPr>
                    </a:p>
                    <a:p>
                      <a:pPr marL="5080" algn="ctr">
                        <a:lnSpc>
                          <a:spcPts val="2870"/>
                        </a:lnSpc>
                      </a:pPr>
                      <a:r>
                        <a:rPr sz="2400" b="1" spc="-10" dirty="0">
                          <a:solidFill>
                            <a:srgbClr val="FFC000"/>
                          </a:solidFill>
                          <a:latin typeface="Arial"/>
                          <a:cs typeface="Arial"/>
                        </a:rPr>
                        <a:t>16%</a:t>
                      </a:r>
                      <a:endParaRPr sz="2400">
                        <a:latin typeface="Arial"/>
                        <a:cs typeface="Arial"/>
                      </a:endParaRPr>
                    </a:p>
                  </a:txBody>
                  <a:tcPr marL="0" marR="0" marT="40640" marB="0">
                    <a:lnL w="9525">
                      <a:solidFill>
                        <a:srgbClr val="FFC000"/>
                      </a:solidFill>
                      <a:prstDash val="solid"/>
                    </a:lnL>
                    <a:lnR w="9525">
                      <a:solidFill>
                        <a:srgbClr val="FFC000"/>
                      </a:solidFill>
                      <a:prstDash val="solid"/>
                    </a:lnR>
                    <a:lnT w="9525">
                      <a:solidFill>
                        <a:srgbClr val="FFC000"/>
                      </a:solidFill>
                      <a:prstDash val="solid"/>
                    </a:lnT>
                    <a:lnB w="9525">
                      <a:solidFill>
                        <a:srgbClr val="FFC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279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BEBEBE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FFC000"/>
                      </a:solidFill>
                      <a:prstDash val="solid"/>
                    </a:lnR>
                    <a:lnB w="9525">
                      <a:solidFill>
                        <a:srgbClr val="FFC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40640" marB="0">
                    <a:lnL w="9525">
                      <a:solidFill>
                        <a:srgbClr val="FFC000"/>
                      </a:solidFill>
                      <a:prstDash val="solid"/>
                    </a:lnL>
                    <a:lnR w="9525">
                      <a:solidFill>
                        <a:srgbClr val="FFC000"/>
                      </a:solidFill>
                      <a:prstDash val="solid"/>
                    </a:lnR>
                    <a:lnT w="9525">
                      <a:solidFill>
                        <a:srgbClr val="FFC000"/>
                      </a:solidFill>
                      <a:prstDash val="solid"/>
                    </a:lnT>
                    <a:lnB w="9525">
                      <a:solidFill>
                        <a:srgbClr val="FFC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431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BEBEBE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FFC000"/>
                      </a:solidFill>
                      <a:prstDash val="solid"/>
                    </a:lnR>
                    <a:lnB w="9525">
                      <a:solidFill>
                        <a:srgbClr val="FFC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40640" marB="0">
                    <a:lnL w="9525">
                      <a:solidFill>
                        <a:srgbClr val="FFC000"/>
                      </a:solidFill>
                      <a:prstDash val="solid"/>
                    </a:lnL>
                    <a:lnR w="9525">
                      <a:solidFill>
                        <a:srgbClr val="FFC000"/>
                      </a:solidFill>
                      <a:prstDash val="solid"/>
                    </a:lnR>
                    <a:lnT w="9525">
                      <a:solidFill>
                        <a:srgbClr val="FFC000"/>
                      </a:solidFill>
                      <a:prstDash val="solid"/>
                    </a:lnT>
                    <a:lnB w="9525">
                      <a:solidFill>
                        <a:srgbClr val="FFC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4993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BEBEBE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FFC000"/>
                      </a:solidFill>
                      <a:prstDash val="solid"/>
                    </a:lnR>
                    <a:lnB w="9525">
                      <a:solidFill>
                        <a:srgbClr val="FFC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40640" marB="0">
                    <a:lnL w="9525">
                      <a:solidFill>
                        <a:srgbClr val="FFC000"/>
                      </a:solidFill>
                      <a:prstDash val="solid"/>
                    </a:lnL>
                    <a:lnR w="9525">
                      <a:solidFill>
                        <a:srgbClr val="FFC000"/>
                      </a:solidFill>
                      <a:prstDash val="solid"/>
                    </a:lnR>
                    <a:lnT w="9525">
                      <a:solidFill>
                        <a:srgbClr val="FFC000"/>
                      </a:solidFill>
                      <a:prstDash val="solid"/>
                    </a:lnT>
                    <a:lnB w="9525">
                      <a:solidFill>
                        <a:srgbClr val="FFC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9032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BEBEBE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FFC000"/>
                      </a:solidFill>
                      <a:prstDash val="solid"/>
                    </a:lnR>
                    <a:lnT w="9525">
                      <a:solidFill>
                        <a:srgbClr val="FFC000"/>
                      </a:solidFill>
                      <a:prstDash val="solid"/>
                    </a:lnT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40640" marB="0">
                    <a:lnL w="9525">
                      <a:solidFill>
                        <a:srgbClr val="FFC000"/>
                      </a:solidFill>
                      <a:prstDash val="solid"/>
                    </a:lnL>
                    <a:lnR w="9525">
                      <a:solidFill>
                        <a:srgbClr val="FFC000"/>
                      </a:solidFill>
                      <a:prstDash val="solid"/>
                    </a:lnR>
                    <a:lnT w="9525">
                      <a:solidFill>
                        <a:srgbClr val="FFC000"/>
                      </a:solidFill>
                      <a:prstDash val="solid"/>
                    </a:lnT>
                    <a:lnB w="9525">
                      <a:solidFill>
                        <a:srgbClr val="FFC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8270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BEBEBE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 rowSpan="2"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</a:tcPr>
                </a:tc>
                <a:tc rowSpan="2"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7431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BEBEBE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 gridSpan="2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7" name="object 7"/>
          <p:cNvSpPr/>
          <p:nvPr/>
        </p:nvSpPr>
        <p:spPr>
          <a:xfrm>
            <a:off x="603504" y="4861559"/>
            <a:ext cx="6421120" cy="1219200"/>
          </a:xfrm>
          <a:custGeom>
            <a:avLst/>
            <a:gdLst/>
            <a:ahLst/>
            <a:cxnLst/>
            <a:rect l="l" t="t" r="r" b="b"/>
            <a:pathLst>
              <a:path w="6421120" h="1219200">
                <a:moveTo>
                  <a:pt x="6420612" y="0"/>
                </a:moveTo>
                <a:lnTo>
                  <a:pt x="0" y="0"/>
                </a:lnTo>
                <a:lnTo>
                  <a:pt x="0" y="1219199"/>
                </a:lnTo>
                <a:lnTo>
                  <a:pt x="6420612" y="1219199"/>
                </a:lnTo>
                <a:lnTo>
                  <a:pt x="6420612" y="0"/>
                </a:lnTo>
                <a:close/>
              </a:path>
            </a:pathLst>
          </a:custGeom>
          <a:solidFill>
            <a:srgbClr val="F1F1F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695248" y="5088712"/>
            <a:ext cx="2393950" cy="51371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95"/>
              </a:spcBef>
              <a:tabLst>
                <a:tab pos="1715770" algn="l"/>
              </a:tabLst>
            </a:pPr>
            <a:r>
              <a:rPr sz="1600" i="1" spc="-15" dirty="0">
                <a:solidFill>
                  <a:srgbClr val="252525"/>
                </a:solidFill>
                <a:latin typeface="Arial"/>
                <a:cs typeface="Arial"/>
              </a:rPr>
              <a:t>Показатели	</a:t>
            </a:r>
            <a:r>
              <a:rPr sz="1600" i="1" spc="-10" dirty="0">
                <a:solidFill>
                  <a:srgbClr val="252525"/>
                </a:solidFill>
                <a:latin typeface="Arial"/>
                <a:cs typeface="Arial"/>
              </a:rPr>
              <a:t>13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r>
              <a:rPr sz="1600" i="1" spc="-10" dirty="0">
                <a:solidFill>
                  <a:srgbClr val="252525"/>
                </a:solidFill>
                <a:latin typeface="Arial"/>
                <a:cs typeface="Arial"/>
              </a:rPr>
              <a:t>среднереспубликанского</a:t>
            </a:r>
            <a:endParaRPr sz="16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3181223" y="5088712"/>
            <a:ext cx="3762375" cy="51371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95"/>
              </a:spcBef>
              <a:tabLst>
                <a:tab pos="1424940" algn="l"/>
                <a:tab pos="3213100" algn="l"/>
              </a:tabLst>
            </a:pPr>
            <a:r>
              <a:rPr sz="1600" i="1" spc="-10" dirty="0">
                <a:solidFill>
                  <a:srgbClr val="252525"/>
                </a:solidFill>
                <a:latin typeface="Arial"/>
                <a:cs typeface="Arial"/>
              </a:rPr>
              <a:t>регионо</a:t>
            </a:r>
            <a:r>
              <a:rPr sz="1600" i="1" spc="-5" dirty="0">
                <a:solidFill>
                  <a:srgbClr val="252525"/>
                </a:solidFill>
                <a:latin typeface="Arial"/>
                <a:cs typeface="Arial"/>
              </a:rPr>
              <a:t>в</a:t>
            </a:r>
            <a:r>
              <a:rPr sz="1600" i="1" dirty="0">
                <a:solidFill>
                  <a:srgbClr val="252525"/>
                </a:solidFill>
                <a:latin typeface="Arial"/>
                <a:cs typeface="Arial"/>
              </a:rPr>
              <a:t>	</a:t>
            </a:r>
            <a:r>
              <a:rPr sz="1600" i="1" spc="-5" dirty="0">
                <a:solidFill>
                  <a:srgbClr val="252525"/>
                </a:solidFill>
                <a:latin typeface="Arial"/>
                <a:cs typeface="Arial"/>
              </a:rPr>
              <a:t>зн</a:t>
            </a:r>
            <a:r>
              <a:rPr sz="1600" i="1" spc="-105" dirty="0">
                <a:solidFill>
                  <a:srgbClr val="252525"/>
                </a:solidFill>
                <a:latin typeface="Arial"/>
                <a:cs typeface="Arial"/>
              </a:rPr>
              <a:t>а</a:t>
            </a:r>
            <a:r>
              <a:rPr sz="1600" i="1" spc="-5" dirty="0">
                <a:solidFill>
                  <a:srgbClr val="252525"/>
                </a:solidFill>
                <a:latin typeface="Arial"/>
                <a:cs typeface="Arial"/>
              </a:rPr>
              <a:t>чи</a:t>
            </a:r>
            <a:r>
              <a:rPr sz="1600" i="1" spc="-20" dirty="0">
                <a:solidFill>
                  <a:srgbClr val="252525"/>
                </a:solidFill>
                <a:latin typeface="Arial"/>
                <a:cs typeface="Arial"/>
              </a:rPr>
              <a:t>т</a:t>
            </a:r>
            <a:r>
              <a:rPr sz="1600" i="1" spc="-55" dirty="0">
                <a:solidFill>
                  <a:srgbClr val="252525"/>
                </a:solidFill>
                <a:latin typeface="Arial"/>
                <a:cs typeface="Arial"/>
              </a:rPr>
              <a:t>е</a:t>
            </a:r>
            <a:r>
              <a:rPr sz="1600" i="1" spc="-5" dirty="0">
                <a:solidFill>
                  <a:srgbClr val="252525"/>
                </a:solidFill>
                <a:latin typeface="Arial"/>
                <a:cs typeface="Arial"/>
              </a:rPr>
              <a:t>ль</a:t>
            </a:r>
            <a:r>
              <a:rPr sz="1600" i="1" spc="-10" dirty="0">
                <a:solidFill>
                  <a:srgbClr val="252525"/>
                </a:solidFill>
                <a:latin typeface="Arial"/>
                <a:cs typeface="Arial"/>
              </a:rPr>
              <a:t>н</a:t>
            </a:r>
            <a:r>
              <a:rPr sz="1600" i="1" spc="-5" dirty="0">
                <a:solidFill>
                  <a:srgbClr val="252525"/>
                </a:solidFill>
                <a:latin typeface="Arial"/>
                <a:cs typeface="Arial"/>
              </a:rPr>
              <a:t>о</a:t>
            </a:r>
            <a:r>
              <a:rPr sz="1600" i="1" dirty="0">
                <a:solidFill>
                  <a:srgbClr val="252525"/>
                </a:solidFill>
                <a:latin typeface="Arial"/>
                <a:cs typeface="Arial"/>
              </a:rPr>
              <a:t>	</a:t>
            </a:r>
            <a:r>
              <a:rPr sz="1600" i="1" spc="-15" dirty="0">
                <a:solidFill>
                  <a:srgbClr val="252525"/>
                </a:solidFill>
                <a:latin typeface="Arial"/>
                <a:cs typeface="Arial"/>
              </a:rPr>
              <a:t>в</a:t>
            </a:r>
            <a:r>
              <a:rPr sz="1600" i="1" spc="-5" dirty="0">
                <a:solidFill>
                  <a:srgbClr val="252525"/>
                </a:solidFill>
                <a:latin typeface="Arial"/>
                <a:cs typeface="Arial"/>
              </a:rPr>
              <a:t>ы</a:t>
            </a:r>
            <a:r>
              <a:rPr sz="1600" i="1" spc="-15" dirty="0">
                <a:solidFill>
                  <a:srgbClr val="252525"/>
                </a:solidFill>
                <a:latin typeface="Arial"/>
                <a:cs typeface="Arial"/>
              </a:rPr>
              <a:t>ш</a:t>
            </a:r>
            <a:r>
              <a:rPr sz="1600" i="1" spc="-5" dirty="0">
                <a:solidFill>
                  <a:srgbClr val="252525"/>
                </a:solidFill>
                <a:latin typeface="Arial"/>
                <a:cs typeface="Arial"/>
              </a:rPr>
              <a:t>е</a:t>
            </a:r>
            <a:endParaRPr sz="1600">
              <a:latin typeface="Arial"/>
              <a:cs typeface="Arial"/>
            </a:endParaRPr>
          </a:p>
          <a:p>
            <a:pPr marL="109220">
              <a:lnSpc>
                <a:spcPct val="100000"/>
              </a:lnSpc>
              <a:spcBef>
                <a:spcPts val="5"/>
              </a:spcBef>
              <a:tabLst>
                <a:tab pos="1029969" algn="l"/>
                <a:tab pos="1628775" algn="l"/>
                <a:tab pos="3636645" algn="l"/>
              </a:tabLst>
            </a:pPr>
            <a:r>
              <a:rPr sz="1600" i="1" spc="-5" dirty="0">
                <a:solidFill>
                  <a:srgbClr val="252525"/>
                </a:solidFill>
                <a:latin typeface="Arial"/>
                <a:cs typeface="Arial"/>
              </a:rPr>
              <a:t>у</a:t>
            </a:r>
            <a:r>
              <a:rPr sz="1600" i="1" spc="-10" dirty="0">
                <a:solidFill>
                  <a:srgbClr val="252525"/>
                </a:solidFill>
                <a:latin typeface="Arial"/>
                <a:cs typeface="Arial"/>
              </a:rPr>
              <a:t>ро</a:t>
            </a:r>
            <a:r>
              <a:rPr sz="1600" i="1" spc="-25" dirty="0">
                <a:solidFill>
                  <a:srgbClr val="252525"/>
                </a:solidFill>
                <a:latin typeface="Arial"/>
                <a:cs typeface="Arial"/>
              </a:rPr>
              <a:t>в</a:t>
            </a:r>
            <a:r>
              <a:rPr sz="1600" i="1" spc="-10" dirty="0">
                <a:solidFill>
                  <a:srgbClr val="252525"/>
                </a:solidFill>
                <a:latin typeface="Arial"/>
                <a:cs typeface="Arial"/>
              </a:rPr>
              <a:t>ня</a:t>
            </a:r>
            <a:r>
              <a:rPr sz="1600" i="1" spc="-5" dirty="0">
                <a:solidFill>
                  <a:srgbClr val="252525"/>
                </a:solidFill>
                <a:latin typeface="Arial"/>
                <a:cs typeface="Arial"/>
              </a:rPr>
              <a:t>,</a:t>
            </a:r>
            <a:r>
              <a:rPr sz="1600" i="1" dirty="0">
                <a:solidFill>
                  <a:srgbClr val="252525"/>
                </a:solidFill>
                <a:latin typeface="Arial"/>
                <a:cs typeface="Arial"/>
              </a:rPr>
              <a:t>	</a:t>
            </a:r>
            <a:r>
              <a:rPr sz="1600" i="1" spc="-5" dirty="0">
                <a:solidFill>
                  <a:srgbClr val="252525"/>
                </a:solidFill>
                <a:latin typeface="Arial"/>
                <a:cs typeface="Arial"/>
              </a:rPr>
              <a:t>ч</a:t>
            </a:r>
            <a:r>
              <a:rPr sz="1600" i="1" spc="-30" dirty="0">
                <a:solidFill>
                  <a:srgbClr val="252525"/>
                </a:solidFill>
                <a:latin typeface="Arial"/>
                <a:cs typeface="Arial"/>
              </a:rPr>
              <a:t>т</a:t>
            </a:r>
            <a:r>
              <a:rPr sz="1600" i="1" spc="-5" dirty="0">
                <a:solidFill>
                  <a:srgbClr val="252525"/>
                </a:solidFill>
                <a:latin typeface="Arial"/>
                <a:cs typeface="Arial"/>
              </a:rPr>
              <a:t>о</a:t>
            </a:r>
            <a:r>
              <a:rPr sz="1600" i="1" dirty="0">
                <a:solidFill>
                  <a:srgbClr val="252525"/>
                </a:solidFill>
                <a:latin typeface="Arial"/>
                <a:cs typeface="Arial"/>
              </a:rPr>
              <a:t>	</a:t>
            </a:r>
            <a:r>
              <a:rPr sz="1600" i="1" spc="-5" dirty="0">
                <a:solidFill>
                  <a:srgbClr val="252525"/>
                </a:solidFill>
                <a:latin typeface="Arial"/>
                <a:cs typeface="Arial"/>
              </a:rPr>
              <a:t>с</a:t>
            </a:r>
            <a:r>
              <a:rPr sz="1600" i="1" spc="-10" dirty="0">
                <a:solidFill>
                  <a:srgbClr val="252525"/>
                </a:solidFill>
                <a:latin typeface="Arial"/>
                <a:cs typeface="Arial"/>
              </a:rPr>
              <a:t>ви</a:t>
            </a:r>
            <a:r>
              <a:rPr sz="1600" i="1" spc="10" dirty="0">
                <a:solidFill>
                  <a:srgbClr val="252525"/>
                </a:solidFill>
                <a:latin typeface="Arial"/>
                <a:cs typeface="Arial"/>
              </a:rPr>
              <a:t>д</a:t>
            </a:r>
            <a:r>
              <a:rPr sz="1600" i="1" spc="-20" dirty="0">
                <a:solidFill>
                  <a:srgbClr val="252525"/>
                </a:solidFill>
                <a:latin typeface="Arial"/>
                <a:cs typeface="Arial"/>
              </a:rPr>
              <a:t>е</a:t>
            </a:r>
            <a:r>
              <a:rPr sz="1600" i="1" spc="-15" dirty="0">
                <a:solidFill>
                  <a:srgbClr val="252525"/>
                </a:solidFill>
                <a:latin typeface="Arial"/>
                <a:cs typeface="Arial"/>
              </a:rPr>
              <a:t>т</a:t>
            </a:r>
            <a:r>
              <a:rPr sz="1600" i="1" spc="-55" dirty="0">
                <a:solidFill>
                  <a:srgbClr val="252525"/>
                </a:solidFill>
                <a:latin typeface="Arial"/>
                <a:cs typeface="Arial"/>
              </a:rPr>
              <a:t>е</a:t>
            </a:r>
            <a:r>
              <a:rPr sz="1600" i="1" spc="-5" dirty="0">
                <a:solidFill>
                  <a:srgbClr val="252525"/>
                </a:solidFill>
                <a:latin typeface="Arial"/>
                <a:cs typeface="Arial"/>
              </a:rPr>
              <a:t>льст</a:t>
            </a:r>
            <a:r>
              <a:rPr sz="1600" i="1" spc="-60" dirty="0">
                <a:solidFill>
                  <a:srgbClr val="252525"/>
                </a:solidFill>
                <a:latin typeface="Arial"/>
                <a:cs typeface="Arial"/>
              </a:rPr>
              <a:t>в</a:t>
            </a:r>
            <a:r>
              <a:rPr sz="1600" i="1" spc="-5" dirty="0">
                <a:solidFill>
                  <a:srgbClr val="252525"/>
                </a:solidFill>
                <a:latin typeface="Arial"/>
                <a:cs typeface="Arial"/>
              </a:rPr>
              <a:t>у</a:t>
            </a:r>
            <a:r>
              <a:rPr sz="1600" i="1" spc="-20" dirty="0">
                <a:solidFill>
                  <a:srgbClr val="252525"/>
                </a:solidFill>
                <a:latin typeface="Arial"/>
                <a:cs typeface="Arial"/>
              </a:rPr>
              <a:t>е</a:t>
            </a:r>
            <a:r>
              <a:rPr sz="1600" i="1" spc="-5" dirty="0">
                <a:solidFill>
                  <a:srgbClr val="252525"/>
                </a:solidFill>
                <a:latin typeface="Arial"/>
                <a:cs typeface="Arial"/>
              </a:rPr>
              <a:t>т</a:t>
            </a:r>
            <a:r>
              <a:rPr sz="1600" i="1" dirty="0">
                <a:solidFill>
                  <a:srgbClr val="252525"/>
                </a:solidFill>
                <a:latin typeface="Arial"/>
                <a:cs typeface="Arial"/>
              </a:rPr>
              <a:t>	</a:t>
            </a:r>
            <a:r>
              <a:rPr sz="1600" i="1" spc="-5" dirty="0">
                <a:solidFill>
                  <a:srgbClr val="252525"/>
                </a:solidFill>
                <a:latin typeface="Arial"/>
                <a:cs typeface="Arial"/>
              </a:rPr>
              <a:t>о</a:t>
            </a:r>
            <a:endParaRPr sz="160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695248" y="5577027"/>
            <a:ext cx="425640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95"/>
              </a:spcBef>
            </a:pPr>
            <a:r>
              <a:rPr sz="1600" i="1" spc="-10" dirty="0">
                <a:solidFill>
                  <a:srgbClr val="252525"/>
                </a:solidFill>
                <a:latin typeface="Arial"/>
                <a:cs typeface="Arial"/>
              </a:rPr>
              <a:t>преобладании</a:t>
            </a:r>
            <a:r>
              <a:rPr sz="1600" i="1" spc="-5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i="1" spc="-10" dirty="0">
                <a:solidFill>
                  <a:srgbClr val="252525"/>
                </a:solidFill>
                <a:latin typeface="Arial"/>
                <a:cs typeface="Arial"/>
              </a:rPr>
              <a:t>профилактических</a:t>
            </a:r>
            <a:r>
              <a:rPr sz="1600" i="1" spc="5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i="1" spc="-10" dirty="0">
                <a:solidFill>
                  <a:srgbClr val="252525"/>
                </a:solidFill>
                <a:latin typeface="Arial"/>
                <a:cs typeface="Arial"/>
              </a:rPr>
              <a:t>проверок.</a:t>
            </a:r>
            <a:endParaRPr sz="1600">
              <a:latin typeface="Arial"/>
              <a:cs typeface="Arial"/>
            </a:endParaRPr>
          </a:p>
        </p:txBody>
      </p:sp>
      <p:sp>
        <p:nvSpPr>
          <p:cNvPr id="11" name="object 11"/>
          <p:cNvSpPr txBox="1">
            <a:spLocks noGrp="1"/>
          </p:cNvSpPr>
          <p:nvPr>
            <p:ph type="title"/>
          </p:nvPr>
        </p:nvSpPr>
        <p:spPr>
          <a:xfrm>
            <a:off x="599948" y="278079"/>
            <a:ext cx="3971925" cy="351790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2100" b="1" spc="20" dirty="0">
                <a:solidFill>
                  <a:srgbClr val="001F5F"/>
                </a:solidFill>
                <a:latin typeface="Arial"/>
                <a:cs typeface="Arial"/>
              </a:rPr>
              <a:t>РЕГИОНЫ.</a:t>
            </a:r>
            <a:r>
              <a:rPr sz="2100" b="1" spc="-2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100" b="1" spc="10" dirty="0">
                <a:solidFill>
                  <a:srgbClr val="001F5F"/>
                </a:solidFill>
                <a:latin typeface="Arial"/>
                <a:cs typeface="Arial"/>
              </a:rPr>
              <a:t>ИТОГИ</a:t>
            </a:r>
            <a:r>
              <a:rPr sz="2100" b="1" spc="-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100" b="1" spc="15" dirty="0">
                <a:solidFill>
                  <a:srgbClr val="001F5F"/>
                </a:solidFill>
                <a:latin typeface="Arial"/>
                <a:cs typeface="Arial"/>
              </a:rPr>
              <a:t>2023</a:t>
            </a:r>
            <a:r>
              <a:rPr sz="2100" b="1" spc="-1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100" b="1" spc="5" dirty="0">
                <a:solidFill>
                  <a:srgbClr val="001F5F"/>
                </a:solidFill>
                <a:latin typeface="Arial"/>
                <a:cs typeface="Arial"/>
              </a:rPr>
              <a:t>ГОДА</a:t>
            </a:r>
            <a:endParaRPr sz="2100">
              <a:latin typeface="Arial"/>
              <a:cs typeface="Arial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364997" y="817625"/>
            <a:ext cx="8987155" cy="0"/>
          </a:xfrm>
          <a:custGeom>
            <a:avLst/>
            <a:gdLst/>
            <a:ahLst/>
            <a:cxnLst/>
            <a:rect l="l" t="t" r="r" b="b"/>
            <a:pathLst>
              <a:path w="8987155">
                <a:moveTo>
                  <a:pt x="8986647" y="0"/>
                </a:moveTo>
                <a:lnTo>
                  <a:pt x="0" y="0"/>
                </a:lnTo>
              </a:path>
            </a:pathLst>
          </a:custGeom>
          <a:ln w="38100">
            <a:solidFill>
              <a:srgbClr val="D9840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3" name="object 1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00391" y="3755644"/>
            <a:ext cx="73151" cy="73152"/>
          </a:xfrm>
          <a:prstGeom prst="rect">
            <a:avLst/>
          </a:prstGeom>
        </p:spPr>
      </p:pic>
      <p:pic>
        <p:nvPicPr>
          <p:cNvPr id="14" name="object 1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87843" y="2928111"/>
            <a:ext cx="73152" cy="73151"/>
          </a:xfrm>
          <a:prstGeom prst="rect">
            <a:avLst/>
          </a:prstGeom>
        </p:spPr>
      </p:pic>
      <p:pic>
        <p:nvPicPr>
          <p:cNvPr id="15" name="object 15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275333" y="3097276"/>
            <a:ext cx="73151" cy="73151"/>
          </a:xfrm>
          <a:prstGeom prst="rect">
            <a:avLst/>
          </a:prstGeom>
        </p:spPr>
      </p:pic>
      <p:pic>
        <p:nvPicPr>
          <p:cNvPr id="16" name="object 16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461261" y="3153664"/>
            <a:ext cx="73151" cy="73152"/>
          </a:xfrm>
          <a:prstGeom prst="rect">
            <a:avLst/>
          </a:prstGeom>
        </p:spPr>
      </p:pic>
      <p:pic>
        <p:nvPicPr>
          <p:cNvPr id="17" name="object 17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648714" y="3162807"/>
            <a:ext cx="73152" cy="73152"/>
          </a:xfrm>
          <a:prstGeom prst="rect">
            <a:avLst/>
          </a:prstGeom>
        </p:spPr>
      </p:pic>
      <p:pic>
        <p:nvPicPr>
          <p:cNvPr id="18" name="object 18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836166" y="3606291"/>
            <a:ext cx="73152" cy="73152"/>
          </a:xfrm>
          <a:prstGeom prst="rect">
            <a:avLst/>
          </a:prstGeom>
        </p:spPr>
      </p:pic>
      <p:pic>
        <p:nvPicPr>
          <p:cNvPr id="19" name="object 19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2023617" y="2897632"/>
            <a:ext cx="73152" cy="73152"/>
          </a:xfrm>
          <a:prstGeom prst="rect">
            <a:avLst/>
          </a:prstGeom>
        </p:spPr>
      </p:pic>
      <p:pic>
        <p:nvPicPr>
          <p:cNvPr id="20" name="object 20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2211070" y="3100323"/>
            <a:ext cx="73152" cy="73151"/>
          </a:xfrm>
          <a:prstGeom prst="rect">
            <a:avLst/>
          </a:prstGeom>
        </p:spPr>
      </p:pic>
      <p:pic>
        <p:nvPicPr>
          <p:cNvPr id="21" name="object 21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2398522" y="3263391"/>
            <a:ext cx="73152" cy="73152"/>
          </a:xfrm>
          <a:prstGeom prst="rect">
            <a:avLst/>
          </a:prstGeom>
        </p:spPr>
      </p:pic>
      <p:pic>
        <p:nvPicPr>
          <p:cNvPr id="22" name="object 22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2584450" y="3604767"/>
            <a:ext cx="73152" cy="73152"/>
          </a:xfrm>
          <a:prstGeom prst="rect">
            <a:avLst/>
          </a:prstGeom>
        </p:spPr>
      </p:pic>
      <p:pic>
        <p:nvPicPr>
          <p:cNvPr id="23" name="object 23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2771901" y="3339591"/>
            <a:ext cx="73152" cy="73152"/>
          </a:xfrm>
          <a:prstGeom prst="rect">
            <a:avLst/>
          </a:prstGeom>
        </p:spPr>
      </p:pic>
      <p:pic>
        <p:nvPicPr>
          <p:cNvPr id="24" name="object 24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2959354" y="2952495"/>
            <a:ext cx="73152" cy="73152"/>
          </a:xfrm>
          <a:prstGeom prst="rect">
            <a:avLst/>
          </a:prstGeom>
        </p:spPr>
      </p:pic>
      <p:pic>
        <p:nvPicPr>
          <p:cNvPr id="25" name="object 25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3146805" y="3517900"/>
            <a:ext cx="73152" cy="73151"/>
          </a:xfrm>
          <a:prstGeom prst="rect">
            <a:avLst/>
          </a:prstGeom>
        </p:spPr>
      </p:pic>
      <p:pic>
        <p:nvPicPr>
          <p:cNvPr id="26" name="object 26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3334258" y="3339591"/>
            <a:ext cx="73152" cy="73152"/>
          </a:xfrm>
          <a:prstGeom prst="rect">
            <a:avLst/>
          </a:prstGeom>
        </p:spPr>
      </p:pic>
      <p:pic>
        <p:nvPicPr>
          <p:cNvPr id="27" name="object 27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3520185" y="3307588"/>
            <a:ext cx="73151" cy="73151"/>
          </a:xfrm>
          <a:prstGeom prst="rect">
            <a:avLst/>
          </a:prstGeom>
        </p:spPr>
      </p:pic>
      <p:pic>
        <p:nvPicPr>
          <p:cNvPr id="28" name="object 28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3707638" y="2196592"/>
            <a:ext cx="73151" cy="73152"/>
          </a:xfrm>
          <a:prstGeom prst="rect">
            <a:avLst/>
          </a:prstGeom>
        </p:spPr>
      </p:pic>
      <p:pic>
        <p:nvPicPr>
          <p:cNvPr id="29" name="object 29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3895090" y="3470655"/>
            <a:ext cx="73152" cy="73152"/>
          </a:xfrm>
          <a:prstGeom prst="rect">
            <a:avLst/>
          </a:prstGeom>
        </p:spPr>
      </p:pic>
      <p:pic>
        <p:nvPicPr>
          <p:cNvPr id="30" name="object 30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082541" y="3624579"/>
            <a:ext cx="73152" cy="73152"/>
          </a:xfrm>
          <a:prstGeom prst="rect">
            <a:avLst/>
          </a:prstGeom>
        </p:spPr>
      </p:pic>
      <p:pic>
        <p:nvPicPr>
          <p:cNvPr id="31" name="object 31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4269994" y="3752596"/>
            <a:ext cx="73152" cy="73152"/>
          </a:xfrm>
          <a:prstGeom prst="rect">
            <a:avLst/>
          </a:prstGeom>
        </p:spPr>
      </p:pic>
      <p:pic>
        <p:nvPicPr>
          <p:cNvPr id="32" name="object 32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4457446" y="3181095"/>
            <a:ext cx="73152" cy="73152"/>
          </a:xfrm>
          <a:prstGeom prst="rect">
            <a:avLst/>
          </a:prstGeom>
        </p:spPr>
      </p:pic>
      <p:sp>
        <p:nvSpPr>
          <p:cNvPr id="33" name="object 33"/>
          <p:cNvSpPr txBox="1"/>
          <p:nvPr/>
        </p:nvSpPr>
        <p:spPr>
          <a:xfrm>
            <a:off x="433831" y="2001139"/>
            <a:ext cx="4153535" cy="25761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-5" dirty="0">
                <a:solidFill>
                  <a:srgbClr val="585858"/>
                </a:solidFill>
                <a:latin typeface="Calibri"/>
                <a:cs typeface="Calibri"/>
              </a:rPr>
              <a:t>40%</a:t>
            </a:r>
            <a:endParaRPr sz="9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85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900" spc="-5" dirty="0">
                <a:solidFill>
                  <a:srgbClr val="585858"/>
                </a:solidFill>
                <a:latin typeface="Calibri"/>
                <a:cs typeface="Calibri"/>
              </a:rPr>
              <a:t>35%</a:t>
            </a:r>
            <a:endParaRPr sz="9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85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900" spc="-5" dirty="0">
                <a:solidFill>
                  <a:srgbClr val="585858"/>
                </a:solidFill>
                <a:latin typeface="Calibri"/>
                <a:cs typeface="Calibri"/>
              </a:rPr>
              <a:t>30%</a:t>
            </a:r>
            <a:endParaRPr sz="9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85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900" spc="-5" dirty="0">
                <a:solidFill>
                  <a:srgbClr val="585858"/>
                </a:solidFill>
                <a:latin typeface="Calibri"/>
                <a:cs typeface="Calibri"/>
              </a:rPr>
              <a:t>25%</a:t>
            </a:r>
            <a:endParaRPr sz="9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85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900" spc="-5" dirty="0">
                <a:solidFill>
                  <a:srgbClr val="585858"/>
                </a:solidFill>
                <a:latin typeface="Calibri"/>
                <a:cs typeface="Calibri"/>
              </a:rPr>
              <a:t>20%</a:t>
            </a:r>
            <a:endParaRPr sz="9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85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900" spc="-5" dirty="0">
                <a:solidFill>
                  <a:srgbClr val="585858"/>
                </a:solidFill>
                <a:latin typeface="Calibri"/>
                <a:cs typeface="Calibri"/>
              </a:rPr>
              <a:t>15%</a:t>
            </a:r>
            <a:endParaRPr sz="9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85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900" spc="-5" dirty="0">
                <a:solidFill>
                  <a:srgbClr val="585858"/>
                </a:solidFill>
                <a:latin typeface="Calibri"/>
                <a:cs typeface="Calibri"/>
              </a:rPr>
              <a:t>10%</a:t>
            </a:r>
            <a:endParaRPr sz="9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850">
              <a:latin typeface="Calibri"/>
              <a:cs typeface="Calibri"/>
            </a:endParaRPr>
          </a:p>
          <a:p>
            <a:pPr marL="70485">
              <a:lnSpc>
                <a:spcPct val="100000"/>
              </a:lnSpc>
              <a:spcBef>
                <a:spcPts val="5"/>
              </a:spcBef>
            </a:pPr>
            <a:r>
              <a:rPr sz="900" spc="-5" dirty="0">
                <a:solidFill>
                  <a:srgbClr val="585858"/>
                </a:solidFill>
                <a:latin typeface="Calibri"/>
                <a:cs typeface="Calibri"/>
              </a:rPr>
              <a:t>5%</a:t>
            </a:r>
            <a:endParaRPr sz="9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850">
              <a:latin typeface="Calibri"/>
              <a:cs typeface="Calibri"/>
            </a:endParaRPr>
          </a:p>
          <a:p>
            <a:pPr marL="70485">
              <a:lnSpc>
                <a:spcPct val="100000"/>
              </a:lnSpc>
              <a:spcBef>
                <a:spcPts val="5"/>
              </a:spcBef>
            </a:pPr>
            <a:r>
              <a:rPr sz="900" spc="-5" dirty="0">
                <a:solidFill>
                  <a:srgbClr val="585858"/>
                </a:solidFill>
                <a:latin typeface="Calibri"/>
                <a:cs typeface="Calibri"/>
              </a:rPr>
              <a:t>0%</a:t>
            </a:r>
            <a:endParaRPr sz="900">
              <a:latin typeface="Calibri"/>
              <a:cs typeface="Calibri"/>
            </a:endParaRPr>
          </a:p>
          <a:p>
            <a:pPr marL="527685">
              <a:lnSpc>
                <a:spcPct val="100000"/>
              </a:lnSpc>
              <a:spcBef>
                <a:spcPts val="295"/>
              </a:spcBef>
            </a:pPr>
            <a:r>
              <a:rPr sz="1200" i="1" spc="-10" dirty="0">
                <a:solidFill>
                  <a:srgbClr val="252525"/>
                </a:solidFill>
                <a:latin typeface="Arial"/>
                <a:cs typeface="Arial"/>
              </a:rPr>
              <a:t>Чем</a:t>
            </a:r>
            <a:r>
              <a:rPr sz="1200" i="1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200" i="1" spc="-5" dirty="0">
                <a:solidFill>
                  <a:srgbClr val="252525"/>
                </a:solidFill>
                <a:latin typeface="Arial"/>
                <a:cs typeface="Arial"/>
              </a:rPr>
              <a:t>выше</a:t>
            </a:r>
            <a:r>
              <a:rPr sz="1200" i="1" spc="-10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200" i="1" spc="-15" dirty="0">
                <a:solidFill>
                  <a:srgbClr val="252525"/>
                </a:solidFill>
                <a:latin typeface="Arial"/>
                <a:cs typeface="Arial"/>
              </a:rPr>
              <a:t>показатель</a:t>
            </a:r>
            <a:r>
              <a:rPr sz="1200" i="1" spc="-20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200" i="1" spc="-10" dirty="0">
                <a:solidFill>
                  <a:srgbClr val="252525"/>
                </a:solidFill>
                <a:latin typeface="Arial"/>
                <a:cs typeface="Arial"/>
              </a:rPr>
              <a:t>тем</a:t>
            </a:r>
            <a:r>
              <a:rPr sz="1200" i="1" spc="15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200" i="1" spc="-5" dirty="0">
                <a:solidFill>
                  <a:srgbClr val="252525"/>
                </a:solidFill>
                <a:latin typeface="Arial"/>
                <a:cs typeface="Arial"/>
              </a:rPr>
              <a:t>ниже</a:t>
            </a:r>
            <a:r>
              <a:rPr sz="1200" i="1" spc="-20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200" i="1" spc="-5" dirty="0">
                <a:solidFill>
                  <a:srgbClr val="252525"/>
                </a:solidFill>
                <a:latin typeface="Arial"/>
                <a:cs typeface="Arial"/>
              </a:rPr>
              <a:t>репрессивность</a:t>
            </a:r>
            <a:endParaRPr sz="1200">
              <a:latin typeface="Arial"/>
              <a:cs typeface="Arial"/>
            </a:endParaRPr>
          </a:p>
        </p:txBody>
      </p:sp>
      <p:sp>
        <p:nvSpPr>
          <p:cNvPr id="34" name="object 3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83820">
              <a:lnSpc>
                <a:spcPct val="100000"/>
              </a:lnSpc>
              <a:spcBef>
                <a:spcPts val="100"/>
              </a:spcBef>
            </a:pPr>
            <a:fld id="{81D60167-4931-47E6-BA6A-407CBD079E47}" type="slidenum">
              <a:rPr spc="-5" dirty="0"/>
              <a:t>4</a:t>
            </a:fld>
            <a:endParaRPr spc="-5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99948" y="998347"/>
            <a:ext cx="140144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spc="-10" dirty="0">
                <a:solidFill>
                  <a:srgbClr val="252525"/>
                </a:solidFill>
                <a:latin typeface="Arial"/>
                <a:cs typeface="Arial"/>
              </a:rPr>
              <a:t>Соотношение</a:t>
            </a:r>
            <a:endParaRPr sz="16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046222" y="998347"/>
            <a:ext cx="437578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2228850" algn="l"/>
              </a:tabLst>
            </a:pPr>
            <a:r>
              <a:rPr sz="1600" b="1" spc="-15" dirty="0">
                <a:solidFill>
                  <a:srgbClr val="252525"/>
                </a:solidFill>
                <a:latin typeface="Arial"/>
                <a:cs typeface="Arial"/>
              </a:rPr>
              <a:t>количества	</a:t>
            </a:r>
            <a:r>
              <a:rPr sz="1600" b="1" spc="-10" dirty="0">
                <a:solidFill>
                  <a:srgbClr val="252525"/>
                </a:solidFill>
                <a:latin typeface="Arial"/>
                <a:cs typeface="Arial"/>
              </a:rPr>
              <a:t>зарегистрированных</a:t>
            </a:r>
            <a:endParaRPr sz="16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99948" y="1242186"/>
            <a:ext cx="6821170" cy="7886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  <a:tabLst>
                <a:tab pos="1276985" algn="l"/>
                <a:tab pos="1831975" algn="l"/>
                <a:tab pos="3077210" algn="l"/>
                <a:tab pos="4674870" algn="l"/>
              </a:tabLst>
            </a:pPr>
            <a:r>
              <a:rPr sz="1600" b="1" spc="-10" dirty="0">
                <a:solidFill>
                  <a:srgbClr val="252525"/>
                </a:solidFill>
                <a:latin typeface="Arial"/>
                <a:cs typeface="Arial"/>
              </a:rPr>
              <a:t>адм.правонарушений</a:t>
            </a:r>
            <a:r>
              <a:rPr sz="1600" b="1" spc="105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b="1" spc="-5" dirty="0">
                <a:solidFill>
                  <a:srgbClr val="252525"/>
                </a:solidFill>
                <a:latin typeface="Arial"/>
                <a:cs typeface="Arial"/>
              </a:rPr>
              <a:t>в</a:t>
            </a:r>
            <a:r>
              <a:rPr sz="1600" b="1" spc="100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b="1" spc="-15" dirty="0">
                <a:solidFill>
                  <a:srgbClr val="252525"/>
                </a:solidFill>
                <a:latin typeface="Arial"/>
                <a:cs typeface="Arial"/>
              </a:rPr>
              <a:t>отчетном</a:t>
            </a:r>
            <a:r>
              <a:rPr sz="1600" b="1" spc="95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b="1" spc="-10" dirty="0">
                <a:solidFill>
                  <a:srgbClr val="252525"/>
                </a:solidFill>
                <a:latin typeface="Arial"/>
                <a:cs typeface="Arial"/>
              </a:rPr>
              <a:t>периоде</a:t>
            </a:r>
            <a:r>
              <a:rPr sz="1600" b="1" spc="100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b="1" spc="-5" dirty="0">
                <a:solidFill>
                  <a:srgbClr val="252525"/>
                </a:solidFill>
                <a:latin typeface="Arial"/>
                <a:cs typeface="Arial"/>
              </a:rPr>
              <a:t>в</a:t>
            </a:r>
            <a:r>
              <a:rPr sz="1600" b="1" spc="100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b="1" spc="-10" dirty="0">
                <a:solidFill>
                  <a:srgbClr val="252525"/>
                </a:solidFill>
                <a:latin typeface="Arial"/>
                <a:cs typeface="Arial"/>
              </a:rPr>
              <a:t>отношении</a:t>
            </a:r>
            <a:r>
              <a:rPr sz="1600" b="1" spc="100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b="1" spc="-10" dirty="0">
                <a:solidFill>
                  <a:srgbClr val="252525"/>
                </a:solidFill>
                <a:latin typeface="Arial"/>
                <a:cs typeface="Arial"/>
              </a:rPr>
              <a:t>субъектов </a:t>
            </a:r>
            <a:r>
              <a:rPr sz="1600" b="1" spc="-430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b="1" spc="-5" dirty="0">
                <a:solidFill>
                  <a:srgbClr val="252525"/>
                </a:solidFill>
                <a:latin typeface="Arial"/>
                <a:cs typeface="Arial"/>
              </a:rPr>
              <a:t>бизнеса	к	</a:t>
            </a:r>
            <a:r>
              <a:rPr sz="1600" b="1" spc="-10" dirty="0">
                <a:solidFill>
                  <a:srgbClr val="252525"/>
                </a:solidFill>
                <a:latin typeface="Arial"/>
                <a:cs typeface="Arial"/>
              </a:rPr>
              <a:t>общему	</a:t>
            </a:r>
            <a:r>
              <a:rPr sz="1600" b="1" spc="-15" dirty="0">
                <a:solidFill>
                  <a:srgbClr val="252525"/>
                </a:solidFill>
                <a:latin typeface="Arial"/>
                <a:cs typeface="Arial"/>
              </a:rPr>
              <a:t>количеству	</a:t>
            </a:r>
            <a:r>
              <a:rPr sz="1600" b="1" spc="-10" dirty="0">
                <a:solidFill>
                  <a:srgbClr val="252525"/>
                </a:solidFill>
                <a:latin typeface="Arial"/>
                <a:cs typeface="Arial"/>
              </a:rPr>
              <a:t>зарегистрированных</a:t>
            </a:r>
            <a:endParaRPr sz="16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250"/>
              </a:spcBef>
            </a:pPr>
            <a:r>
              <a:rPr sz="1600" b="1" spc="-15" dirty="0">
                <a:solidFill>
                  <a:srgbClr val="252525"/>
                </a:solidFill>
                <a:latin typeface="Arial"/>
                <a:cs typeface="Arial"/>
              </a:rPr>
              <a:t>адмправонарушений</a:t>
            </a:r>
            <a:r>
              <a:rPr sz="1600" b="1" spc="135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i="1" spc="-5" dirty="0">
                <a:solidFill>
                  <a:srgbClr val="252525"/>
                </a:solidFill>
                <a:latin typeface="Arial"/>
                <a:cs typeface="Arial"/>
              </a:rPr>
              <a:t>(ниже</a:t>
            </a:r>
            <a:r>
              <a:rPr sz="1600" i="1" spc="10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i="1" spc="-5" dirty="0">
                <a:solidFill>
                  <a:srgbClr val="252525"/>
                </a:solidFill>
                <a:latin typeface="Arial"/>
                <a:cs typeface="Arial"/>
              </a:rPr>
              <a:t>–</a:t>
            </a:r>
            <a:r>
              <a:rPr sz="1600" i="1" spc="-10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i="1" spc="-5" dirty="0">
                <a:solidFill>
                  <a:srgbClr val="252525"/>
                </a:solidFill>
                <a:latin typeface="Arial"/>
                <a:cs typeface="Arial"/>
              </a:rPr>
              <a:t>лучше)</a:t>
            </a:r>
            <a:endParaRPr sz="16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662543" y="1166241"/>
            <a:ext cx="257746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spc="-15" dirty="0">
                <a:solidFill>
                  <a:srgbClr val="0F4D7E"/>
                </a:solidFill>
                <a:latin typeface="Arial"/>
                <a:cs typeface="Arial"/>
              </a:rPr>
              <a:t>Распределение </a:t>
            </a:r>
            <a:r>
              <a:rPr sz="1600" b="1" spc="-5" dirty="0">
                <a:solidFill>
                  <a:srgbClr val="0F4D7E"/>
                </a:solidFill>
                <a:latin typeface="Arial"/>
                <a:cs typeface="Arial"/>
              </a:rPr>
              <a:t>регионов</a:t>
            </a:r>
            <a:endParaRPr sz="1600">
              <a:latin typeface="Arial"/>
              <a:cs typeface="Arial"/>
            </a:endParaRPr>
          </a:p>
        </p:txBody>
      </p:sp>
      <p:graphicFrame>
        <p:nvGraphicFramePr>
          <p:cNvPr id="6" name="objec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8371257"/>
              </p:ext>
            </p:extLst>
          </p:nvPr>
        </p:nvGraphicFramePr>
        <p:xfrm>
          <a:off x="8329041" y="1636902"/>
          <a:ext cx="3254374" cy="485900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597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751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1945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41300"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300" b="1" dirty="0">
                          <a:latin typeface="Calibri"/>
                          <a:cs typeface="Calibri"/>
                        </a:rPr>
                        <a:t>1</a:t>
                      </a:r>
                      <a:endParaRPr sz="13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970">
                        <a:lnSpc>
                          <a:spcPts val="1795"/>
                        </a:lnSpc>
                      </a:pPr>
                      <a:r>
                        <a:rPr sz="1500" spc="-5" dirty="0">
                          <a:latin typeface="Calibri"/>
                          <a:cs typeface="Calibri"/>
                        </a:rPr>
                        <a:t>Жамбылская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3810" algn="r">
                        <a:lnSpc>
                          <a:spcPts val="1795"/>
                        </a:lnSpc>
                      </a:pPr>
                      <a:r>
                        <a:rPr sz="1500" spc="-5" dirty="0">
                          <a:latin typeface="Calibri"/>
                          <a:cs typeface="Calibri"/>
                        </a:rPr>
                        <a:t>1%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1300"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300" b="1" dirty="0">
                          <a:latin typeface="Calibri"/>
                          <a:cs typeface="Calibri"/>
                        </a:rPr>
                        <a:t>2</a:t>
                      </a:r>
                      <a:endParaRPr sz="13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970">
                        <a:lnSpc>
                          <a:spcPts val="1795"/>
                        </a:lnSpc>
                      </a:pPr>
                      <a:r>
                        <a:rPr sz="1500" spc="-5" dirty="0">
                          <a:latin typeface="Calibri"/>
                          <a:cs typeface="Calibri"/>
                        </a:rPr>
                        <a:t>Акмолинская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3810" algn="r">
                        <a:lnSpc>
                          <a:spcPts val="1795"/>
                        </a:lnSpc>
                      </a:pPr>
                      <a:r>
                        <a:rPr sz="1500" spc="-5" dirty="0">
                          <a:latin typeface="Calibri"/>
                          <a:cs typeface="Calibri"/>
                        </a:rPr>
                        <a:t>2%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1300">
                <a:tc>
                  <a:txBody>
                    <a:bodyPr/>
                    <a:lstStyle/>
                    <a:p>
                      <a:pPr marL="1270" algn="ctr">
                        <a:lnSpc>
                          <a:spcPts val="1560"/>
                        </a:lnSpc>
                      </a:pPr>
                      <a:r>
                        <a:rPr sz="1300" b="1" dirty="0">
                          <a:latin typeface="Calibri"/>
                          <a:cs typeface="Calibri"/>
                        </a:rPr>
                        <a:t>3</a:t>
                      </a:r>
                      <a:endParaRPr sz="13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970">
                        <a:lnSpc>
                          <a:spcPts val="1795"/>
                        </a:lnSpc>
                      </a:pPr>
                      <a:r>
                        <a:rPr sz="1500" spc="-10" dirty="0">
                          <a:latin typeface="Calibri"/>
                          <a:cs typeface="Calibri"/>
                        </a:rPr>
                        <a:t>г.Алматы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3810" algn="r">
                        <a:lnSpc>
                          <a:spcPts val="1795"/>
                        </a:lnSpc>
                      </a:pPr>
                      <a:r>
                        <a:rPr sz="1500" spc="-5" dirty="0">
                          <a:latin typeface="Calibri"/>
                          <a:cs typeface="Calibri"/>
                        </a:rPr>
                        <a:t>2%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1300"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300" b="1" dirty="0">
                          <a:latin typeface="Calibri"/>
                          <a:cs typeface="Calibri"/>
                        </a:rPr>
                        <a:t>4</a:t>
                      </a:r>
                      <a:endParaRPr sz="13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970">
                        <a:lnSpc>
                          <a:spcPts val="1795"/>
                        </a:lnSpc>
                      </a:pPr>
                      <a:r>
                        <a:rPr sz="1500" spc="-15" dirty="0">
                          <a:latin typeface="Calibri"/>
                          <a:cs typeface="Calibri"/>
                        </a:rPr>
                        <a:t>г.Астана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3810" algn="r">
                        <a:lnSpc>
                          <a:spcPts val="1795"/>
                        </a:lnSpc>
                      </a:pPr>
                      <a:r>
                        <a:rPr sz="1500" spc="-10" dirty="0">
                          <a:latin typeface="Calibri"/>
                          <a:cs typeface="Calibri"/>
                        </a:rPr>
                        <a:t>2%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1300"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300" b="1" dirty="0">
                          <a:latin typeface="Calibri"/>
                          <a:cs typeface="Calibri"/>
                        </a:rPr>
                        <a:t>5</a:t>
                      </a:r>
                      <a:endParaRPr sz="13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970">
                        <a:lnSpc>
                          <a:spcPts val="1795"/>
                        </a:lnSpc>
                      </a:pPr>
                      <a:r>
                        <a:rPr sz="1500" spc="-5" dirty="0">
                          <a:latin typeface="Calibri"/>
                          <a:cs typeface="Calibri"/>
                        </a:rPr>
                        <a:t>Алматинская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3810" algn="r">
                        <a:lnSpc>
                          <a:spcPts val="1795"/>
                        </a:lnSpc>
                      </a:pPr>
                      <a:r>
                        <a:rPr sz="1500" spc="-5" dirty="0">
                          <a:latin typeface="Calibri"/>
                          <a:cs typeface="Calibri"/>
                        </a:rPr>
                        <a:t>2%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41300"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300" b="1" dirty="0">
                          <a:latin typeface="Calibri"/>
                          <a:cs typeface="Calibri"/>
                        </a:rPr>
                        <a:t>6</a:t>
                      </a:r>
                      <a:endParaRPr sz="13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970">
                        <a:lnSpc>
                          <a:spcPts val="1795"/>
                        </a:lnSpc>
                      </a:pPr>
                      <a:r>
                        <a:rPr sz="1500" spc="-5" dirty="0">
                          <a:latin typeface="Calibri"/>
                          <a:cs typeface="Calibri"/>
                        </a:rPr>
                        <a:t>Восточно-Казахстанская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3810" algn="r">
                        <a:lnSpc>
                          <a:spcPts val="1795"/>
                        </a:lnSpc>
                      </a:pPr>
                      <a:r>
                        <a:rPr sz="1500" spc="-5" dirty="0">
                          <a:latin typeface="Calibri"/>
                          <a:cs typeface="Calibri"/>
                        </a:rPr>
                        <a:t>2%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41300"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300" b="1" dirty="0">
                          <a:latin typeface="Calibri"/>
                          <a:cs typeface="Calibri"/>
                        </a:rPr>
                        <a:t>7</a:t>
                      </a:r>
                      <a:endParaRPr sz="13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970">
                        <a:lnSpc>
                          <a:spcPts val="1800"/>
                        </a:lnSpc>
                      </a:pPr>
                      <a:r>
                        <a:rPr sz="1500" spc="-5" dirty="0">
                          <a:latin typeface="Calibri"/>
                          <a:cs typeface="Calibri"/>
                        </a:rPr>
                        <a:t>Абай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3810" algn="r">
                        <a:lnSpc>
                          <a:spcPts val="1800"/>
                        </a:lnSpc>
                      </a:pPr>
                      <a:r>
                        <a:rPr sz="1500" spc="-5" dirty="0">
                          <a:latin typeface="Calibri"/>
                          <a:cs typeface="Calibri"/>
                        </a:rPr>
                        <a:t>2%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41300"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300" b="1" dirty="0">
                          <a:latin typeface="Calibri"/>
                          <a:cs typeface="Calibri"/>
                        </a:rPr>
                        <a:t>8</a:t>
                      </a:r>
                      <a:endParaRPr sz="13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970">
                        <a:lnSpc>
                          <a:spcPct val="100000"/>
                        </a:lnSpc>
                      </a:pPr>
                      <a:r>
                        <a:rPr sz="1500" spc="-5" dirty="0">
                          <a:latin typeface="Calibri"/>
                          <a:cs typeface="Calibri"/>
                        </a:rPr>
                        <a:t>Кызылординская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3810" algn="r">
                        <a:lnSpc>
                          <a:spcPct val="100000"/>
                        </a:lnSpc>
                      </a:pPr>
                      <a:r>
                        <a:rPr sz="1500" spc="-5" dirty="0">
                          <a:latin typeface="Calibri"/>
                          <a:cs typeface="Calibri"/>
                        </a:rPr>
                        <a:t>3%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41300"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300" b="1" dirty="0">
                          <a:latin typeface="Calibri"/>
                          <a:cs typeface="Calibri"/>
                        </a:rPr>
                        <a:t>9</a:t>
                      </a:r>
                      <a:endParaRPr sz="13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970">
                        <a:lnSpc>
                          <a:spcPct val="100000"/>
                        </a:lnSpc>
                      </a:pPr>
                      <a:r>
                        <a:rPr sz="1500" spc="-5" dirty="0">
                          <a:latin typeface="Calibri"/>
                          <a:cs typeface="Calibri"/>
                        </a:rPr>
                        <a:t>Северо-Казахстанская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3810" algn="r">
                        <a:lnSpc>
                          <a:spcPct val="100000"/>
                        </a:lnSpc>
                      </a:pPr>
                      <a:r>
                        <a:rPr sz="1500" spc="-5" dirty="0">
                          <a:latin typeface="Calibri"/>
                          <a:cs typeface="Calibri"/>
                        </a:rPr>
                        <a:t>3%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41300"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</a:pPr>
                      <a:r>
                        <a:rPr sz="1300" b="1" spc="-5" dirty="0">
                          <a:latin typeface="Calibri"/>
                          <a:cs typeface="Calibri"/>
                        </a:rPr>
                        <a:t>10</a:t>
                      </a:r>
                      <a:endParaRPr sz="13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970">
                        <a:lnSpc>
                          <a:spcPts val="1800"/>
                        </a:lnSpc>
                      </a:pPr>
                      <a:r>
                        <a:rPr sz="1500" spc="-5" dirty="0">
                          <a:latin typeface="Calibri"/>
                          <a:cs typeface="Calibri"/>
                        </a:rPr>
                        <a:t>Западно-Казахстанская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3810" algn="r">
                        <a:lnSpc>
                          <a:spcPts val="1800"/>
                        </a:lnSpc>
                      </a:pPr>
                      <a:r>
                        <a:rPr sz="1500" spc="-10" dirty="0">
                          <a:latin typeface="Calibri"/>
                          <a:cs typeface="Calibri"/>
                        </a:rPr>
                        <a:t>3%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41300"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</a:pPr>
                      <a:r>
                        <a:rPr sz="1300" b="1" dirty="0">
                          <a:latin typeface="Calibri"/>
                          <a:cs typeface="Calibri"/>
                        </a:rPr>
                        <a:t>11</a:t>
                      </a:r>
                      <a:endParaRPr sz="13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970">
                        <a:lnSpc>
                          <a:spcPct val="100000"/>
                        </a:lnSpc>
                      </a:pPr>
                      <a:r>
                        <a:rPr sz="1500" spc="-10" dirty="0">
                          <a:latin typeface="Calibri"/>
                          <a:cs typeface="Calibri"/>
                        </a:rPr>
                        <a:t>Павлодарская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3810" algn="r">
                        <a:lnSpc>
                          <a:spcPct val="100000"/>
                        </a:lnSpc>
                      </a:pPr>
                      <a:r>
                        <a:rPr sz="1500" spc="-5" dirty="0">
                          <a:latin typeface="Calibri"/>
                          <a:cs typeface="Calibri"/>
                        </a:rPr>
                        <a:t>3%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41300"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</a:pPr>
                      <a:r>
                        <a:rPr sz="1300" b="1" dirty="0">
                          <a:latin typeface="Calibri"/>
                          <a:cs typeface="Calibri"/>
                        </a:rPr>
                        <a:t>12</a:t>
                      </a:r>
                      <a:endParaRPr sz="13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970">
                        <a:lnSpc>
                          <a:spcPct val="100000"/>
                        </a:lnSpc>
                      </a:pPr>
                      <a:r>
                        <a:rPr sz="1500" spc="-15" dirty="0">
                          <a:latin typeface="Calibri"/>
                          <a:cs typeface="Calibri"/>
                        </a:rPr>
                        <a:t>Туркестанская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3810" algn="r">
                        <a:lnSpc>
                          <a:spcPct val="100000"/>
                        </a:lnSpc>
                      </a:pPr>
                      <a:r>
                        <a:rPr sz="1500" spc="-5" dirty="0">
                          <a:latin typeface="Calibri"/>
                          <a:cs typeface="Calibri"/>
                        </a:rPr>
                        <a:t>3%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41300"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</a:pPr>
                      <a:r>
                        <a:rPr sz="1600" b="1" dirty="0">
                          <a:latin typeface="Calibri"/>
                          <a:cs typeface="Calibri"/>
                        </a:rPr>
                        <a:t>13</a:t>
                      </a:r>
                      <a:endParaRPr sz="1600" b="1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3970">
                        <a:lnSpc>
                          <a:spcPct val="100000"/>
                        </a:lnSpc>
                      </a:pPr>
                      <a:r>
                        <a:rPr sz="1800" b="1" spc="-5" dirty="0">
                          <a:latin typeface="Calibri"/>
                          <a:cs typeface="Calibri"/>
                        </a:rPr>
                        <a:t>Карагандинская</a:t>
                      </a:r>
                      <a:endParaRPr sz="1800" b="1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R="3810" algn="r">
                        <a:lnSpc>
                          <a:spcPct val="100000"/>
                        </a:lnSpc>
                      </a:pPr>
                      <a:r>
                        <a:rPr sz="1800" b="1" spc="-5" dirty="0">
                          <a:latin typeface="Calibri"/>
                          <a:cs typeface="Calibri"/>
                        </a:rPr>
                        <a:t>4%</a:t>
                      </a:r>
                      <a:endParaRPr sz="1800" b="1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41300"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</a:pPr>
                      <a:r>
                        <a:rPr sz="1300" b="1" dirty="0">
                          <a:latin typeface="Calibri"/>
                          <a:cs typeface="Calibri"/>
                        </a:rPr>
                        <a:t>14</a:t>
                      </a:r>
                      <a:endParaRPr sz="13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3970">
                        <a:lnSpc>
                          <a:spcPct val="100000"/>
                        </a:lnSpc>
                      </a:pPr>
                      <a:r>
                        <a:rPr sz="1500" spc="-10" dirty="0">
                          <a:latin typeface="Calibri"/>
                          <a:cs typeface="Calibri"/>
                        </a:rPr>
                        <a:t>Атырауская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R="3810" algn="r">
                        <a:lnSpc>
                          <a:spcPct val="100000"/>
                        </a:lnSpc>
                      </a:pPr>
                      <a:r>
                        <a:rPr sz="1500" spc="-5" dirty="0">
                          <a:latin typeface="Calibri"/>
                          <a:cs typeface="Calibri"/>
                        </a:rPr>
                        <a:t>4%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41300"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300" b="1" dirty="0">
                          <a:latin typeface="Calibri"/>
                          <a:cs typeface="Calibri"/>
                        </a:rPr>
                        <a:t>15</a:t>
                      </a:r>
                      <a:endParaRPr sz="1300">
                        <a:latin typeface="Calibri"/>
                        <a:cs typeface="Calibri"/>
                      </a:endParaRPr>
                    </a:p>
                  </a:txBody>
                  <a:tcPr marL="0" marR="0" marT="63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3970">
                        <a:lnSpc>
                          <a:spcPts val="1800"/>
                        </a:lnSpc>
                      </a:pPr>
                      <a:r>
                        <a:rPr sz="1500" spc="-5" dirty="0">
                          <a:latin typeface="Calibri"/>
                          <a:cs typeface="Calibri"/>
                        </a:rPr>
                        <a:t>Мангистауская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R="3810" algn="r">
                        <a:lnSpc>
                          <a:spcPts val="1800"/>
                        </a:lnSpc>
                      </a:pPr>
                      <a:r>
                        <a:rPr sz="1500" spc="-5" dirty="0">
                          <a:latin typeface="Calibri"/>
                          <a:cs typeface="Calibri"/>
                        </a:rPr>
                        <a:t>5%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41300"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300" b="1" dirty="0">
                          <a:latin typeface="Calibri"/>
                          <a:cs typeface="Calibri"/>
                        </a:rPr>
                        <a:t>16</a:t>
                      </a:r>
                      <a:endParaRPr sz="1300">
                        <a:latin typeface="Calibri"/>
                        <a:cs typeface="Calibri"/>
                      </a:endParaRPr>
                    </a:p>
                  </a:txBody>
                  <a:tcPr marL="0" marR="0" marT="63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3970">
                        <a:lnSpc>
                          <a:spcPts val="1795"/>
                        </a:lnSpc>
                      </a:pPr>
                      <a:r>
                        <a:rPr sz="1500" spc="-10" dirty="0">
                          <a:latin typeface="Calibri"/>
                          <a:cs typeface="Calibri"/>
                        </a:rPr>
                        <a:t>Жетісу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R="3810" algn="r">
                        <a:lnSpc>
                          <a:spcPts val="1795"/>
                        </a:lnSpc>
                      </a:pPr>
                      <a:r>
                        <a:rPr sz="1500" spc="-5" dirty="0">
                          <a:latin typeface="Calibri"/>
                          <a:cs typeface="Calibri"/>
                        </a:rPr>
                        <a:t>5%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41287"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300" b="1" dirty="0">
                          <a:latin typeface="Calibri"/>
                          <a:cs typeface="Calibri"/>
                        </a:rPr>
                        <a:t>17</a:t>
                      </a:r>
                      <a:endParaRPr sz="1300">
                        <a:latin typeface="Calibri"/>
                        <a:cs typeface="Calibri"/>
                      </a:endParaRPr>
                    </a:p>
                  </a:txBody>
                  <a:tcPr marL="0" marR="0" marT="63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3970">
                        <a:lnSpc>
                          <a:spcPts val="1800"/>
                        </a:lnSpc>
                      </a:pPr>
                      <a:r>
                        <a:rPr sz="1500" spc="-10" dirty="0">
                          <a:latin typeface="Calibri"/>
                          <a:cs typeface="Calibri"/>
                        </a:rPr>
                        <a:t>Ұлытау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R="3810" algn="r">
                        <a:lnSpc>
                          <a:spcPts val="1800"/>
                        </a:lnSpc>
                      </a:pPr>
                      <a:r>
                        <a:rPr sz="1500" spc="-10" dirty="0">
                          <a:latin typeface="Calibri"/>
                          <a:cs typeface="Calibri"/>
                        </a:rPr>
                        <a:t>5%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41300"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300" b="1" dirty="0">
                          <a:latin typeface="Calibri"/>
                          <a:cs typeface="Calibri"/>
                        </a:rPr>
                        <a:t>18</a:t>
                      </a:r>
                      <a:endParaRPr sz="1300">
                        <a:latin typeface="Calibri"/>
                        <a:cs typeface="Calibri"/>
                      </a:endParaRPr>
                    </a:p>
                  </a:txBody>
                  <a:tcPr marL="0" marR="0" marT="63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3970">
                        <a:lnSpc>
                          <a:spcPts val="1800"/>
                        </a:lnSpc>
                      </a:pPr>
                      <a:r>
                        <a:rPr sz="1500" spc="-5" dirty="0">
                          <a:latin typeface="Calibri"/>
                          <a:cs typeface="Calibri"/>
                        </a:rPr>
                        <a:t>Актюбинская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R="3810" algn="r">
                        <a:lnSpc>
                          <a:spcPts val="1800"/>
                        </a:lnSpc>
                      </a:pPr>
                      <a:r>
                        <a:rPr sz="1500" spc="-5" dirty="0">
                          <a:latin typeface="Calibri"/>
                          <a:cs typeface="Calibri"/>
                        </a:rPr>
                        <a:t>7%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41300"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300" b="1" dirty="0">
                          <a:latin typeface="Calibri"/>
                          <a:cs typeface="Calibri"/>
                        </a:rPr>
                        <a:t>19</a:t>
                      </a:r>
                      <a:endParaRPr sz="1300">
                        <a:latin typeface="Calibri"/>
                        <a:cs typeface="Calibri"/>
                      </a:endParaRPr>
                    </a:p>
                  </a:txBody>
                  <a:tcPr marL="0" marR="0" marT="63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3970">
                        <a:lnSpc>
                          <a:spcPts val="1795"/>
                        </a:lnSpc>
                      </a:pPr>
                      <a:r>
                        <a:rPr sz="1500" spc="-10" dirty="0">
                          <a:latin typeface="Calibri"/>
                          <a:cs typeface="Calibri"/>
                        </a:rPr>
                        <a:t>Костанайская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R="3810" algn="r">
                        <a:lnSpc>
                          <a:spcPts val="1795"/>
                        </a:lnSpc>
                      </a:pPr>
                      <a:r>
                        <a:rPr sz="1500" spc="-5" dirty="0">
                          <a:latin typeface="Calibri"/>
                          <a:cs typeface="Calibri"/>
                        </a:rPr>
                        <a:t>7%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241299"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300" b="1" dirty="0">
                          <a:latin typeface="Calibri"/>
                          <a:cs typeface="Calibri"/>
                        </a:rPr>
                        <a:t>20</a:t>
                      </a:r>
                      <a:endParaRPr sz="1300">
                        <a:latin typeface="Calibri"/>
                        <a:cs typeface="Calibri"/>
                      </a:endParaRPr>
                    </a:p>
                  </a:txBody>
                  <a:tcPr marL="0" marR="0" marT="63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3970">
                        <a:lnSpc>
                          <a:spcPts val="1795"/>
                        </a:lnSpc>
                      </a:pPr>
                      <a:r>
                        <a:rPr sz="1500" spc="-10" dirty="0">
                          <a:latin typeface="Calibri"/>
                          <a:cs typeface="Calibri"/>
                        </a:rPr>
                        <a:t>г.Шымкент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R="3175" algn="r">
                        <a:lnSpc>
                          <a:spcPts val="1795"/>
                        </a:lnSpc>
                      </a:pPr>
                      <a:r>
                        <a:rPr sz="1500" spc="-5" dirty="0">
                          <a:latin typeface="Calibri"/>
                          <a:cs typeface="Calibri"/>
                        </a:rPr>
                        <a:t>17%</a:t>
                      </a:r>
                      <a:endParaRPr sz="15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</a:tbl>
          </a:graphicData>
        </a:graphic>
      </p:graphicFrame>
      <p:graphicFrame>
        <p:nvGraphicFramePr>
          <p:cNvPr id="7" name="object 7"/>
          <p:cNvGraphicFramePr>
            <a:graphicFrameLocks noGrp="1"/>
          </p:cNvGraphicFramePr>
          <p:nvPr/>
        </p:nvGraphicFramePr>
        <p:xfrm>
          <a:off x="902208" y="2264664"/>
          <a:ext cx="6801484" cy="230733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099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099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0995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0995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112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9212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75831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23012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BEBEBE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 rowSpan="5"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</a:tcPr>
                </a:tc>
                <a:tc rowSpan="5"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164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BEBEBE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 gridSpan="2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012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BEBEBE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 gridSpan="2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012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BEBEBE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 gridSpan="2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3820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BEBEBE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 gridSpan="2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47827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25">
                      <a:solidFill>
                        <a:srgbClr val="BEBEBE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 row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FFC000"/>
                      </a:solidFill>
                      <a:prstDash val="solid"/>
                    </a:lnR>
                    <a:lnB w="9525">
                      <a:solidFill>
                        <a:srgbClr val="FFC000"/>
                      </a:solidFill>
                      <a:prstDash val="solid"/>
                    </a:lnB>
                  </a:tcPr>
                </a:tc>
                <a:tc rowSpan="6">
                  <a:txBody>
                    <a:bodyPr/>
                    <a:lstStyle/>
                    <a:p>
                      <a:pPr marL="354965" marR="347345" indent="-635" algn="ctr">
                        <a:lnSpc>
                          <a:spcPct val="101000"/>
                        </a:lnSpc>
                        <a:spcBef>
                          <a:spcPts val="330"/>
                        </a:spcBef>
                      </a:pPr>
                      <a:r>
                        <a:rPr sz="1450" b="1" dirty="0">
                          <a:solidFill>
                            <a:srgbClr val="252525"/>
                          </a:solidFill>
                          <a:latin typeface="Arial"/>
                          <a:cs typeface="Arial"/>
                        </a:rPr>
                        <a:t>Средний </a:t>
                      </a:r>
                      <a:r>
                        <a:rPr sz="1450" b="1" spc="5" dirty="0">
                          <a:solidFill>
                            <a:srgbClr val="252525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450" b="1" spc="-5" dirty="0">
                          <a:solidFill>
                            <a:srgbClr val="252525"/>
                          </a:solidFill>
                          <a:latin typeface="Arial"/>
                          <a:cs typeface="Arial"/>
                        </a:rPr>
                        <a:t>уровень</a:t>
                      </a:r>
                      <a:r>
                        <a:rPr sz="1450" b="1" spc="-45" dirty="0">
                          <a:solidFill>
                            <a:srgbClr val="252525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450" b="1" spc="5" dirty="0">
                          <a:solidFill>
                            <a:srgbClr val="252525"/>
                          </a:solidFill>
                          <a:latin typeface="Arial"/>
                          <a:cs typeface="Arial"/>
                        </a:rPr>
                        <a:t>по </a:t>
                      </a:r>
                      <a:r>
                        <a:rPr sz="1450" b="1" spc="-390" dirty="0">
                          <a:solidFill>
                            <a:srgbClr val="252525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450" b="1" dirty="0">
                          <a:solidFill>
                            <a:srgbClr val="252525"/>
                          </a:solidFill>
                          <a:latin typeface="Arial"/>
                          <a:cs typeface="Arial"/>
                        </a:rPr>
                        <a:t>стране</a:t>
                      </a:r>
                      <a:endParaRPr sz="1450">
                        <a:latin typeface="Arial"/>
                        <a:cs typeface="Arial"/>
                      </a:endParaRPr>
                    </a:p>
                    <a:p>
                      <a:pPr marL="7620" algn="ctr">
                        <a:lnSpc>
                          <a:spcPts val="2865"/>
                        </a:lnSpc>
                      </a:pPr>
                      <a:r>
                        <a:rPr sz="2400" b="1" spc="-5" dirty="0">
                          <a:solidFill>
                            <a:srgbClr val="FFC000"/>
                          </a:solidFill>
                          <a:latin typeface="Arial"/>
                          <a:cs typeface="Arial"/>
                        </a:rPr>
                        <a:t>4%</a:t>
                      </a:r>
                      <a:endParaRPr sz="2400">
                        <a:latin typeface="Arial"/>
                        <a:cs typeface="Arial"/>
                      </a:endParaRPr>
                    </a:p>
                  </a:txBody>
                  <a:tcPr marL="0" marR="0" marT="41910" marB="0">
                    <a:lnL w="9525">
                      <a:solidFill>
                        <a:srgbClr val="FFC000"/>
                      </a:solidFill>
                      <a:prstDash val="solid"/>
                    </a:lnL>
                    <a:lnR w="9525">
                      <a:solidFill>
                        <a:srgbClr val="FFC000"/>
                      </a:solidFill>
                      <a:prstDash val="solid"/>
                    </a:lnR>
                    <a:lnT w="9525">
                      <a:solidFill>
                        <a:srgbClr val="FFC000"/>
                      </a:solidFill>
                      <a:prstDash val="solid"/>
                    </a:lnT>
                    <a:lnB w="9525">
                      <a:solidFill>
                        <a:srgbClr val="FFC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3012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BEBEBE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FFC000"/>
                      </a:solidFill>
                      <a:prstDash val="solid"/>
                    </a:lnR>
                    <a:lnB w="9525">
                      <a:solidFill>
                        <a:srgbClr val="FFC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41910" marB="0">
                    <a:lnL w="9525">
                      <a:solidFill>
                        <a:srgbClr val="FFC000"/>
                      </a:solidFill>
                      <a:prstDash val="solid"/>
                    </a:lnL>
                    <a:lnR w="9525">
                      <a:solidFill>
                        <a:srgbClr val="FFC000"/>
                      </a:solidFill>
                      <a:prstDash val="solid"/>
                    </a:lnR>
                    <a:lnT w="9525">
                      <a:solidFill>
                        <a:srgbClr val="FFC000"/>
                      </a:solidFill>
                      <a:prstDash val="solid"/>
                    </a:lnT>
                    <a:lnB w="9525">
                      <a:solidFill>
                        <a:srgbClr val="FFC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3164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BEBEBE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FFC000"/>
                      </a:solidFill>
                      <a:prstDash val="solid"/>
                    </a:lnR>
                    <a:lnB w="9525">
                      <a:solidFill>
                        <a:srgbClr val="FFC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41910" marB="0">
                    <a:lnL w="9525">
                      <a:solidFill>
                        <a:srgbClr val="FFC000"/>
                      </a:solidFill>
                      <a:prstDash val="solid"/>
                    </a:lnL>
                    <a:lnR w="9525">
                      <a:solidFill>
                        <a:srgbClr val="FFC000"/>
                      </a:solidFill>
                      <a:prstDash val="solid"/>
                    </a:lnR>
                    <a:lnT w="9525">
                      <a:solidFill>
                        <a:srgbClr val="FFC000"/>
                      </a:solidFill>
                      <a:prstDash val="solid"/>
                    </a:lnT>
                    <a:lnB w="9525">
                      <a:solidFill>
                        <a:srgbClr val="FFC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3317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BEBEBE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19050">
                      <a:solidFill>
                        <a:srgbClr val="D9D9D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19050">
                      <a:solidFill>
                        <a:srgbClr val="D9D9D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19050">
                      <a:solidFill>
                        <a:srgbClr val="D9D9D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19050">
                      <a:solidFill>
                        <a:srgbClr val="D9D9D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19050">
                      <a:solidFill>
                        <a:srgbClr val="D9D9D9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FFC000"/>
                      </a:solidFill>
                      <a:prstDash val="solid"/>
                    </a:lnR>
                    <a:lnB w="9525">
                      <a:solidFill>
                        <a:srgbClr val="FFC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41910" marB="0">
                    <a:lnL w="9525">
                      <a:solidFill>
                        <a:srgbClr val="FFC000"/>
                      </a:solidFill>
                      <a:prstDash val="solid"/>
                    </a:lnL>
                    <a:lnR w="9525">
                      <a:solidFill>
                        <a:srgbClr val="FFC000"/>
                      </a:solidFill>
                      <a:prstDash val="solid"/>
                    </a:lnR>
                    <a:lnT w="9525">
                      <a:solidFill>
                        <a:srgbClr val="FFC000"/>
                      </a:solidFill>
                      <a:prstDash val="solid"/>
                    </a:lnT>
                    <a:lnB w="9525">
                      <a:solidFill>
                        <a:srgbClr val="FFC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BEBEBE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19050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19050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19050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19050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19050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FFC000"/>
                      </a:solidFill>
                      <a:prstDash val="solid"/>
                    </a:lnR>
                    <a:lnT w="9525">
                      <a:solidFill>
                        <a:srgbClr val="FFC000"/>
                      </a:solidFill>
                      <a:prstDash val="solid"/>
                    </a:lnT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41910" marB="0">
                    <a:lnL w="9525">
                      <a:solidFill>
                        <a:srgbClr val="FFC000"/>
                      </a:solidFill>
                      <a:prstDash val="solid"/>
                    </a:lnL>
                    <a:lnR w="9525">
                      <a:solidFill>
                        <a:srgbClr val="FFC000"/>
                      </a:solidFill>
                      <a:prstDash val="solid"/>
                    </a:lnR>
                    <a:lnT w="9525">
                      <a:solidFill>
                        <a:srgbClr val="FFC000"/>
                      </a:solidFill>
                      <a:prstDash val="solid"/>
                    </a:lnT>
                    <a:lnB w="9525">
                      <a:solidFill>
                        <a:srgbClr val="FFC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68579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BEBEBE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FFC000"/>
                      </a:solidFill>
                      <a:prstDash val="solid"/>
                    </a:lnR>
                    <a:lnT w="9525">
                      <a:solidFill>
                        <a:srgbClr val="FFC000"/>
                      </a:solidFill>
                      <a:prstDash val="solid"/>
                    </a:lnT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41910" marB="0">
                    <a:lnL w="9525">
                      <a:solidFill>
                        <a:srgbClr val="FFC000"/>
                      </a:solidFill>
                      <a:prstDash val="solid"/>
                    </a:lnL>
                    <a:lnR w="9525">
                      <a:solidFill>
                        <a:srgbClr val="FFC000"/>
                      </a:solidFill>
                      <a:prstDash val="solid"/>
                    </a:lnR>
                    <a:lnT w="9525">
                      <a:solidFill>
                        <a:srgbClr val="FFC000"/>
                      </a:solidFill>
                      <a:prstDash val="solid"/>
                    </a:lnT>
                    <a:lnB w="9525">
                      <a:solidFill>
                        <a:srgbClr val="FFC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61544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25">
                      <a:solidFill>
                        <a:srgbClr val="BEBEBE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sp>
        <p:nvSpPr>
          <p:cNvPr id="8" name="object 8"/>
          <p:cNvSpPr txBox="1"/>
          <p:nvPr/>
        </p:nvSpPr>
        <p:spPr>
          <a:xfrm>
            <a:off x="521208" y="5029200"/>
            <a:ext cx="6419215" cy="1219200"/>
          </a:xfrm>
          <a:prstGeom prst="rect">
            <a:avLst/>
          </a:prstGeom>
          <a:solidFill>
            <a:srgbClr val="F1F1F1"/>
          </a:solidFill>
        </p:spPr>
        <p:txBody>
          <a:bodyPr vert="horz" wrap="square" lIns="0" tIns="635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50"/>
              </a:spcBef>
            </a:pPr>
            <a:endParaRPr sz="1600">
              <a:latin typeface="Times New Roman"/>
              <a:cs typeface="Times New Roman"/>
            </a:endParaRPr>
          </a:p>
          <a:p>
            <a:pPr marL="91440" marR="83185" algn="just">
              <a:lnSpc>
                <a:spcPct val="100000"/>
              </a:lnSpc>
              <a:spcBef>
                <a:spcPts val="5"/>
              </a:spcBef>
            </a:pPr>
            <a:r>
              <a:rPr sz="1600" i="1" spc="-15" dirty="0">
                <a:solidFill>
                  <a:srgbClr val="252525"/>
                </a:solidFill>
                <a:latin typeface="Arial"/>
                <a:cs typeface="Arial"/>
              </a:rPr>
              <a:t>Показатели </a:t>
            </a:r>
            <a:r>
              <a:rPr sz="1600" i="1" spc="-5" dirty="0">
                <a:solidFill>
                  <a:srgbClr val="252525"/>
                </a:solidFill>
                <a:latin typeface="Arial"/>
                <a:cs typeface="Arial"/>
              </a:rPr>
              <a:t>12 </a:t>
            </a:r>
            <a:r>
              <a:rPr sz="1600" i="1" spc="-10" dirty="0">
                <a:solidFill>
                  <a:srgbClr val="252525"/>
                </a:solidFill>
                <a:latin typeface="Arial"/>
                <a:cs typeface="Arial"/>
              </a:rPr>
              <a:t>регионов ниже среднереспубликанского уровня, </a:t>
            </a:r>
            <a:r>
              <a:rPr sz="1600" i="1" spc="-5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i="1" spc="-15" dirty="0">
                <a:solidFill>
                  <a:srgbClr val="252525"/>
                </a:solidFill>
                <a:latin typeface="Arial"/>
                <a:cs typeface="Arial"/>
              </a:rPr>
              <a:t>что</a:t>
            </a:r>
            <a:r>
              <a:rPr sz="1600" i="1" spc="-10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i="1" spc="-15" dirty="0">
                <a:solidFill>
                  <a:srgbClr val="252525"/>
                </a:solidFill>
                <a:latin typeface="Arial"/>
                <a:cs typeface="Arial"/>
              </a:rPr>
              <a:t>свидетельствует</a:t>
            </a:r>
            <a:r>
              <a:rPr sz="1600" i="1" spc="-10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i="1" spc="-5" dirty="0">
                <a:solidFill>
                  <a:srgbClr val="252525"/>
                </a:solidFill>
                <a:latin typeface="Arial"/>
                <a:cs typeface="Arial"/>
              </a:rPr>
              <a:t>о</a:t>
            </a:r>
            <a:r>
              <a:rPr sz="1600" i="1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i="1" spc="-5" dirty="0">
                <a:solidFill>
                  <a:srgbClr val="252525"/>
                </a:solidFill>
                <a:latin typeface="Arial"/>
                <a:cs typeface="Arial"/>
              </a:rPr>
              <a:t>снижении</a:t>
            </a:r>
            <a:r>
              <a:rPr sz="1600" i="1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i="1" spc="-15" dirty="0">
                <a:solidFill>
                  <a:srgbClr val="252525"/>
                </a:solidFill>
                <a:latin typeface="Arial"/>
                <a:cs typeface="Arial"/>
              </a:rPr>
              <a:t>доли</a:t>
            </a:r>
            <a:r>
              <a:rPr sz="1600" i="1" spc="-10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i="1" spc="-20" dirty="0">
                <a:solidFill>
                  <a:srgbClr val="252525"/>
                </a:solidFill>
                <a:latin typeface="Arial"/>
                <a:cs typeface="Arial"/>
              </a:rPr>
              <a:t>привлеченных</a:t>
            </a:r>
            <a:r>
              <a:rPr sz="1600" i="1" spc="-15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i="1" spc="-5" dirty="0">
                <a:solidFill>
                  <a:srgbClr val="252525"/>
                </a:solidFill>
                <a:latin typeface="Arial"/>
                <a:cs typeface="Arial"/>
              </a:rPr>
              <a:t>к </a:t>
            </a:r>
            <a:r>
              <a:rPr sz="1600" i="1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i="1" spc="-15" dirty="0">
                <a:solidFill>
                  <a:srgbClr val="252525"/>
                </a:solidFill>
                <a:latin typeface="Arial"/>
                <a:cs typeface="Arial"/>
              </a:rPr>
              <a:t>адмответственности</a:t>
            </a:r>
            <a:r>
              <a:rPr sz="1600" i="1" spc="70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i="1" spc="-10" dirty="0">
                <a:solidFill>
                  <a:srgbClr val="252525"/>
                </a:solidFill>
                <a:latin typeface="Arial"/>
                <a:cs typeface="Arial"/>
              </a:rPr>
              <a:t>субъектов</a:t>
            </a:r>
            <a:r>
              <a:rPr sz="1600" i="1" spc="-5" dirty="0">
                <a:solidFill>
                  <a:srgbClr val="252525"/>
                </a:solidFill>
                <a:latin typeface="Arial"/>
                <a:cs typeface="Arial"/>
              </a:rPr>
              <a:t> бизнеса.</a:t>
            </a:r>
            <a:endParaRPr sz="1600">
              <a:latin typeface="Arial"/>
              <a:cs typeface="Arial"/>
            </a:endParaRPr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xfrm>
            <a:off x="599948" y="278079"/>
            <a:ext cx="3971925" cy="351790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2100" b="1" spc="20" dirty="0">
                <a:solidFill>
                  <a:srgbClr val="001F5F"/>
                </a:solidFill>
                <a:latin typeface="Arial"/>
                <a:cs typeface="Arial"/>
              </a:rPr>
              <a:t>РЕГИОНЫ.</a:t>
            </a:r>
            <a:r>
              <a:rPr sz="2100" b="1" spc="-2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100" b="1" spc="10" dirty="0">
                <a:solidFill>
                  <a:srgbClr val="001F5F"/>
                </a:solidFill>
                <a:latin typeface="Arial"/>
                <a:cs typeface="Arial"/>
              </a:rPr>
              <a:t>ИТОГИ</a:t>
            </a:r>
            <a:r>
              <a:rPr sz="2100" b="1" spc="-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100" b="1" spc="15" dirty="0">
                <a:solidFill>
                  <a:srgbClr val="001F5F"/>
                </a:solidFill>
                <a:latin typeface="Arial"/>
                <a:cs typeface="Arial"/>
              </a:rPr>
              <a:t>2023</a:t>
            </a:r>
            <a:r>
              <a:rPr sz="2100" b="1" spc="-1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100" b="1" spc="5" dirty="0">
                <a:solidFill>
                  <a:srgbClr val="001F5F"/>
                </a:solidFill>
                <a:latin typeface="Arial"/>
                <a:cs typeface="Arial"/>
              </a:rPr>
              <a:t>ГОДА</a:t>
            </a:r>
            <a:endParaRPr sz="2100">
              <a:latin typeface="Arial"/>
              <a:cs typeface="Arial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364997" y="817625"/>
            <a:ext cx="8987155" cy="0"/>
          </a:xfrm>
          <a:custGeom>
            <a:avLst/>
            <a:gdLst/>
            <a:ahLst/>
            <a:cxnLst/>
            <a:rect l="l" t="t" r="r" b="b"/>
            <a:pathLst>
              <a:path w="8987155">
                <a:moveTo>
                  <a:pt x="8986647" y="0"/>
                </a:moveTo>
                <a:lnTo>
                  <a:pt x="0" y="0"/>
                </a:lnTo>
              </a:path>
            </a:pathLst>
          </a:custGeom>
          <a:ln w="38100">
            <a:solidFill>
              <a:srgbClr val="D9840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1" name="object 11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52868" y="4265548"/>
            <a:ext cx="73151" cy="73152"/>
          </a:xfrm>
          <a:prstGeom prst="rect">
            <a:avLst/>
          </a:prstGeom>
        </p:spPr>
      </p:pic>
      <p:pic>
        <p:nvPicPr>
          <p:cNvPr id="12" name="object 12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234224" y="4341748"/>
            <a:ext cx="73113" cy="73152"/>
          </a:xfrm>
          <a:prstGeom prst="rect">
            <a:avLst/>
          </a:prstGeom>
        </p:spPr>
      </p:pic>
      <p:pic>
        <p:nvPicPr>
          <p:cNvPr id="13" name="object 13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415541" y="3776345"/>
            <a:ext cx="73152" cy="73152"/>
          </a:xfrm>
          <a:prstGeom prst="rect">
            <a:avLst/>
          </a:prstGeom>
        </p:spPr>
      </p:pic>
      <p:pic>
        <p:nvPicPr>
          <p:cNvPr id="14" name="object 14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598422" y="4297553"/>
            <a:ext cx="73152" cy="73152"/>
          </a:xfrm>
          <a:prstGeom prst="rect">
            <a:avLst/>
          </a:prstGeom>
        </p:spPr>
      </p:pic>
      <p:pic>
        <p:nvPicPr>
          <p:cNvPr id="15" name="object 15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779777" y="4093336"/>
            <a:ext cx="73152" cy="73152"/>
          </a:xfrm>
          <a:prstGeom prst="rect">
            <a:avLst/>
          </a:prstGeom>
        </p:spPr>
      </p:pic>
      <p:pic>
        <p:nvPicPr>
          <p:cNvPr id="16" name="object 16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962657" y="4200016"/>
            <a:ext cx="73152" cy="73152"/>
          </a:xfrm>
          <a:prstGeom prst="rect">
            <a:avLst/>
          </a:prstGeom>
        </p:spPr>
      </p:pic>
      <p:pic>
        <p:nvPicPr>
          <p:cNvPr id="17" name="object 17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2144014" y="4466716"/>
            <a:ext cx="73152" cy="73152"/>
          </a:xfrm>
          <a:prstGeom prst="rect">
            <a:avLst/>
          </a:prstGeom>
        </p:spPr>
      </p:pic>
      <p:pic>
        <p:nvPicPr>
          <p:cNvPr id="18" name="object 18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2326894" y="3997325"/>
            <a:ext cx="73152" cy="73152"/>
          </a:xfrm>
          <a:prstGeom prst="rect">
            <a:avLst/>
          </a:prstGeom>
        </p:spPr>
      </p:pic>
      <p:pic>
        <p:nvPicPr>
          <p:cNvPr id="19" name="object 19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2508250" y="4104004"/>
            <a:ext cx="73152" cy="73152"/>
          </a:xfrm>
          <a:prstGeom prst="rect">
            <a:avLst/>
          </a:prstGeom>
        </p:spPr>
      </p:pic>
      <p:pic>
        <p:nvPicPr>
          <p:cNvPr id="20" name="object 20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2689605" y="3764153"/>
            <a:ext cx="73152" cy="73152"/>
          </a:xfrm>
          <a:prstGeom prst="rect">
            <a:avLst/>
          </a:prstGeom>
        </p:spPr>
      </p:pic>
      <p:pic>
        <p:nvPicPr>
          <p:cNvPr id="21" name="object 21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2872485" y="4238116"/>
            <a:ext cx="73152" cy="73152"/>
          </a:xfrm>
          <a:prstGeom prst="rect">
            <a:avLst/>
          </a:prstGeom>
        </p:spPr>
      </p:pic>
      <p:pic>
        <p:nvPicPr>
          <p:cNvPr id="22" name="object 22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3053842" y="4017136"/>
            <a:ext cx="73152" cy="73152"/>
          </a:xfrm>
          <a:prstGeom prst="rect">
            <a:avLst/>
          </a:prstGeom>
        </p:spPr>
      </p:pic>
      <p:pic>
        <p:nvPicPr>
          <p:cNvPr id="23" name="object 23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3236722" y="4193921"/>
            <a:ext cx="73152" cy="73152"/>
          </a:xfrm>
          <a:prstGeom prst="rect">
            <a:avLst/>
          </a:prstGeom>
        </p:spPr>
      </p:pic>
      <p:pic>
        <p:nvPicPr>
          <p:cNvPr id="24" name="object 24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3418078" y="4209160"/>
            <a:ext cx="73152" cy="73152"/>
          </a:xfrm>
          <a:prstGeom prst="rect">
            <a:avLst/>
          </a:prstGeom>
        </p:spPr>
      </p:pic>
      <p:pic>
        <p:nvPicPr>
          <p:cNvPr id="25" name="object 25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3599434" y="4155821"/>
            <a:ext cx="73152" cy="73152"/>
          </a:xfrm>
          <a:prstGeom prst="rect">
            <a:avLst/>
          </a:prstGeom>
        </p:spPr>
      </p:pic>
      <p:pic>
        <p:nvPicPr>
          <p:cNvPr id="26" name="object 2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3782314" y="3916553"/>
            <a:ext cx="73152" cy="73152"/>
          </a:xfrm>
          <a:prstGeom prst="rect">
            <a:avLst/>
          </a:prstGeom>
        </p:spPr>
      </p:pic>
      <p:pic>
        <p:nvPicPr>
          <p:cNvPr id="27" name="object 27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3963670" y="4294504"/>
            <a:ext cx="73152" cy="73152"/>
          </a:xfrm>
          <a:prstGeom prst="rect">
            <a:avLst/>
          </a:prstGeom>
        </p:spPr>
      </p:pic>
      <p:pic>
        <p:nvPicPr>
          <p:cNvPr id="28" name="object 28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4146550" y="4334128"/>
            <a:ext cx="73151" cy="73152"/>
          </a:xfrm>
          <a:prstGeom prst="rect">
            <a:avLst/>
          </a:prstGeom>
        </p:spPr>
      </p:pic>
      <p:pic>
        <p:nvPicPr>
          <p:cNvPr id="29" name="object 29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4327905" y="4309745"/>
            <a:ext cx="73152" cy="73152"/>
          </a:xfrm>
          <a:prstGeom prst="rect">
            <a:avLst/>
          </a:prstGeom>
        </p:spPr>
      </p:pic>
      <p:pic>
        <p:nvPicPr>
          <p:cNvPr id="30" name="object 30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4509261" y="2523617"/>
            <a:ext cx="73151" cy="73152"/>
          </a:xfrm>
          <a:prstGeom prst="rect">
            <a:avLst/>
          </a:prstGeom>
        </p:spPr>
      </p:pic>
      <p:sp>
        <p:nvSpPr>
          <p:cNvPr id="31" name="object 31"/>
          <p:cNvSpPr txBox="1"/>
          <p:nvPr/>
        </p:nvSpPr>
        <p:spPr>
          <a:xfrm>
            <a:off x="590804" y="2174240"/>
            <a:ext cx="223520" cy="24714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-5" dirty="0">
                <a:solidFill>
                  <a:srgbClr val="585858"/>
                </a:solidFill>
                <a:latin typeface="Calibri"/>
                <a:cs typeface="Calibri"/>
              </a:rPr>
              <a:t>20%</a:t>
            </a:r>
            <a:endParaRPr sz="9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740"/>
              </a:spcBef>
            </a:pPr>
            <a:r>
              <a:rPr sz="900" spc="-5" dirty="0">
                <a:solidFill>
                  <a:srgbClr val="585858"/>
                </a:solidFill>
                <a:latin typeface="Calibri"/>
                <a:cs typeface="Calibri"/>
              </a:rPr>
              <a:t>18%</a:t>
            </a:r>
            <a:endParaRPr sz="9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735"/>
              </a:spcBef>
            </a:pPr>
            <a:r>
              <a:rPr sz="900" spc="-5" dirty="0">
                <a:solidFill>
                  <a:srgbClr val="585858"/>
                </a:solidFill>
                <a:latin typeface="Calibri"/>
                <a:cs typeface="Calibri"/>
              </a:rPr>
              <a:t>16%</a:t>
            </a:r>
            <a:endParaRPr sz="9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735"/>
              </a:spcBef>
            </a:pPr>
            <a:r>
              <a:rPr sz="900" spc="-5" dirty="0">
                <a:solidFill>
                  <a:srgbClr val="585858"/>
                </a:solidFill>
                <a:latin typeface="Calibri"/>
                <a:cs typeface="Calibri"/>
              </a:rPr>
              <a:t>14%</a:t>
            </a:r>
            <a:endParaRPr sz="9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740"/>
              </a:spcBef>
            </a:pPr>
            <a:r>
              <a:rPr sz="900" spc="-5" dirty="0">
                <a:solidFill>
                  <a:srgbClr val="585858"/>
                </a:solidFill>
                <a:latin typeface="Calibri"/>
                <a:cs typeface="Calibri"/>
              </a:rPr>
              <a:t>12%</a:t>
            </a:r>
            <a:endParaRPr sz="9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735"/>
              </a:spcBef>
            </a:pPr>
            <a:r>
              <a:rPr sz="900" spc="-5" dirty="0">
                <a:solidFill>
                  <a:srgbClr val="585858"/>
                </a:solidFill>
                <a:latin typeface="Calibri"/>
                <a:cs typeface="Calibri"/>
              </a:rPr>
              <a:t>10%</a:t>
            </a:r>
            <a:endParaRPr sz="900">
              <a:latin typeface="Calibri"/>
              <a:cs typeface="Calibri"/>
            </a:endParaRPr>
          </a:p>
          <a:p>
            <a:pPr marL="70485">
              <a:lnSpc>
                <a:spcPct val="100000"/>
              </a:lnSpc>
              <a:spcBef>
                <a:spcPts val="740"/>
              </a:spcBef>
            </a:pPr>
            <a:r>
              <a:rPr sz="900" spc="-5" dirty="0">
                <a:solidFill>
                  <a:srgbClr val="585858"/>
                </a:solidFill>
                <a:latin typeface="Calibri"/>
                <a:cs typeface="Calibri"/>
              </a:rPr>
              <a:t>8%</a:t>
            </a:r>
            <a:endParaRPr sz="900">
              <a:latin typeface="Calibri"/>
              <a:cs typeface="Calibri"/>
            </a:endParaRPr>
          </a:p>
          <a:p>
            <a:pPr marL="70485">
              <a:lnSpc>
                <a:spcPct val="100000"/>
              </a:lnSpc>
              <a:spcBef>
                <a:spcPts val="740"/>
              </a:spcBef>
            </a:pPr>
            <a:r>
              <a:rPr sz="900" spc="-5" dirty="0">
                <a:solidFill>
                  <a:srgbClr val="585858"/>
                </a:solidFill>
                <a:latin typeface="Calibri"/>
                <a:cs typeface="Calibri"/>
              </a:rPr>
              <a:t>6%</a:t>
            </a:r>
            <a:endParaRPr sz="900">
              <a:latin typeface="Calibri"/>
              <a:cs typeface="Calibri"/>
            </a:endParaRPr>
          </a:p>
          <a:p>
            <a:pPr marL="70485">
              <a:lnSpc>
                <a:spcPct val="100000"/>
              </a:lnSpc>
              <a:spcBef>
                <a:spcPts val="735"/>
              </a:spcBef>
            </a:pPr>
            <a:r>
              <a:rPr sz="900" spc="-5" dirty="0">
                <a:solidFill>
                  <a:srgbClr val="585858"/>
                </a:solidFill>
                <a:latin typeface="Calibri"/>
                <a:cs typeface="Calibri"/>
              </a:rPr>
              <a:t>4%</a:t>
            </a:r>
            <a:endParaRPr sz="900">
              <a:latin typeface="Calibri"/>
              <a:cs typeface="Calibri"/>
            </a:endParaRPr>
          </a:p>
          <a:p>
            <a:pPr marL="70485">
              <a:lnSpc>
                <a:spcPct val="100000"/>
              </a:lnSpc>
              <a:spcBef>
                <a:spcPts val="740"/>
              </a:spcBef>
            </a:pPr>
            <a:r>
              <a:rPr sz="900" spc="-5" dirty="0">
                <a:solidFill>
                  <a:srgbClr val="585858"/>
                </a:solidFill>
                <a:latin typeface="Calibri"/>
                <a:cs typeface="Calibri"/>
              </a:rPr>
              <a:t>2%</a:t>
            </a:r>
            <a:endParaRPr sz="900">
              <a:latin typeface="Calibri"/>
              <a:cs typeface="Calibri"/>
            </a:endParaRPr>
          </a:p>
          <a:p>
            <a:pPr marL="70485">
              <a:lnSpc>
                <a:spcPct val="100000"/>
              </a:lnSpc>
              <a:spcBef>
                <a:spcPts val="735"/>
              </a:spcBef>
            </a:pPr>
            <a:r>
              <a:rPr sz="900" spc="-5" dirty="0">
                <a:solidFill>
                  <a:srgbClr val="585858"/>
                </a:solidFill>
                <a:latin typeface="Calibri"/>
                <a:cs typeface="Calibri"/>
              </a:rPr>
              <a:t>0%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32" name="object 32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83820">
              <a:lnSpc>
                <a:spcPct val="100000"/>
              </a:lnSpc>
              <a:spcBef>
                <a:spcPts val="100"/>
              </a:spcBef>
            </a:pPr>
            <a:fld id="{81D60167-4931-47E6-BA6A-407CBD079E47}" type="slidenum">
              <a:rPr spc="-5" dirty="0"/>
              <a:t>5</a:t>
            </a:fld>
            <a:endParaRPr spc="-5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841247" y="2185416"/>
          <a:ext cx="6795769" cy="240487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991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991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9915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9916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9916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3975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76022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4442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BEBEBE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 rowSpan="3"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</a:tcPr>
                </a:tc>
                <a:tc rowSpan="3"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BEBEBE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 gridSpan="2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1439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BEBEBE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 gridSpan="2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146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25">
                      <a:solidFill>
                        <a:srgbClr val="BEBEBE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FFC000"/>
                      </a:solidFill>
                      <a:prstDash val="solid"/>
                    </a:lnR>
                    <a:lnB w="9525">
                      <a:solidFill>
                        <a:srgbClr val="FFC000"/>
                      </a:solidFill>
                      <a:prstDash val="solid"/>
                    </a:lnB>
                  </a:tcPr>
                </a:tc>
                <a:tc rowSpan="4">
                  <a:txBody>
                    <a:bodyPr/>
                    <a:lstStyle/>
                    <a:p>
                      <a:pPr marL="355600" marR="347980" algn="ctr">
                        <a:lnSpc>
                          <a:spcPct val="101099"/>
                        </a:lnSpc>
                        <a:spcBef>
                          <a:spcPts val="315"/>
                        </a:spcBef>
                      </a:pPr>
                      <a:r>
                        <a:rPr sz="1450" b="1" spc="5" dirty="0">
                          <a:solidFill>
                            <a:srgbClr val="252525"/>
                          </a:solidFill>
                          <a:latin typeface="Arial"/>
                          <a:cs typeface="Arial"/>
                        </a:rPr>
                        <a:t>Средний </a:t>
                      </a:r>
                      <a:r>
                        <a:rPr sz="1450" b="1" spc="10" dirty="0">
                          <a:solidFill>
                            <a:srgbClr val="252525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450" b="1" spc="-5" dirty="0">
                          <a:solidFill>
                            <a:srgbClr val="252525"/>
                          </a:solidFill>
                          <a:latin typeface="Arial"/>
                          <a:cs typeface="Arial"/>
                        </a:rPr>
                        <a:t>уровень</a:t>
                      </a:r>
                      <a:r>
                        <a:rPr sz="1450" b="1" spc="-45" dirty="0">
                          <a:solidFill>
                            <a:srgbClr val="252525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450" b="1" spc="5" dirty="0">
                          <a:solidFill>
                            <a:srgbClr val="252525"/>
                          </a:solidFill>
                          <a:latin typeface="Arial"/>
                          <a:cs typeface="Arial"/>
                        </a:rPr>
                        <a:t>по </a:t>
                      </a:r>
                      <a:r>
                        <a:rPr sz="1450" b="1" spc="-390" dirty="0">
                          <a:solidFill>
                            <a:srgbClr val="252525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450" b="1" dirty="0">
                          <a:solidFill>
                            <a:srgbClr val="252525"/>
                          </a:solidFill>
                          <a:latin typeface="Arial"/>
                          <a:cs typeface="Arial"/>
                        </a:rPr>
                        <a:t>стране</a:t>
                      </a:r>
                      <a:endParaRPr sz="1450">
                        <a:latin typeface="Arial"/>
                        <a:cs typeface="Arial"/>
                      </a:endParaRPr>
                    </a:p>
                    <a:p>
                      <a:pPr marL="5715" algn="ctr">
                        <a:lnSpc>
                          <a:spcPts val="2865"/>
                        </a:lnSpc>
                      </a:pPr>
                      <a:r>
                        <a:rPr sz="2400" b="1" spc="-10" dirty="0">
                          <a:solidFill>
                            <a:srgbClr val="FFC000"/>
                          </a:solidFill>
                          <a:latin typeface="Arial"/>
                          <a:cs typeface="Arial"/>
                        </a:rPr>
                        <a:t>29%</a:t>
                      </a:r>
                      <a:endParaRPr sz="2400">
                        <a:latin typeface="Arial"/>
                        <a:cs typeface="Arial"/>
                      </a:endParaRPr>
                    </a:p>
                  </a:txBody>
                  <a:tcPr marL="0" marR="0" marT="40005" marB="0">
                    <a:lnL w="9525">
                      <a:solidFill>
                        <a:srgbClr val="FFC000"/>
                      </a:solidFill>
                      <a:prstDash val="solid"/>
                    </a:lnL>
                    <a:lnR w="9525">
                      <a:solidFill>
                        <a:srgbClr val="FFC000"/>
                      </a:solidFill>
                      <a:prstDash val="solid"/>
                    </a:lnR>
                    <a:lnT w="9525">
                      <a:solidFill>
                        <a:srgbClr val="FFC000"/>
                      </a:solidFill>
                      <a:prstDash val="solid"/>
                    </a:lnT>
                    <a:lnB w="9525">
                      <a:solidFill>
                        <a:srgbClr val="FFC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832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BEBEBE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FFC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FFC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FFC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FFC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FFC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FFC000"/>
                      </a:solidFill>
                      <a:prstDash val="solid"/>
                    </a:lnR>
                    <a:lnB w="9525">
                      <a:solidFill>
                        <a:srgbClr val="FFC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40005" marB="0">
                    <a:lnL w="9525">
                      <a:solidFill>
                        <a:srgbClr val="FFC000"/>
                      </a:solidFill>
                      <a:prstDash val="solid"/>
                    </a:lnL>
                    <a:lnR w="9525">
                      <a:solidFill>
                        <a:srgbClr val="FFC000"/>
                      </a:solidFill>
                      <a:prstDash val="solid"/>
                    </a:lnR>
                    <a:lnT w="9525">
                      <a:solidFill>
                        <a:srgbClr val="FFC000"/>
                      </a:solidFill>
                      <a:prstDash val="solid"/>
                    </a:lnT>
                    <a:lnB w="9525">
                      <a:solidFill>
                        <a:srgbClr val="FFC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489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BEBEBE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FFC000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FFC000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FFC000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FFC000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FFC000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FFC000"/>
                      </a:solidFill>
                      <a:prstDash val="solid"/>
                    </a:lnR>
                    <a:lnT w="9525">
                      <a:solidFill>
                        <a:srgbClr val="FFC000"/>
                      </a:solidFill>
                      <a:prstDash val="solid"/>
                    </a:lnT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40005" marB="0">
                    <a:lnL w="9525">
                      <a:solidFill>
                        <a:srgbClr val="FFC000"/>
                      </a:solidFill>
                      <a:prstDash val="solid"/>
                    </a:lnL>
                    <a:lnR w="9525">
                      <a:solidFill>
                        <a:srgbClr val="FFC000"/>
                      </a:solidFill>
                      <a:prstDash val="solid"/>
                    </a:lnR>
                    <a:lnT w="9525">
                      <a:solidFill>
                        <a:srgbClr val="FFC000"/>
                      </a:solidFill>
                      <a:prstDash val="solid"/>
                    </a:lnT>
                    <a:lnB w="9525">
                      <a:solidFill>
                        <a:srgbClr val="FFC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99644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BEBEBE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FFC000"/>
                      </a:solidFill>
                      <a:prstDash val="solid"/>
                    </a:lnR>
                    <a:lnT w="9525">
                      <a:solidFill>
                        <a:srgbClr val="FFC000"/>
                      </a:solidFill>
                      <a:prstDash val="solid"/>
                    </a:lnT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40005" marB="0">
                    <a:lnL w="9525">
                      <a:solidFill>
                        <a:srgbClr val="FFC000"/>
                      </a:solidFill>
                      <a:prstDash val="solid"/>
                    </a:lnL>
                    <a:lnR w="9525">
                      <a:solidFill>
                        <a:srgbClr val="FFC000"/>
                      </a:solidFill>
                      <a:prstDash val="solid"/>
                    </a:lnR>
                    <a:lnT w="9525">
                      <a:solidFill>
                        <a:srgbClr val="FFC000"/>
                      </a:solidFill>
                      <a:prstDash val="solid"/>
                    </a:lnT>
                    <a:lnB w="9525">
                      <a:solidFill>
                        <a:srgbClr val="FFC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4478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25">
                      <a:solidFill>
                        <a:srgbClr val="BEBEBE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 rowSpan="2"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</a:tcPr>
                </a:tc>
                <a:tc rowSpan="2"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BEBEBE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</a:tcPr>
                </a:tc>
                <a:tc gridSpan="2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89215" y="3138677"/>
            <a:ext cx="73151" cy="73152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169047" y="3597402"/>
            <a:ext cx="73151" cy="73152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348866" y="3708653"/>
            <a:ext cx="73152" cy="73152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528699" y="3336797"/>
            <a:ext cx="73151" cy="73151"/>
          </a:xfrm>
          <a:prstGeom prst="rect">
            <a:avLst/>
          </a:prstGeom>
        </p:spPr>
      </p:pic>
      <p:pic>
        <p:nvPicPr>
          <p:cNvPr id="7" name="object 7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708530" y="3847338"/>
            <a:ext cx="73152" cy="73152"/>
          </a:xfrm>
          <a:prstGeom prst="rect">
            <a:avLst/>
          </a:prstGeom>
        </p:spPr>
      </p:pic>
      <p:pic>
        <p:nvPicPr>
          <p:cNvPr id="8" name="object 8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888363" y="3339846"/>
            <a:ext cx="73152" cy="73152"/>
          </a:xfrm>
          <a:prstGeom prst="rect">
            <a:avLst/>
          </a:prstGeom>
        </p:spPr>
      </p:pic>
      <p:pic>
        <p:nvPicPr>
          <p:cNvPr id="9" name="object 9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2068195" y="3131057"/>
            <a:ext cx="73152" cy="73152"/>
          </a:xfrm>
          <a:prstGeom prst="rect">
            <a:avLst/>
          </a:prstGeom>
        </p:spPr>
      </p:pic>
      <p:pic>
        <p:nvPicPr>
          <p:cNvPr id="10" name="object 10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2248026" y="2559557"/>
            <a:ext cx="73152" cy="73152"/>
          </a:xfrm>
          <a:prstGeom prst="rect">
            <a:avLst/>
          </a:prstGeom>
        </p:spPr>
      </p:pic>
      <p:pic>
        <p:nvPicPr>
          <p:cNvPr id="11" name="object 1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2427858" y="3438905"/>
            <a:ext cx="73152" cy="73152"/>
          </a:xfrm>
          <a:prstGeom prst="rect">
            <a:avLst/>
          </a:prstGeom>
        </p:spPr>
      </p:pic>
      <p:pic>
        <p:nvPicPr>
          <p:cNvPr id="12" name="object 12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2607691" y="3416046"/>
            <a:ext cx="73152" cy="73152"/>
          </a:xfrm>
          <a:prstGeom prst="rect">
            <a:avLst/>
          </a:prstGeom>
        </p:spPr>
      </p:pic>
      <p:pic>
        <p:nvPicPr>
          <p:cNvPr id="13" name="object 13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2787523" y="3900678"/>
            <a:ext cx="73152" cy="73152"/>
          </a:xfrm>
          <a:prstGeom prst="rect">
            <a:avLst/>
          </a:prstGeom>
        </p:spPr>
      </p:pic>
      <p:pic>
        <p:nvPicPr>
          <p:cNvPr id="14" name="object 14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2967354" y="3312414"/>
            <a:ext cx="73152" cy="73152"/>
          </a:xfrm>
          <a:prstGeom prst="rect">
            <a:avLst/>
          </a:prstGeom>
        </p:spPr>
      </p:pic>
      <p:pic>
        <p:nvPicPr>
          <p:cNvPr id="15" name="object 15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3147186" y="3301746"/>
            <a:ext cx="73152" cy="73152"/>
          </a:xfrm>
          <a:prstGeom prst="rect">
            <a:avLst/>
          </a:prstGeom>
        </p:spPr>
      </p:pic>
      <p:pic>
        <p:nvPicPr>
          <p:cNvPr id="16" name="object 16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3327019" y="3141726"/>
            <a:ext cx="73152" cy="73151"/>
          </a:xfrm>
          <a:prstGeom prst="rect">
            <a:avLst/>
          </a:prstGeom>
        </p:spPr>
      </p:pic>
      <p:pic>
        <p:nvPicPr>
          <p:cNvPr id="17" name="object 17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3506851" y="4097273"/>
            <a:ext cx="73151" cy="73152"/>
          </a:xfrm>
          <a:prstGeom prst="rect">
            <a:avLst/>
          </a:prstGeom>
        </p:spPr>
      </p:pic>
      <p:pic>
        <p:nvPicPr>
          <p:cNvPr id="18" name="object 18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3686683" y="3544061"/>
            <a:ext cx="73152" cy="73152"/>
          </a:xfrm>
          <a:prstGeom prst="rect">
            <a:avLst/>
          </a:prstGeom>
        </p:spPr>
      </p:pic>
      <p:pic>
        <p:nvPicPr>
          <p:cNvPr id="19" name="object 19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3866515" y="3073145"/>
            <a:ext cx="73152" cy="73152"/>
          </a:xfrm>
          <a:prstGeom prst="rect">
            <a:avLst/>
          </a:prstGeom>
        </p:spPr>
      </p:pic>
      <p:pic>
        <p:nvPicPr>
          <p:cNvPr id="20" name="object 20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046346" y="3371850"/>
            <a:ext cx="73151" cy="73151"/>
          </a:xfrm>
          <a:prstGeom prst="rect">
            <a:avLst/>
          </a:prstGeom>
        </p:spPr>
      </p:pic>
      <p:pic>
        <p:nvPicPr>
          <p:cNvPr id="21" name="object 21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4226178" y="3688841"/>
            <a:ext cx="73152" cy="73152"/>
          </a:xfrm>
          <a:prstGeom prst="rect">
            <a:avLst/>
          </a:prstGeom>
        </p:spPr>
      </p:pic>
      <p:pic>
        <p:nvPicPr>
          <p:cNvPr id="22" name="object 22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4406010" y="4045458"/>
            <a:ext cx="73151" cy="73152"/>
          </a:xfrm>
          <a:prstGeom prst="rect">
            <a:avLst/>
          </a:prstGeom>
        </p:spPr>
      </p:pic>
      <p:sp>
        <p:nvSpPr>
          <p:cNvPr id="23" name="object 23"/>
          <p:cNvSpPr txBox="1"/>
          <p:nvPr/>
        </p:nvSpPr>
        <p:spPr>
          <a:xfrm>
            <a:off x="530453" y="2095880"/>
            <a:ext cx="223520" cy="25685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-5" dirty="0">
                <a:solidFill>
                  <a:srgbClr val="585858"/>
                </a:solidFill>
                <a:latin typeface="Calibri"/>
                <a:cs typeface="Calibri"/>
              </a:rPr>
              <a:t>70%</a:t>
            </a:r>
            <a:endParaRPr sz="9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3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900" spc="-5" dirty="0">
                <a:solidFill>
                  <a:srgbClr val="585858"/>
                </a:solidFill>
                <a:latin typeface="Calibri"/>
                <a:cs typeface="Calibri"/>
              </a:rPr>
              <a:t>60%</a:t>
            </a:r>
            <a:endParaRPr sz="9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3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900" spc="-5" dirty="0">
                <a:solidFill>
                  <a:srgbClr val="585858"/>
                </a:solidFill>
                <a:latin typeface="Calibri"/>
                <a:cs typeface="Calibri"/>
              </a:rPr>
              <a:t>50%</a:t>
            </a:r>
            <a:endParaRPr sz="9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3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900" spc="-5" dirty="0">
                <a:solidFill>
                  <a:srgbClr val="585858"/>
                </a:solidFill>
                <a:latin typeface="Calibri"/>
                <a:cs typeface="Calibri"/>
              </a:rPr>
              <a:t>40%</a:t>
            </a:r>
            <a:endParaRPr sz="9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3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900" spc="-5" dirty="0">
                <a:solidFill>
                  <a:srgbClr val="585858"/>
                </a:solidFill>
                <a:latin typeface="Calibri"/>
                <a:cs typeface="Calibri"/>
              </a:rPr>
              <a:t>30%</a:t>
            </a:r>
            <a:endParaRPr sz="9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3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900" spc="-5" dirty="0">
                <a:solidFill>
                  <a:srgbClr val="585858"/>
                </a:solidFill>
                <a:latin typeface="Calibri"/>
                <a:cs typeface="Calibri"/>
              </a:rPr>
              <a:t>20%</a:t>
            </a:r>
            <a:endParaRPr sz="9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3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900" spc="-5" dirty="0">
                <a:solidFill>
                  <a:srgbClr val="585858"/>
                </a:solidFill>
                <a:latin typeface="Calibri"/>
                <a:cs typeface="Calibri"/>
              </a:rPr>
              <a:t>10%</a:t>
            </a:r>
            <a:endParaRPr sz="9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300">
              <a:latin typeface="Calibri"/>
              <a:cs typeface="Calibri"/>
            </a:endParaRPr>
          </a:p>
          <a:p>
            <a:pPr marL="70485">
              <a:lnSpc>
                <a:spcPct val="100000"/>
              </a:lnSpc>
            </a:pPr>
            <a:r>
              <a:rPr sz="900" spc="-5" dirty="0">
                <a:solidFill>
                  <a:srgbClr val="585858"/>
                </a:solidFill>
                <a:latin typeface="Calibri"/>
                <a:cs typeface="Calibri"/>
              </a:rPr>
              <a:t>0%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414019" y="998347"/>
            <a:ext cx="644525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1694814" algn="l"/>
                <a:tab pos="3268345" algn="l"/>
                <a:tab pos="4952365" algn="l"/>
                <a:tab pos="5359400" algn="l"/>
              </a:tabLst>
            </a:pPr>
            <a:r>
              <a:rPr sz="1600" b="1" spc="-10" dirty="0">
                <a:solidFill>
                  <a:srgbClr val="252525"/>
                </a:solidFill>
                <a:latin typeface="Arial"/>
                <a:cs typeface="Arial"/>
              </a:rPr>
              <a:t>Соотношение	наложенных	</a:t>
            </a:r>
            <a:r>
              <a:rPr sz="1600" b="1" spc="-5" dirty="0">
                <a:solidFill>
                  <a:srgbClr val="252525"/>
                </a:solidFill>
                <a:latin typeface="Arial"/>
                <a:cs typeface="Arial"/>
              </a:rPr>
              <a:t>адм.штрафов	к	</a:t>
            </a:r>
            <a:r>
              <a:rPr sz="1600" b="1" spc="-10" dirty="0">
                <a:solidFill>
                  <a:srgbClr val="252525"/>
                </a:solidFill>
                <a:latin typeface="Arial"/>
                <a:cs typeface="Arial"/>
              </a:rPr>
              <a:t>субъектам</a:t>
            </a:r>
            <a:endParaRPr sz="1600">
              <a:latin typeface="Arial"/>
              <a:cs typeface="Arial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414019" y="1242186"/>
            <a:ext cx="644779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spc="-5" dirty="0">
                <a:solidFill>
                  <a:srgbClr val="252525"/>
                </a:solidFill>
                <a:latin typeface="Arial"/>
                <a:cs typeface="Arial"/>
              </a:rPr>
              <a:t>предпринимательства</a:t>
            </a:r>
            <a:r>
              <a:rPr sz="1600" b="1" spc="225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b="1" spc="-5" dirty="0">
                <a:solidFill>
                  <a:srgbClr val="252525"/>
                </a:solidFill>
                <a:latin typeface="Arial"/>
                <a:cs typeface="Arial"/>
              </a:rPr>
              <a:t>к</a:t>
            </a:r>
            <a:r>
              <a:rPr sz="1600" b="1" spc="225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b="1" spc="-5" dirty="0">
                <a:solidFill>
                  <a:srgbClr val="252525"/>
                </a:solidFill>
                <a:latin typeface="Arial"/>
                <a:cs typeface="Arial"/>
              </a:rPr>
              <a:t>общему</a:t>
            </a:r>
            <a:r>
              <a:rPr sz="1600" b="1" spc="185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b="1" spc="-15" dirty="0">
                <a:solidFill>
                  <a:srgbClr val="252525"/>
                </a:solidFill>
                <a:latin typeface="Arial"/>
                <a:cs typeface="Arial"/>
              </a:rPr>
              <a:t>количеству</a:t>
            </a:r>
            <a:r>
              <a:rPr sz="1600" b="1" spc="210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b="1" spc="-10" dirty="0">
                <a:solidFill>
                  <a:srgbClr val="252525"/>
                </a:solidFill>
                <a:latin typeface="Arial"/>
                <a:cs typeface="Arial"/>
              </a:rPr>
              <a:t>постановлений</a:t>
            </a:r>
            <a:r>
              <a:rPr sz="1600" b="1" spc="235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b="1" spc="-5" dirty="0">
                <a:solidFill>
                  <a:srgbClr val="252525"/>
                </a:solidFill>
                <a:latin typeface="Arial"/>
                <a:cs typeface="Arial"/>
              </a:rPr>
              <a:t>о</a:t>
            </a:r>
            <a:endParaRPr sz="1600">
              <a:latin typeface="Arial"/>
              <a:cs typeface="Arial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3331590" y="1486027"/>
            <a:ext cx="137858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337185" algn="l"/>
                <a:tab pos="1263650" algn="l"/>
              </a:tabLst>
            </a:pPr>
            <a:r>
              <a:rPr sz="1600" b="1" dirty="0">
                <a:solidFill>
                  <a:srgbClr val="252525"/>
                </a:solidFill>
                <a:latin typeface="Arial"/>
                <a:cs typeface="Arial"/>
              </a:rPr>
              <a:t>(</a:t>
            </a:r>
            <a:r>
              <a:rPr sz="1600" b="1" spc="-5" dirty="0">
                <a:solidFill>
                  <a:srgbClr val="252525"/>
                </a:solidFill>
                <a:latin typeface="Arial"/>
                <a:cs typeface="Arial"/>
              </a:rPr>
              <a:t>в</a:t>
            </a:r>
            <a:r>
              <a:rPr sz="1600" b="1" dirty="0">
                <a:solidFill>
                  <a:srgbClr val="252525"/>
                </a:solidFill>
                <a:latin typeface="Arial"/>
                <a:cs typeface="Arial"/>
              </a:rPr>
              <a:t>	</a:t>
            </a:r>
            <a:r>
              <a:rPr sz="1600" b="1" spc="-10" dirty="0">
                <a:solidFill>
                  <a:srgbClr val="252525"/>
                </a:solidFill>
                <a:latin typeface="Arial"/>
                <a:cs typeface="Arial"/>
              </a:rPr>
              <a:t>д</a:t>
            </a:r>
            <a:r>
              <a:rPr sz="1600" b="1" spc="5" dirty="0">
                <a:solidFill>
                  <a:srgbClr val="252525"/>
                </a:solidFill>
                <a:latin typeface="Arial"/>
                <a:cs typeface="Arial"/>
              </a:rPr>
              <a:t>е</a:t>
            </a:r>
            <a:r>
              <a:rPr sz="1600" b="1" spc="-15" dirty="0">
                <a:solidFill>
                  <a:srgbClr val="252525"/>
                </a:solidFill>
                <a:latin typeface="Arial"/>
                <a:cs typeface="Arial"/>
              </a:rPr>
              <a:t>л</a:t>
            </a:r>
            <a:r>
              <a:rPr sz="1600" b="1" spc="-10" dirty="0">
                <a:solidFill>
                  <a:srgbClr val="252525"/>
                </a:solidFill>
                <a:latin typeface="Arial"/>
                <a:cs typeface="Arial"/>
              </a:rPr>
              <a:t>ах</a:t>
            </a:r>
            <a:r>
              <a:rPr sz="1600" b="1" spc="-5" dirty="0">
                <a:solidFill>
                  <a:srgbClr val="252525"/>
                </a:solidFill>
                <a:latin typeface="Arial"/>
                <a:cs typeface="Arial"/>
              </a:rPr>
              <a:t>)</a:t>
            </a:r>
            <a:r>
              <a:rPr sz="1600" b="1" dirty="0">
                <a:solidFill>
                  <a:srgbClr val="252525"/>
                </a:solidFill>
                <a:latin typeface="Arial"/>
                <a:cs typeface="Arial"/>
              </a:rPr>
              <a:t>	</a:t>
            </a:r>
            <a:r>
              <a:rPr sz="1600" b="1" spc="-5" dirty="0">
                <a:solidFill>
                  <a:srgbClr val="252525"/>
                </a:solidFill>
                <a:latin typeface="Arial"/>
                <a:cs typeface="Arial"/>
              </a:rPr>
              <a:t>к</a:t>
            </a:r>
            <a:endParaRPr sz="1600">
              <a:latin typeface="Arial"/>
              <a:cs typeface="Arial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4817490" y="1486027"/>
            <a:ext cx="204470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1217930" algn="l"/>
              </a:tabLst>
            </a:pPr>
            <a:r>
              <a:rPr sz="1600" b="1" spc="-5" dirty="0">
                <a:solidFill>
                  <a:srgbClr val="252525"/>
                </a:solidFill>
                <a:latin typeface="Arial"/>
                <a:cs typeface="Arial"/>
              </a:rPr>
              <a:t>субъектам	бизнеса</a:t>
            </a:r>
            <a:endParaRPr sz="1600">
              <a:latin typeface="Arial"/>
              <a:cs typeface="Arial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414019" y="1486027"/>
            <a:ext cx="2807970" cy="513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1252855" algn="l"/>
              </a:tabLst>
            </a:pPr>
            <a:r>
              <a:rPr sz="1600" b="1" spc="-15" dirty="0">
                <a:solidFill>
                  <a:srgbClr val="252525"/>
                </a:solidFill>
                <a:latin typeface="Arial"/>
                <a:cs typeface="Arial"/>
              </a:rPr>
              <a:t>наложении	</a:t>
            </a:r>
            <a:r>
              <a:rPr sz="1600" b="1" spc="-5" dirty="0">
                <a:solidFill>
                  <a:srgbClr val="252525"/>
                </a:solidFill>
                <a:latin typeface="Arial"/>
                <a:cs typeface="Arial"/>
              </a:rPr>
              <a:t>адм.взыскания</a:t>
            </a:r>
            <a:endParaRPr sz="16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600" i="1" spc="-5" dirty="0">
                <a:solidFill>
                  <a:srgbClr val="252525"/>
                </a:solidFill>
                <a:latin typeface="Arial"/>
                <a:cs typeface="Arial"/>
              </a:rPr>
              <a:t>(ниже</a:t>
            </a:r>
            <a:r>
              <a:rPr sz="1600" i="1" spc="-15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i="1" spc="-5" dirty="0">
                <a:solidFill>
                  <a:srgbClr val="252525"/>
                </a:solidFill>
                <a:latin typeface="Arial"/>
                <a:cs typeface="Arial"/>
              </a:rPr>
              <a:t>–</a:t>
            </a:r>
            <a:r>
              <a:rPr sz="1600" i="1" spc="-35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i="1" spc="-5" dirty="0">
                <a:solidFill>
                  <a:srgbClr val="252525"/>
                </a:solidFill>
                <a:latin typeface="Arial"/>
                <a:cs typeface="Arial"/>
              </a:rPr>
              <a:t>лучше)</a:t>
            </a:r>
            <a:endParaRPr sz="1600">
              <a:latin typeface="Arial"/>
              <a:cs typeface="Arial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8260842" y="1076705"/>
            <a:ext cx="258318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spc="-10" dirty="0">
                <a:solidFill>
                  <a:srgbClr val="001F5F"/>
                </a:solidFill>
                <a:latin typeface="Arial"/>
                <a:cs typeface="Arial"/>
              </a:rPr>
              <a:t>Распределение</a:t>
            </a:r>
            <a:r>
              <a:rPr sz="1600" b="1" spc="-1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600" b="1" spc="-5" dirty="0">
                <a:solidFill>
                  <a:srgbClr val="001F5F"/>
                </a:solidFill>
                <a:latin typeface="Arial"/>
                <a:cs typeface="Arial"/>
              </a:rPr>
              <a:t>регионов</a:t>
            </a:r>
            <a:endParaRPr sz="1600">
              <a:latin typeface="Arial"/>
              <a:cs typeface="Arial"/>
            </a:endParaRPr>
          </a:p>
        </p:txBody>
      </p:sp>
      <p:graphicFrame>
        <p:nvGraphicFramePr>
          <p:cNvPr id="30" name="object 3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38537420"/>
              </p:ext>
            </p:extLst>
          </p:nvPr>
        </p:nvGraphicFramePr>
        <p:xfrm>
          <a:off x="7846059" y="1619122"/>
          <a:ext cx="3821428" cy="485906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397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8851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9316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41300"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300" b="1" dirty="0">
                          <a:latin typeface="Calibri"/>
                          <a:cs typeface="Calibri"/>
                        </a:rPr>
                        <a:t>1</a:t>
                      </a:r>
                      <a:endParaRPr sz="13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970">
                        <a:lnSpc>
                          <a:spcPts val="1795"/>
                        </a:lnSpc>
                      </a:pPr>
                      <a:r>
                        <a:rPr sz="1500" spc="-15" dirty="0">
                          <a:latin typeface="Calibri"/>
                          <a:cs typeface="Calibri"/>
                        </a:rPr>
                        <a:t>Туркестанская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3810" algn="r">
                        <a:lnSpc>
                          <a:spcPts val="1795"/>
                        </a:lnSpc>
                      </a:pPr>
                      <a:r>
                        <a:rPr sz="1500" spc="-5" dirty="0">
                          <a:latin typeface="Calibri"/>
                          <a:cs typeface="Calibri"/>
                        </a:rPr>
                        <a:t>13%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1300">
                <a:tc>
                  <a:txBody>
                    <a:bodyPr/>
                    <a:lstStyle/>
                    <a:p>
                      <a:pPr marL="635" algn="ctr">
                        <a:lnSpc>
                          <a:spcPts val="1560"/>
                        </a:lnSpc>
                      </a:pPr>
                      <a:r>
                        <a:rPr sz="1300" b="1" dirty="0">
                          <a:latin typeface="Calibri"/>
                          <a:cs typeface="Calibri"/>
                        </a:rPr>
                        <a:t>2</a:t>
                      </a:r>
                      <a:endParaRPr sz="13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970">
                        <a:lnSpc>
                          <a:spcPts val="1795"/>
                        </a:lnSpc>
                      </a:pPr>
                      <a:r>
                        <a:rPr sz="1500" spc="-10" dirty="0">
                          <a:latin typeface="Calibri"/>
                          <a:cs typeface="Calibri"/>
                        </a:rPr>
                        <a:t>г.Шымкент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3810" algn="r">
                        <a:lnSpc>
                          <a:spcPts val="1795"/>
                        </a:lnSpc>
                      </a:pPr>
                      <a:r>
                        <a:rPr sz="1500" spc="-5" dirty="0">
                          <a:latin typeface="Calibri"/>
                          <a:cs typeface="Calibri"/>
                        </a:rPr>
                        <a:t>15%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1300"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300" b="1" dirty="0">
                          <a:latin typeface="Calibri"/>
                          <a:cs typeface="Calibri"/>
                        </a:rPr>
                        <a:t>3</a:t>
                      </a:r>
                      <a:endParaRPr sz="13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970">
                        <a:lnSpc>
                          <a:spcPts val="1795"/>
                        </a:lnSpc>
                      </a:pPr>
                      <a:r>
                        <a:rPr sz="1500" spc="-5" dirty="0">
                          <a:latin typeface="Calibri"/>
                          <a:cs typeface="Calibri"/>
                        </a:rPr>
                        <a:t>Кызылординская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3810" algn="r">
                        <a:lnSpc>
                          <a:spcPts val="1795"/>
                        </a:lnSpc>
                      </a:pPr>
                      <a:r>
                        <a:rPr sz="1500" spc="-10" dirty="0">
                          <a:latin typeface="Calibri"/>
                          <a:cs typeface="Calibri"/>
                        </a:rPr>
                        <a:t>19%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1300"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300" b="1" dirty="0">
                          <a:latin typeface="Calibri"/>
                          <a:cs typeface="Calibri"/>
                        </a:rPr>
                        <a:t>4</a:t>
                      </a:r>
                      <a:endParaRPr sz="13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970">
                        <a:lnSpc>
                          <a:spcPts val="1795"/>
                        </a:lnSpc>
                      </a:pPr>
                      <a:r>
                        <a:rPr sz="1500" spc="-10" dirty="0">
                          <a:latin typeface="Calibri"/>
                          <a:cs typeface="Calibri"/>
                        </a:rPr>
                        <a:t>Атырауская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3810" algn="r">
                        <a:lnSpc>
                          <a:spcPts val="1795"/>
                        </a:lnSpc>
                      </a:pPr>
                      <a:r>
                        <a:rPr sz="1500" spc="-5" dirty="0">
                          <a:latin typeface="Calibri"/>
                          <a:cs typeface="Calibri"/>
                        </a:rPr>
                        <a:t>21%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1300"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300" b="1" dirty="0">
                          <a:latin typeface="Calibri"/>
                          <a:cs typeface="Calibri"/>
                        </a:rPr>
                        <a:t>5</a:t>
                      </a:r>
                      <a:endParaRPr sz="13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970">
                        <a:lnSpc>
                          <a:spcPts val="1795"/>
                        </a:lnSpc>
                      </a:pPr>
                      <a:r>
                        <a:rPr sz="1500" spc="-5" dirty="0">
                          <a:latin typeface="Calibri"/>
                          <a:cs typeface="Calibri"/>
                        </a:rPr>
                        <a:t>Актюбинская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3810" algn="r">
                        <a:lnSpc>
                          <a:spcPts val="1795"/>
                        </a:lnSpc>
                      </a:pPr>
                      <a:r>
                        <a:rPr sz="1500" spc="-5" dirty="0">
                          <a:latin typeface="Calibri"/>
                          <a:cs typeface="Calibri"/>
                        </a:rPr>
                        <a:t>25%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41300"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300" b="1" dirty="0">
                          <a:latin typeface="Calibri"/>
                          <a:cs typeface="Calibri"/>
                        </a:rPr>
                        <a:t>6</a:t>
                      </a:r>
                      <a:endParaRPr sz="13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970">
                        <a:lnSpc>
                          <a:spcPts val="1800"/>
                        </a:lnSpc>
                      </a:pPr>
                      <a:r>
                        <a:rPr sz="1500" spc="-15" dirty="0">
                          <a:latin typeface="Calibri"/>
                          <a:cs typeface="Calibri"/>
                        </a:rPr>
                        <a:t>г.Астана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3810" algn="r">
                        <a:lnSpc>
                          <a:spcPts val="1800"/>
                        </a:lnSpc>
                      </a:pPr>
                      <a:r>
                        <a:rPr sz="1500" spc="-5" dirty="0">
                          <a:latin typeface="Calibri"/>
                          <a:cs typeface="Calibri"/>
                        </a:rPr>
                        <a:t>25%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41300"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300" b="1" dirty="0">
                          <a:latin typeface="Calibri"/>
                          <a:cs typeface="Calibri"/>
                        </a:rPr>
                        <a:t>7</a:t>
                      </a:r>
                      <a:endParaRPr sz="13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970">
                        <a:lnSpc>
                          <a:spcPct val="100000"/>
                        </a:lnSpc>
                      </a:pPr>
                      <a:r>
                        <a:rPr sz="1500" spc="-5" dirty="0">
                          <a:latin typeface="Calibri"/>
                          <a:cs typeface="Calibri"/>
                        </a:rPr>
                        <a:t>Акмолинская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3810" algn="r">
                        <a:lnSpc>
                          <a:spcPct val="100000"/>
                        </a:lnSpc>
                      </a:pPr>
                      <a:r>
                        <a:rPr sz="1500" spc="-5" dirty="0">
                          <a:latin typeface="Calibri"/>
                          <a:cs typeface="Calibri"/>
                        </a:rPr>
                        <a:t>28%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41300"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300" b="1" dirty="0">
                          <a:latin typeface="Calibri"/>
                          <a:cs typeface="Calibri"/>
                        </a:rPr>
                        <a:t>8</a:t>
                      </a:r>
                      <a:endParaRPr sz="13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3970">
                        <a:lnSpc>
                          <a:spcPct val="100000"/>
                        </a:lnSpc>
                      </a:pPr>
                      <a:r>
                        <a:rPr sz="1500" spc="-5" dirty="0">
                          <a:latin typeface="Calibri"/>
                          <a:cs typeface="Calibri"/>
                        </a:rPr>
                        <a:t>Ұлытау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R="3810" algn="r">
                        <a:lnSpc>
                          <a:spcPct val="100000"/>
                        </a:lnSpc>
                      </a:pPr>
                      <a:r>
                        <a:rPr sz="1500" spc="-5" dirty="0">
                          <a:latin typeface="Calibri"/>
                          <a:cs typeface="Calibri"/>
                        </a:rPr>
                        <a:t>30%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41300"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600" b="1" dirty="0">
                          <a:latin typeface="Calibri"/>
                          <a:cs typeface="Calibri"/>
                        </a:rPr>
                        <a:t>9</a:t>
                      </a:r>
                      <a:endParaRPr sz="1600" b="1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3970">
                        <a:lnSpc>
                          <a:spcPct val="100000"/>
                        </a:lnSpc>
                      </a:pPr>
                      <a:r>
                        <a:rPr sz="1800" b="1" spc="-5" dirty="0">
                          <a:latin typeface="Calibri"/>
                          <a:cs typeface="Calibri"/>
                        </a:rPr>
                        <a:t>Карагандинская</a:t>
                      </a:r>
                      <a:endParaRPr sz="1800" b="1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R="3810" algn="r">
                        <a:lnSpc>
                          <a:spcPct val="100000"/>
                        </a:lnSpc>
                      </a:pPr>
                      <a:r>
                        <a:rPr sz="1800" b="1" spc="-5" dirty="0">
                          <a:latin typeface="Calibri"/>
                          <a:cs typeface="Calibri"/>
                        </a:rPr>
                        <a:t>33%</a:t>
                      </a:r>
                      <a:endParaRPr sz="1800" b="1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41300"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</a:pPr>
                      <a:r>
                        <a:rPr sz="1300" b="1" spc="-5" dirty="0">
                          <a:latin typeface="Calibri"/>
                          <a:cs typeface="Calibri"/>
                        </a:rPr>
                        <a:t>10</a:t>
                      </a:r>
                      <a:endParaRPr sz="13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3970">
                        <a:lnSpc>
                          <a:spcPts val="1800"/>
                        </a:lnSpc>
                      </a:pPr>
                      <a:r>
                        <a:rPr sz="1500" spc="-10" dirty="0">
                          <a:latin typeface="Calibri"/>
                          <a:cs typeface="Calibri"/>
                        </a:rPr>
                        <a:t>Костанайская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R="3810" algn="r">
                        <a:lnSpc>
                          <a:spcPts val="1800"/>
                        </a:lnSpc>
                      </a:pPr>
                      <a:r>
                        <a:rPr sz="1500" spc="-5" dirty="0">
                          <a:latin typeface="Calibri"/>
                          <a:cs typeface="Calibri"/>
                        </a:rPr>
                        <a:t>33%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41300"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</a:pPr>
                      <a:r>
                        <a:rPr sz="1300" b="1" spc="-5" dirty="0">
                          <a:latin typeface="Calibri"/>
                          <a:cs typeface="Calibri"/>
                        </a:rPr>
                        <a:t>11</a:t>
                      </a:r>
                      <a:endParaRPr sz="13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3970">
                        <a:lnSpc>
                          <a:spcPct val="100000"/>
                        </a:lnSpc>
                      </a:pPr>
                      <a:r>
                        <a:rPr sz="1500" spc="-10" dirty="0">
                          <a:latin typeface="Calibri"/>
                          <a:cs typeface="Calibri"/>
                        </a:rPr>
                        <a:t>г.Алматы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R="3810" algn="r">
                        <a:lnSpc>
                          <a:spcPct val="100000"/>
                        </a:lnSpc>
                      </a:pPr>
                      <a:r>
                        <a:rPr sz="1500" spc="-5" dirty="0">
                          <a:latin typeface="Calibri"/>
                          <a:cs typeface="Calibri"/>
                        </a:rPr>
                        <a:t>35%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41300"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</a:pPr>
                      <a:r>
                        <a:rPr sz="1300" b="1" spc="-5" dirty="0">
                          <a:latin typeface="Calibri"/>
                          <a:cs typeface="Calibri"/>
                        </a:rPr>
                        <a:t>12</a:t>
                      </a:r>
                      <a:endParaRPr sz="13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3970">
                        <a:lnSpc>
                          <a:spcPct val="100000"/>
                        </a:lnSpc>
                      </a:pPr>
                      <a:r>
                        <a:rPr sz="1500" spc="-5" dirty="0">
                          <a:latin typeface="Calibri"/>
                          <a:cs typeface="Calibri"/>
                        </a:rPr>
                        <a:t>Западно-Казахстанская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R="3810" algn="r">
                        <a:lnSpc>
                          <a:spcPct val="100000"/>
                        </a:lnSpc>
                      </a:pPr>
                      <a:r>
                        <a:rPr sz="1500" spc="-5" dirty="0">
                          <a:latin typeface="Calibri"/>
                          <a:cs typeface="Calibri"/>
                        </a:rPr>
                        <a:t>35%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41300"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</a:pPr>
                      <a:r>
                        <a:rPr sz="1300" b="1" spc="-5" dirty="0">
                          <a:latin typeface="Calibri"/>
                          <a:cs typeface="Calibri"/>
                        </a:rPr>
                        <a:t>13</a:t>
                      </a:r>
                      <a:endParaRPr sz="13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3970">
                        <a:lnSpc>
                          <a:spcPct val="100000"/>
                        </a:lnSpc>
                      </a:pPr>
                      <a:r>
                        <a:rPr sz="1500" spc="-5" dirty="0">
                          <a:latin typeface="Calibri"/>
                          <a:cs typeface="Calibri"/>
                        </a:rPr>
                        <a:t>Алматинская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R="3810" algn="r">
                        <a:lnSpc>
                          <a:spcPct val="100000"/>
                        </a:lnSpc>
                      </a:pPr>
                      <a:r>
                        <a:rPr sz="1500" spc="-5" dirty="0">
                          <a:latin typeface="Calibri"/>
                          <a:cs typeface="Calibri"/>
                        </a:rPr>
                        <a:t>36%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41300"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300" b="1" spc="-5" dirty="0">
                          <a:latin typeface="Calibri"/>
                          <a:cs typeface="Calibri"/>
                        </a:rPr>
                        <a:t>14</a:t>
                      </a:r>
                      <a:endParaRPr sz="1300">
                        <a:latin typeface="Calibri"/>
                        <a:cs typeface="Calibri"/>
                      </a:endParaRPr>
                    </a:p>
                  </a:txBody>
                  <a:tcPr marL="0" marR="0" marT="63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3970">
                        <a:lnSpc>
                          <a:spcPts val="1800"/>
                        </a:lnSpc>
                      </a:pPr>
                      <a:r>
                        <a:rPr sz="1500" spc="-5" dirty="0">
                          <a:latin typeface="Calibri"/>
                          <a:cs typeface="Calibri"/>
                        </a:rPr>
                        <a:t>Мангистауская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R="3810" algn="r">
                        <a:lnSpc>
                          <a:spcPts val="1800"/>
                        </a:lnSpc>
                      </a:pPr>
                      <a:r>
                        <a:rPr sz="1500" spc="-5" dirty="0">
                          <a:latin typeface="Calibri"/>
                          <a:cs typeface="Calibri"/>
                        </a:rPr>
                        <a:t>36%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41299"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300" b="1" spc="-5" dirty="0">
                          <a:latin typeface="Calibri"/>
                          <a:cs typeface="Calibri"/>
                        </a:rPr>
                        <a:t>15</a:t>
                      </a:r>
                      <a:endParaRPr sz="1300">
                        <a:latin typeface="Calibri"/>
                        <a:cs typeface="Calibri"/>
                      </a:endParaRPr>
                    </a:p>
                  </a:txBody>
                  <a:tcPr marL="0" marR="0" marT="63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3970">
                        <a:lnSpc>
                          <a:spcPts val="1795"/>
                        </a:lnSpc>
                      </a:pPr>
                      <a:r>
                        <a:rPr sz="1500" spc="-10" dirty="0">
                          <a:latin typeface="Calibri"/>
                          <a:cs typeface="Calibri"/>
                        </a:rPr>
                        <a:t>Павлодарская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R="3810" algn="r">
                        <a:lnSpc>
                          <a:spcPts val="1795"/>
                        </a:lnSpc>
                      </a:pPr>
                      <a:r>
                        <a:rPr sz="1500" spc="-5" dirty="0">
                          <a:latin typeface="Calibri"/>
                          <a:cs typeface="Calibri"/>
                        </a:rPr>
                        <a:t>37%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41300"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</a:pPr>
                      <a:r>
                        <a:rPr sz="1300" b="1" spc="-5" dirty="0">
                          <a:latin typeface="Calibri"/>
                          <a:cs typeface="Calibri"/>
                        </a:rPr>
                        <a:t>16</a:t>
                      </a:r>
                      <a:endParaRPr sz="13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3970">
                        <a:lnSpc>
                          <a:spcPct val="100000"/>
                        </a:lnSpc>
                      </a:pPr>
                      <a:r>
                        <a:rPr sz="1500" spc="-5" dirty="0">
                          <a:latin typeface="Calibri"/>
                          <a:cs typeface="Calibri"/>
                        </a:rPr>
                        <a:t>Северо-Казахстанская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R="3810" algn="r">
                        <a:lnSpc>
                          <a:spcPct val="100000"/>
                        </a:lnSpc>
                      </a:pPr>
                      <a:r>
                        <a:rPr sz="1500" spc="-10" dirty="0">
                          <a:latin typeface="Calibri"/>
                          <a:cs typeface="Calibri"/>
                        </a:rPr>
                        <a:t>41%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41350"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300" b="1" spc="-5" dirty="0">
                          <a:latin typeface="Calibri"/>
                          <a:cs typeface="Calibri"/>
                        </a:rPr>
                        <a:t>17</a:t>
                      </a:r>
                      <a:endParaRPr sz="1300">
                        <a:latin typeface="Calibri"/>
                        <a:cs typeface="Calibri"/>
                      </a:endParaRPr>
                    </a:p>
                  </a:txBody>
                  <a:tcPr marL="0" marR="0" marT="63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3970">
                        <a:lnSpc>
                          <a:spcPts val="1800"/>
                        </a:lnSpc>
                      </a:pPr>
                      <a:r>
                        <a:rPr sz="1500" spc="-5" dirty="0">
                          <a:latin typeface="Calibri"/>
                          <a:cs typeface="Calibri"/>
                        </a:rPr>
                        <a:t>Абай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R="3810" algn="r">
                        <a:lnSpc>
                          <a:spcPts val="1800"/>
                        </a:lnSpc>
                      </a:pPr>
                      <a:r>
                        <a:rPr sz="1500" spc="-5" dirty="0">
                          <a:latin typeface="Calibri"/>
                          <a:cs typeface="Calibri"/>
                        </a:rPr>
                        <a:t>41%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41300"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300" b="1" spc="-5" dirty="0">
                          <a:latin typeface="Calibri"/>
                          <a:cs typeface="Calibri"/>
                        </a:rPr>
                        <a:t>18</a:t>
                      </a:r>
                      <a:endParaRPr sz="1300">
                        <a:latin typeface="Calibri"/>
                        <a:cs typeface="Calibri"/>
                      </a:endParaRPr>
                    </a:p>
                  </a:txBody>
                  <a:tcPr marL="0" marR="0" marT="63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3970">
                        <a:lnSpc>
                          <a:spcPts val="1800"/>
                        </a:lnSpc>
                      </a:pPr>
                      <a:r>
                        <a:rPr sz="1500" spc="-5" dirty="0">
                          <a:latin typeface="Calibri"/>
                          <a:cs typeface="Calibri"/>
                        </a:rPr>
                        <a:t>Жамбылская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R="3810" algn="r">
                        <a:lnSpc>
                          <a:spcPts val="1800"/>
                        </a:lnSpc>
                      </a:pPr>
                      <a:r>
                        <a:rPr sz="1500" spc="-5" dirty="0">
                          <a:latin typeface="Calibri"/>
                          <a:cs typeface="Calibri"/>
                        </a:rPr>
                        <a:t>42%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41300"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300" b="1" spc="-5" dirty="0">
                          <a:latin typeface="Calibri"/>
                          <a:cs typeface="Calibri"/>
                        </a:rPr>
                        <a:t>19</a:t>
                      </a:r>
                      <a:endParaRPr sz="1300">
                        <a:latin typeface="Calibri"/>
                        <a:cs typeface="Calibri"/>
                      </a:endParaRPr>
                    </a:p>
                  </a:txBody>
                  <a:tcPr marL="0" marR="0" marT="63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3970">
                        <a:lnSpc>
                          <a:spcPts val="1795"/>
                        </a:lnSpc>
                      </a:pPr>
                      <a:r>
                        <a:rPr sz="1500" spc="-5" dirty="0">
                          <a:latin typeface="Calibri"/>
                          <a:cs typeface="Calibri"/>
                        </a:rPr>
                        <a:t>Восточно-Казахстанская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R="3810" algn="r">
                        <a:lnSpc>
                          <a:spcPts val="1795"/>
                        </a:lnSpc>
                      </a:pPr>
                      <a:r>
                        <a:rPr sz="1500" spc="-5" dirty="0">
                          <a:latin typeface="Calibri"/>
                          <a:cs typeface="Calibri"/>
                        </a:rPr>
                        <a:t>43%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241300"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300" b="1" spc="-5" dirty="0">
                          <a:latin typeface="Calibri"/>
                          <a:cs typeface="Calibri"/>
                        </a:rPr>
                        <a:t>20</a:t>
                      </a:r>
                      <a:endParaRPr sz="1300">
                        <a:latin typeface="Calibri"/>
                        <a:cs typeface="Calibri"/>
                      </a:endParaRPr>
                    </a:p>
                  </a:txBody>
                  <a:tcPr marL="0" marR="0" marT="63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3970">
                        <a:lnSpc>
                          <a:spcPts val="1795"/>
                        </a:lnSpc>
                        <a:spcBef>
                          <a:spcPts val="5"/>
                        </a:spcBef>
                      </a:pPr>
                      <a:r>
                        <a:rPr sz="1500" spc="-10" dirty="0">
                          <a:latin typeface="Calibri"/>
                          <a:cs typeface="Calibri"/>
                        </a:rPr>
                        <a:t>Жетісу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63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R="3810" algn="r">
                        <a:lnSpc>
                          <a:spcPts val="1795"/>
                        </a:lnSpc>
                        <a:spcBef>
                          <a:spcPts val="5"/>
                        </a:spcBef>
                      </a:pPr>
                      <a:r>
                        <a:rPr sz="1500" spc="-5" dirty="0">
                          <a:latin typeface="Calibri"/>
                          <a:cs typeface="Calibri"/>
                        </a:rPr>
                        <a:t>58%</a:t>
                      </a:r>
                      <a:endParaRPr sz="1500" dirty="0">
                        <a:latin typeface="Calibri"/>
                        <a:cs typeface="Calibri"/>
                      </a:endParaRPr>
                    </a:p>
                  </a:txBody>
                  <a:tcPr marL="0" marR="0" marT="63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</a:tbl>
          </a:graphicData>
        </a:graphic>
      </p:graphicFrame>
      <p:sp>
        <p:nvSpPr>
          <p:cNvPr id="31" name="object 31"/>
          <p:cNvSpPr txBox="1"/>
          <p:nvPr/>
        </p:nvSpPr>
        <p:spPr>
          <a:xfrm>
            <a:off x="521208" y="4966715"/>
            <a:ext cx="6419215" cy="1219200"/>
          </a:xfrm>
          <a:prstGeom prst="rect">
            <a:avLst/>
          </a:prstGeom>
          <a:solidFill>
            <a:srgbClr val="F1F1F1"/>
          </a:solidFill>
        </p:spPr>
        <p:txBody>
          <a:bodyPr vert="horz" wrap="square" lIns="0" tIns="635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50"/>
              </a:spcBef>
            </a:pPr>
            <a:endParaRPr sz="1600">
              <a:latin typeface="Times New Roman"/>
              <a:cs typeface="Times New Roman"/>
            </a:endParaRPr>
          </a:p>
          <a:p>
            <a:pPr marL="91440" marR="83185" algn="just">
              <a:lnSpc>
                <a:spcPct val="100000"/>
              </a:lnSpc>
              <a:spcBef>
                <a:spcPts val="5"/>
              </a:spcBef>
            </a:pPr>
            <a:r>
              <a:rPr sz="1600" i="1" spc="-15" dirty="0">
                <a:solidFill>
                  <a:srgbClr val="252525"/>
                </a:solidFill>
                <a:latin typeface="Arial"/>
                <a:cs typeface="Arial"/>
              </a:rPr>
              <a:t>Показатели </a:t>
            </a:r>
            <a:r>
              <a:rPr sz="1600" i="1" spc="-5" dirty="0">
                <a:solidFill>
                  <a:srgbClr val="252525"/>
                </a:solidFill>
                <a:latin typeface="Arial"/>
                <a:cs typeface="Arial"/>
              </a:rPr>
              <a:t>13 </a:t>
            </a:r>
            <a:r>
              <a:rPr sz="1600" i="1" spc="-10" dirty="0">
                <a:solidFill>
                  <a:srgbClr val="252525"/>
                </a:solidFill>
                <a:latin typeface="Arial"/>
                <a:cs typeface="Arial"/>
              </a:rPr>
              <a:t>регионов </a:t>
            </a:r>
            <a:r>
              <a:rPr sz="1600" i="1" spc="-5" dirty="0">
                <a:solidFill>
                  <a:srgbClr val="252525"/>
                </a:solidFill>
                <a:latin typeface="Arial"/>
                <a:cs typeface="Arial"/>
              </a:rPr>
              <a:t>выше </a:t>
            </a:r>
            <a:r>
              <a:rPr sz="1600" i="1" spc="-10" dirty="0">
                <a:solidFill>
                  <a:srgbClr val="252525"/>
                </a:solidFill>
                <a:latin typeface="Arial"/>
                <a:cs typeface="Arial"/>
              </a:rPr>
              <a:t>среднереспубликанского уровня, </a:t>
            </a:r>
            <a:r>
              <a:rPr sz="1600" i="1" spc="-5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i="1" spc="-15" dirty="0">
                <a:solidFill>
                  <a:srgbClr val="252525"/>
                </a:solidFill>
                <a:latin typeface="Arial"/>
                <a:cs typeface="Arial"/>
              </a:rPr>
              <a:t>что</a:t>
            </a:r>
            <a:r>
              <a:rPr sz="1600" i="1" spc="-10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i="1" spc="-15" dirty="0">
                <a:solidFill>
                  <a:srgbClr val="252525"/>
                </a:solidFill>
                <a:latin typeface="Arial"/>
                <a:cs typeface="Arial"/>
              </a:rPr>
              <a:t>свидетельствует</a:t>
            </a:r>
            <a:r>
              <a:rPr sz="1600" i="1" spc="-10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i="1" spc="-5" dirty="0">
                <a:solidFill>
                  <a:srgbClr val="252525"/>
                </a:solidFill>
                <a:latin typeface="Arial"/>
                <a:cs typeface="Arial"/>
              </a:rPr>
              <a:t>о</a:t>
            </a:r>
            <a:r>
              <a:rPr sz="1600" i="1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i="1" spc="-5" dirty="0">
                <a:solidFill>
                  <a:srgbClr val="252525"/>
                </a:solidFill>
                <a:latin typeface="Arial"/>
                <a:cs typeface="Arial"/>
              </a:rPr>
              <a:t>высокой</a:t>
            </a:r>
            <a:r>
              <a:rPr sz="1600" i="1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i="1" spc="-15" dirty="0">
                <a:solidFill>
                  <a:srgbClr val="252525"/>
                </a:solidFill>
                <a:latin typeface="Arial"/>
                <a:cs typeface="Arial"/>
              </a:rPr>
              <a:t>доле</a:t>
            </a:r>
            <a:r>
              <a:rPr sz="1600" i="1" spc="-10" dirty="0">
                <a:solidFill>
                  <a:srgbClr val="252525"/>
                </a:solidFill>
                <a:latin typeface="Arial"/>
                <a:cs typeface="Arial"/>
              </a:rPr>
              <a:t> оштрафованных </a:t>
            </a:r>
            <a:r>
              <a:rPr sz="1600" i="1" spc="-5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i="1" spc="-10" dirty="0">
                <a:solidFill>
                  <a:srgbClr val="252525"/>
                </a:solidFill>
                <a:latin typeface="Arial"/>
                <a:cs typeface="Arial"/>
              </a:rPr>
              <a:t>субъектов</a:t>
            </a:r>
            <a:r>
              <a:rPr sz="1600" i="1" spc="5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i="1" spc="-5" dirty="0">
                <a:solidFill>
                  <a:srgbClr val="252525"/>
                </a:solidFill>
                <a:latin typeface="Arial"/>
                <a:cs typeface="Arial"/>
              </a:rPr>
              <a:t>бизнеса.</a:t>
            </a:r>
            <a:endParaRPr sz="1600">
              <a:latin typeface="Arial"/>
              <a:cs typeface="Arial"/>
            </a:endParaRPr>
          </a:p>
        </p:txBody>
      </p:sp>
      <p:sp>
        <p:nvSpPr>
          <p:cNvPr id="32" name="object 32"/>
          <p:cNvSpPr txBox="1">
            <a:spLocks noGrp="1"/>
          </p:cNvSpPr>
          <p:nvPr>
            <p:ph type="title"/>
          </p:nvPr>
        </p:nvSpPr>
        <p:spPr>
          <a:xfrm>
            <a:off x="599948" y="278079"/>
            <a:ext cx="3971925" cy="351790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2100" b="1" spc="20" dirty="0">
                <a:solidFill>
                  <a:srgbClr val="001F5F"/>
                </a:solidFill>
                <a:latin typeface="Arial"/>
                <a:cs typeface="Arial"/>
              </a:rPr>
              <a:t>РЕГИОНЫ.</a:t>
            </a:r>
            <a:r>
              <a:rPr sz="2100" b="1" spc="-2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100" b="1" spc="10" dirty="0">
                <a:solidFill>
                  <a:srgbClr val="001F5F"/>
                </a:solidFill>
                <a:latin typeface="Arial"/>
                <a:cs typeface="Arial"/>
              </a:rPr>
              <a:t>ИТОГИ</a:t>
            </a:r>
            <a:r>
              <a:rPr sz="2100" b="1" spc="-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100" b="1" spc="15" dirty="0">
                <a:solidFill>
                  <a:srgbClr val="001F5F"/>
                </a:solidFill>
                <a:latin typeface="Arial"/>
                <a:cs typeface="Arial"/>
              </a:rPr>
              <a:t>2023</a:t>
            </a:r>
            <a:r>
              <a:rPr sz="2100" b="1" spc="-1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100" b="1" spc="5" dirty="0">
                <a:solidFill>
                  <a:srgbClr val="001F5F"/>
                </a:solidFill>
                <a:latin typeface="Arial"/>
                <a:cs typeface="Arial"/>
              </a:rPr>
              <a:t>ГОДА</a:t>
            </a:r>
            <a:endParaRPr sz="2100">
              <a:latin typeface="Arial"/>
              <a:cs typeface="Arial"/>
            </a:endParaRPr>
          </a:p>
        </p:txBody>
      </p:sp>
      <p:sp>
        <p:nvSpPr>
          <p:cNvPr id="33" name="object 33"/>
          <p:cNvSpPr/>
          <p:nvPr/>
        </p:nvSpPr>
        <p:spPr>
          <a:xfrm>
            <a:off x="364997" y="817625"/>
            <a:ext cx="8987155" cy="0"/>
          </a:xfrm>
          <a:custGeom>
            <a:avLst/>
            <a:gdLst/>
            <a:ahLst/>
            <a:cxnLst/>
            <a:rect l="l" t="t" r="r" b="b"/>
            <a:pathLst>
              <a:path w="8987155">
                <a:moveTo>
                  <a:pt x="8986647" y="0"/>
                </a:moveTo>
                <a:lnTo>
                  <a:pt x="0" y="0"/>
                </a:lnTo>
              </a:path>
            </a:pathLst>
          </a:custGeom>
          <a:ln w="38100">
            <a:solidFill>
              <a:srgbClr val="D9840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83820">
              <a:lnSpc>
                <a:spcPct val="100000"/>
              </a:lnSpc>
              <a:spcBef>
                <a:spcPts val="100"/>
              </a:spcBef>
            </a:pPr>
            <a:fld id="{81D60167-4931-47E6-BA6A-407CBD079E47}" type="slidenum">
              <a:rPr spc="-5" dirty="0"/>
              <a:t>6</a:t>
            </a:fld>
            <a:endParaRPr spc="-5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14019" y="998347"/>
            <a:ext cx="6219825" cy="10007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95"/>
              </a:spcBef>
            </a:pPr>
            <a:r>
              <a:rPr sz="1600" b="1" spc="-10" dirty="0">
                <a:solidFill>
                  <a:srgbClr val="252525"/>
                </a:solidFill>
                <a:latin typeface="Arial"/>
                <a:cs typeface="Arial"/>
              </a:rPr>
              <a:t>Соотношение </a:t>
            </a:r>
            <a:r>
              <a:rPr sz="1600" b="1" spc="-15" dirty="0">
                <a:solidFill>
                  <a:srgbClr val="252525"/>
                </a:solidFill>
                <a:latin typeface="Arial"/>
                <a:cs typeface="Arial"/>
              </a:rPr>
              <a:t>наложенных </a:t>
            </a:r>
            <a:r>
              <a:rPr sz="1600" b="1" spc="-5" dirty="0">
                <a:solidFill>
                  <a:srgbClr val="252525"/>
                </a:solidFill>
                <a:latin typeface="Arial"/>
                <a:cs typeface="Arial"/>
              </a:rPr>
              <a:t>адм. </a:t>
            </a:r>
            <a:r>
              <a:rPr sz="1600" b="1" spc="-10" dirty="0">
                <a:solidFill>
                  <a:srgbClr val="252525"/>
                </a:solidFill>
                <a:latin typeface="Arial"/>
                <a:cs typeface="Arial"/>
              </a:rPr>
              <a:t>мер </a:t>
            </a:r>
            <a:r>
              <a:rPr sz="1600" b="1" spc="-5" dirty="0">
                <a:solidFill>
                  <a:srgbClr val="252525"/>
                </a:solidFill>
                <a:latin typeface="Arial"/>
                <a:cs typeface="Arial"/>
              </a:rPr>
              <a:t>в виде предупреждений </a:t>
            </a:r>
            <a:r>
              <a:rPr sz="1600" b="1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b="1" spc="-5" dirty="0">
                <a:solidFill>
                  <a:srgbClr val="252525"/>
                </a:solidFill>
                <a:latin typeface="Arial"/>
                <a:cs typeface="Arial"/>
              </a:rPr>
              <a:t>к</a:t>
            </a:r>
            <a:r>
              <a:rPr sz="1600" b="1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b="1" spc="-10" dirty="0">
                <a:solidFill>
                  <a:srgbClr val="252525"/>
                </a:solidFill>
                <a:latin typeface="Arial"/>
                <a:cs typeface="Arial"/>
              </a:rPr>
              <a:t>субъектам</a:t>
            </a:r>
            <a:r>
              <a:rPr sz="1600" b="1" spc="-5" dirty="0">
                <a:solidFill>
                  <a:srgbClr val="252525"/>
                </a:solidFill>
                <a:latin typeface="Arial"/>
                <a:cs typeface="Arial"/>
              </a:rPr>
              <a:t> предпринимательства</a:t>
            </a:r>
            <a:r>
              <a:rPr sz="1600" b="1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b="1" spc="-5" dirty="0">
                <a:solidFill>
                  <a:srgbClr val="252525"/>
                </a:solidFill>
                <a:latin typeface="Arial"/>
                <a:cs typeface="Arial"/>
              </a:rPr>
              <a:t>к</a:t>
            </a:r>
            <a:r>
              <a:rPr sz="1600" b="1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b="1" spc="-10" dirty="0">
                <a:solidFill>
                  <a:srgbClr val="252525"/>
                </a:solidFill>
                <a:latin typeface="Arial"/>
                <a:cs typeface="Arial"/>
              </a:rPr>
              <a:t>общему</a:t>
            </a:r>
            <a:r>
              <a:rPr sz="1600" b="1" spc="-5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b="1" spc="-15" dirty="0">
                <a:solidFill>
                  <a:srgbClr val="252525"/>
                </a:solidFill>
                <a:latin typeface="Arial"/>
                <a:cs typeface="Arial"/>
              </a:rPr>
              <a:t>количеству </a:t>
            </a:r>
            <a:r>
              <a:rPr sz="1600" b="1" spc="-10" dirty="0">
                <a:solidFill>
                  <a:srgbClr val="252525"/>
                </a:solidFill>
                <a:latin typeface="Arial"/>
                <a:cs typeface="Arial"/>
              </a:rPr>
              <a:t> постановлений</a:t>
            </a:r>
            <a:r>
              <a:rPr sz="1600" b="1" spc="-5" dirty="0">
                <a:solidFill>
                  <a:srgbClr val="252525"/>
                </a:solidFill>
                <a:latin typeface="Arial"/>
                <a:cs typeface="Arial"/>
              </a:rPr>
              <a:t> о</a:t>
            </a:r>
            <a:r>
              <a:rPr sz="1600" b="1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b="1" spc="-15" dirty="0">
                <a:solidFill>
                  <a:srgbClr val="252525"/>
                </a:solidFill>
                <a:latin typeface="Arial"/>
                <a:cs typeface="Arial"/>
              </a:rPr>
              <a:t>наложении</a:t>
            </a:r>
            <a:r>
              <a:rPr sz="1600" b="1" spc="-10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b="1" spc="-5" dirty="0">
                <a:solidFill>
                  <a:srgbClr val="252525"/>
                </a:solidFill>
                <a:latin typeface="Arial"/>
                <a:cs typeface="Arial"/>
              </a:rPr>
              <a:t>адм.</a:t>
            </a:r>
            <a:r>
              <a:rPr sz="1600" b="1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b="1" spc="-5" dirty="0">
                <a:solidFill>
                  <a:srgbClr val="252525"/>
                </a:solidFill>
                <a:latin typeface="Arial"/>
                <a:cs typeface="Arial"/>
              </a:rPr>
              <a:t>взыскания</a:t>
            </a:r>
            <a:r>
              <a:rPr sz="1600" b="1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b="1" spc="-5" dirty="0">
                <a:solidFill>
                  <a:srgbClr val="252525"/>
                </a:solidFill>
                <a:latin typeface="Arial"/>
                <a:cs typeface="Arial"/>
              </a:rPr>
              <a:t>(в</a:t>
            </a:r>
            <a:r>
              <a:rPr sz="1600" b="1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b="1" spc="-5" dirty="0">
                <a:solidFill>
                  <a:srgbClr val="252525"/>
                </a:solidFill>
                <a:latin typeface="Arial"/>
                <a:cs typeface="Arial"/>
              </a:rPr>
              <a:t>делах)</a:t>
            </a:r>
            <a:r>
              <a:rPr sz="1600" b="1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b="1" spc="-5" dirty="0">
                <a:solidFill>
                  <a:srgbClr val="252525"/>
                </a:solidFill>
                <a:latin typeface="Arial"/>
                <a:cs typeface="Arial"/>
              </a:rPr>
              <a:t>к </a:t>
            </a:r>
            <a:r>
              <a:rPr sz="1600" b="1" spc="-430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b="1" spc="-15" dirty="0">
                <a:solidFill>
                  <a:srgbClr val="252525"/>
                </a:solidFill>
                <a:latin typeface="Arial"/>
                <a:cs typeface="Arial"/>
              </a:rPr>
              <a:t>субъектам</a:t>
            </a:r>
            <a:r>
              <a:rPr sz="1600" b="1" spc="65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b="1" spc="-5" dirty="0">
                <a:solidFill>
                  <a:srgbClr val="252525"/>
                </a:solidFill>
                <a:latin typeface="Arial"/>
                <a:cs typeface="Arial"/>
              </a:rPr>
              <a:t>бизнеса</a:t>
            </a:r>
            <a:r>
              <a:rPr sz="1600" b="1" spc="25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i="1" spc="-5" dirty="0">
                <a:solidFill>
                  <a:srgbClr val="252525"/>
                </a:solidFill>
                <a:latin typeface="Arial"/>
                <a:cs typeface="Arial"/>
              </a:rPr>
              <a:t>(выше</a:t>
            </a:r>
            <a:r>
              <a:rPr sz="1600" i="1" spc="20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i="1" spc="-5" dirty="0">
                <a:solidFill>
                  <a:srgbClr val="252525"/>
                </a:solidFill>
                <a:latin typeface="Arial"/>
                <a:cs typeface="Arial"/>
              </a:rPr>
              <a:t>–</a:t>
            </a:r>
            <a:r>
              <a:rPr sz="1600" i="1" spc="10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i="1" spc="-5" dirty="0">
                <a:solidFill>
                  <a:srgbClr val="252525"/>
                </a:solidFill>
                <a:latin typeface="Arial"/>
                <a:cs typeface="Arial"/>
              </a:rPr>
              <a:t>лучше)</a:t>
            </a:r>
            <a:endParaRPr sz="16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682608" y="1075181"/>
            <a:ext cx="257746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spc="-15" dirty="0">
                <a:solidFill>
                  <a:srgbClr val="001F5F"/>
                </a:solidFill>
                <a:latin typeface="Arial"/>
                <a:cs typeface="Arial"/>
              </a:rPr>
              <a:t>Распределение </a:t>
            </a:r>
            <a:r>
              <a:rPr sz="1600" b="1" spc="-5" dirty="0">
                <a:solidFill>
                  <a:srgbClr val="001F5F"/>
                </a:solidFill>
                <a:latin typeface="Arial"/>
                <a:cs typeface="Arial"/>
              </a:rPr>
              <a:t>регионов</a:t>
            </a:r>
            <a:endParaRPr sz="1600">
              <a:latin typeface="Arial"/>
              <a:cs typeface="Arial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7652608"/>
              </p:ext>
            </p:extLst>
          </p:nvPr>
        </p:nvGraphicFramePr>
        <p:xfrm>
          <a:off x="7933690" y="1566799"/>
          <a:ext cx="3821428" cy="482856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397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8851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9316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41300">
                <a:tc>
                  <a:txBody>
                    <a:bodyPr/>
                    <a:lstStyle/>
                    <a:p>
                      <a:pPr marL="635" algn="ctr">
                        <a:lnSpc>
                          <a:spcPts val="1560"/>
                        </a:lnSpc>
                      </a:pPr>
                      <a:r>
                        <a:rPr sz="1300" b="1" dirty="0">
                          <a:latin typeface="Calibri"/>
                          <a:cs typeface="Calibri"/>
                        </a:rPr>
                        <a:t>1</a:t>
                      </a:r>
                      <a:endParaRPr sz="13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335">
                        <a:lnSpc>
                          <a:spcPts val="1795"/>
                        </a:lnSpc>
                      </a:pPr>
                      <a:r>
                        <a:rPr sz="1500" spc="-15" dirty="0">
                          <a:latin typeface="Calibri"/>
                          <a:cs typeface="Calibri"/>
                        </a:rPr>
                        <a:t>Туркестанская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3810" algn="r">
                        <a:lnSpc>
                          <a:spcPts val="1795"/>
                        </a:lnSpc>
                      </a:pPr>
                      <a:r>
                        <a:rPr sz="1500" spc="-5" dirty="0">
                          <a:latin typeface="Calibri"/>
                          <a:cs typeface="Calibri"/>
                        </a:rPr>
                        <a:t>87%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1300"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300" b="1" dirty="0">
                          <a:latin typeface="Calibri"/>
                          <a:cs typeface="Calibri"/>
                        </a:rPr>
                        <a:t>2</a:t>
                      </a:r>
                      <a:endParaRPr sz="13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335">
                        <a:lnSpc>
                          <a:spcPts val="1795"/>
                        </a:lnSpc>
                      </a:pPr>
                      <a:r>
                        <a:rPr sz="1500" spc="-10" dirty="0">
                          <a:latin typeface="Calibri"/>
                          <a:cs typeface="Calibri"/>
                        </a:rPr>
                        <a:t>г.Шымкент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3810" algn="r">
                        <a:lnSpc>
                          <a:spcPts val="1795"/>
                        </a:lnSpc>
                      </a:pPr>
                      <a:r>
                        <a:rPr sz="1500" spc="-5" dirty="0">
                          <a:latin typeface="Calibri"/>
                          <a:cs typeface="Calibri"/>
                        </a:rPr>
                        <a:t>85%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1300"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300" b="1" dirty="0">
                          <a:latin typeface="Calibri"/>
                          <a:cs typeface="Calibri"/>
                        </a:rPr>
                        <a:t>3</a:t>
                      </a:r>
                      <a:endParaRPr sz="13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335">
                        <a:lnSpc>
                          <a:spcPts val="1795"/>
                        </a:lnSpc>
                      </a:pPr>
                      <a:r>
                        <a:rPr sz="1500" spc="-5" dirty="0">
                          <a:latin typeface="Calibri"/>
                          <a:cs typeface="Calibri"/>
                        </a:rPr>
                        <a:t>Кызылординская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3810" algn="r">
                        <a:lnSpc>
                          <a:spcPts val="1795"/>
                        </a:lnSpc>
                      </a:pPr>
                      <a:r>
                        <a:rPr sz="1500" spc="-5" dirty="0">
                          <a:latin typeface="Calibri"/>
                          <a:cs typeface="Calibri"/>
                        </a:rPr>
                        <a:t>81%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1300">
                <a:tc>
                  <a:txBody>
                    <a:bodyPr/>
                    <a:lstStyle/>
                    <a:p>
                      <a:pPr marL="635" algn="ctr">
                        <a:lnSpc>
                          <a:spcPts val="1560"/>
                        </a:lnSpc>
                      </a:pPr>
                      <a:r>
                        <a:rPr sz="1300" b="1" dirty="0">
                          <a:latin typeface="Calibri"/>
                          <a:cs typeface="Calibri"/>
                        </a:rPr>
                        <a:t>4</a:t>
                      </a:r>
                      <a:endParaRPr sz="13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335">
                        <a:lnSpc>
                          <a:spcPts val="1795"/>
                        </a:lnSpc>
                      </a:pPr>
                      <a:r>
                        <a:rPr sz="1500" spc="-15" dirty="0">
                          <a:latin typeface="Calibri"/>
                          <a:cs typeface="Calibri"/>
                        </a:rPr>
                        <a:t>Атырауская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3810" algn="r">
                        <a:lnSpc>
                          <a:spcPts val="1795"/>
                        </a:lnSpc>
                      </a:pPr>
                      <a:r>
                        <a:rPr sz="1500" spc="-10" dirty="0">
                          <a:latin typeface="Calibri"/>
                          <a:cs typeface="Calibri"/>
                        </a:rPr>
                        <a:t>79%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1300"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300" b="1" dirty="0">
                          <a:latin typeface="Calibri"/>
                          <a:cs typeface="Calibri"/>
                        </a:rPr>
                        <a:t>5</a:t>
                      </a:r>
                      <a:endParaRPr sz="13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335">
                        <a:lnSpc>
                          <a:spcPts val="1795"/>
                        </a:lnSpc>
                      </a:pPr>
                      <a:r>
                        <a:rPr sz="1500" spc="-5" dirty="0">
                          <a:latin typeface="Calibri"/>
                          <a:cs typeface="Calibri"/>
                        </a:rPr>
                        <a:t>Актюбинская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3810" algn="r">
                        <a:lnSpc>
                          <a:spcPts val="1795"/>
                        </a:lnSpc>
                      </a:pPr>
                      <a:r>
                        <a:rPr sz="1500" spc="-5" dirty="0">
                          <a:latin typeface="Calibri"/>
                          <a:cs typeface="Calibri"/>
                        </a:rPr>
                        <a:t>75%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41300"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300" b="1" dirty="0">
                          <a:latin typeface="Calibri"/>
                          <a:cs typeface="Calibri"/>
                        </a:rPr>
                        <a:t>6</a:t>
                      </a:r>
                      <a:endParaRPr sz="13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335">
                        <a:lnSpc>
                          <a:spcPts val="1795"/>
                        </a:lnSpc>
                      </a:pPr>
                      <a:r>
                        <a:rPr sz="1500" spc="-15" dirty="0">
                          <a:latin typeface="Calibri"/>
                          <a:cs typeface="Calibri"/>
                        </a:rPr>
                        <a:t>г.Астана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3810" algn="r">
                        <a:lnSpc>
                          <a:spcPts val="1795"/>
                        </a:lnSpc>
                      </a:pPr>
                      <a:r>
                        <a:rPr sz="1500" spc="-5" dirty="0">
                          <a:latin typeface="Calibri"/>
                          <a:cs typeface="Calibri"/>
                        </a:rPr>
                        <a:t>75%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41300"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300" b="1" dirty="0">
                          <a:latin typeface="Calibri"/>
                          <a:cs typeface="Calibri"/>
                        </a:rPr>
                        <a:t>7</a:t>
                      </a:r>
                      <a:endParaRPr sz="13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335">
                        <a:lnSpc>
                          <a:spcPts val="1800"/>
                        </a:lnSpc>
                      </a:pPr>
                      <a:r>
                        <a:rPr sz="1500" spc="-5" dirty="0">
                          <a:latin typeface="Calibri"/>
                          <a:cs typeface="Calibri"/>
                        </a:rPr>
                        <a:t>Акмолинская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3810" algn="r">
                        <a:lnSpc>
                          <a:spcPts val="1800"/>
                        </a:lnSpc>
                      </a:pPr>
                      <a:r>
                        <a:rPr sz="1500" spc="-5" dirty="0">
                          <a:latin typeface="Calibri"/>
                          <a:cs typeface="Calibri"/>
                        </a:rPr>
                        <a:t>72%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41300"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300" b="1" dirty="0">
                          <a:latin typeface="Calibri"/>
                          <a:cs typeface="Calibri"/>
                        </a:rPr>
                        <a:t>8</a:t>
                      </a:r>
                      <a:endParaRPr sz="13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335">
                        <a:lnSpc>
                          <a:spcPts val="1800"/>
                        </a:lnSpc>
                      </a:pPr>
                      <a:r>
                        <a:rPr sz="1500" spc="-5" dirty="0">
                          <a:latin typeface="Calibri"/>
                          <a:cs typeface="Calibri"/>
                        </a:rPr>
                        <a:t>Ұлытау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3810" algn="r">
                        <a:lnSpc>
                          <a:spcPts val="1800"/>
                        </a:lnSpc>
                      </a:pPr>
                      <a:r>
                        <a:rPr sz="1500" spc="-5" dirty="0">
                          <a:latin typeface="Calibri"/>
                          <a:cs typeface="Calibri"/>
                        </a:rPr>
                        <a:t>71%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41300"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400" b="1" dirty="0">
                          <a:latin typeface="Calibri"/>
                          <a:cs typeface="Calibri"/>
                        </a:rPr>
                        <a:t>9</a:t>
                      </a:r>
                      <a:endParaRPr sz="1400" b="1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3335">
                        <a:lnSpc>
                          <a:spcPct val="100000"/>
                        </a:lnSpc>
                      </a:pPr>
                      <a:r>
                        <a:rPr sz="1600" b="1" spc="-5" dirty="0">
                          <a:latin typeface="Calibri"/>
                          <a:cs typeface="Calibri"/>
                        </a:rPr>
                        <a:t>Карагандинская</a:t>
                      </a:r>
                      <a:endParaRPr sz="1600" b="1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R="3810" algn="r">
                        <a:lnSpc>
                          <a:spcPct val="100000"/>
                        </a:lnSpc>
                      </a:pPr>
                      <a:r>
                        <a:rPr sz="1600" b="1" spc="-5" dirty="0">
                          <a:latin typeface="Calibri"/>
                          <a:cs typeface="Calibri"/>
                        </a:rPr>
                        <a:t>67%</a:t>
                      </a:r>
                      <a:endParaRPr sz="1600" b="1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41300"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</a:pPr>
                      <a:r>
                        <a:rPr sz="1300" b="1" spc="-5" dirty="0">
                          <a:latin typeface="Calibri"/>
                          <a:cs typeface="Calibri"/>
                        </a:rPr>
                        <a:t>10</a:t>
                      </a:r>
                      <a:endParaRPr sz="13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3335">
                        <a:lnSpc>
                          <a:spcPct val="100000"/>
                        </a:lnSpc>
                      </a:pPr>
                      <a:r>
                        <a:rPr sz="1500" spc="-10" dirty="0">
                          <a:latin typeface="Calibri"/>
                          <a:cs typeface="Calibri"/>
                        </a:rPr>
                        <a:t>Костанайская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R="3810" algn="r">
                        <a:lnSpc>
                          <a:spcPct val="100000"/>
                        </a:lnSpc>
                      </a:pPr>
                      <a:r>
                        <a:rPr sz="1500" spc="-5" dirty="0">
                          <a:latin typeface="Calibri"/>
                          <a:cs typeface="Calibri"/>
                        </a:rPr>
                        <a:t>67%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41300"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</a:pPr>
                      <a:r>
                        <a:rPr sz="1300" b="1" spc="-5" dirty="0">
                          <a:latin typeface="Calibri"/>
                          <a:cs typeface="Calibri"/>
                        </a:rPr>
                        <a:t>11</a:t>
                      </a:r>
                      <a:endParaRPr sz="13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3335">
                        <a:lnSpc>
                          <a:spcPct val="100000"/>
                        </a:lnSpc>
                      </a:pPr>
                      <a:r>
                        <a:rPr sz="1500" spc="-15" dirty="0">
                          <a:latin typeface="Calibri"/>
                          <a:cs typeface="Calibri"/>
                        </a:rPr>
                        <a:t>г.Алматы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R="3810" algn="r">
                        <a:lnSpc>
                          <a:spcPct val="100000"/>
                        </a:lnSpc>
                      </a:pPr>
                      <a:r>
                        <a:rPr sz="1500" spc="-10" dirty="0">
                          <a:latin typeface="Calibri"/>
                          <a:cs typeface="Calibri"/>
                        </a:rPr>
                        <a:t>66%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41300"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</a:pPr>
                      <a:r>
                        <a:rPr sz="1300" b="1" spc="-5" dirty="0">
                          <a:latin typeface="Calibri"/>
                          <a:cs typeface="Calibri"/>
                        </a:rPr>
                        <a:t>12</a:t>
                      </a:r>
                      <a:endParaRPr sz="13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3335">
                        <a:lnSpc>
                          <a:spcPct val="100000"/>
                        </a:lnSpc>
                      </a:pPr>
                      <a:r>
                        <a:rPr sz="1500" spc="-5" dirty="0">
                          <a:latin typeface="Calibri"/>
                          <a:cs typeface="Calibri"/>
                        </a:rPr>
                        <a:t>Западно-Казахстанская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R="3810" algn="r">
                        <a:lnSpc>
                          <a:spcPct val="100000"/>
                        </a:lnSpc>
                      </a:pPr>
                      <a:r>
                        <a:rPr sz="1500" spc="-5" dirty="0">
                          <a:latin typeface="Calibri"/>
                          <a:cs typeface="Calibri"/>
                        </a:rPr>
                        <a:t>65%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41300"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300" b="1" spc="-5" dirty="0">
                          <a:latin typeface="Calibri"/>
                          <a:cs typeface="Calibri"/>
                        </a:rPr>
                        <a:t>13</a:t>
                      </a:r>
                      <a:endParaRPr sz="1300">
                        <a:latin typeface="Calibri"/>
                        <a:cs typeface="Calibri"/>
                      </a:endParaRPr>
                    </a:p>
                  </a:txBody>
                  <a:tcPr marL="0" marR="0" marT="63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3335">
                        <a:lnSpc>
                          <a:spcPct val="100000"/>
                        </a:lnSpc>
                      </a:pPr>
                      <a:r>
                        <a:rPr sz="1500" spc="-5" dirty="0">
                          <a:latin typeface="Calibri"/>
                          <a:cs typeface="Calibri"/>
                        </a:rPr>
                        <a:t>Алматинская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R="3810" algn="r">
                        <a:lnSpc>
                          <a:spcPct val="100000"/>
                        </a:lnSpc>
                      </a:pPr>
                      <a:r>
                        <a:rPr sz="1500" spc="-5" dirty="0">
                          <a:latin typeface="Calibri"/>
                          <a:cs typeface="Calibri"/>
                        </a:rPr>
                        <a:t>64%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41300"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300" b="1" spc="-5" dirty="0">
                          <a:latin typeface="Calibri"/>
                          <a:cs typeface="Calibri"/>
                        </a:rPr>
                        <a:t>14</a:t>
                      </a:r>
                      <a:endParaRPr sz="1300">
                        <a:latin typeface="Calibri"/>
                        <a:cs typeface="Calibri"/>
                      </a:endParaRPr>
                    </a:p>
                  </a:txBody>
                  <a:tcPr marL="0" marR="0" marT="63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3335">
                        <a:lnSpc>
                          <a:spcPts val="1800"/>
                        </a:lnSpc>
                      </a:pPr>
                      <a:r>
                        <a:rPr sz="1500" spc="-5" dirty="0">
                          <a:latin typeface="Calibri"/>
                          <a:cs typeface="Calibri"/>
                        </a:rPr>
                        <a:t>Мангистауская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R="3810" algn="r">
                        <a:lnSpc>
                          <a:spcPts val="1800"/>
                        </a:lnSpc>
                      </a:pPr>
                      <a:r>
                        <a:rPr sz="1500" spc="-5" dirty="0">
                          <a:latin typeface="Calibri"/>
                          <a:cs typeface="Calibri"/>
                        </a:rPr>
                        <a:t>64%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41300"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300" b="1" spc="-5" dirty="0">
                          <a:latin typeface="Calibri"/>
                          <a:cs typeface="Calibri"/>
                        </a:rPr>
                        <a:t>15</a:t>
                      </a:r>
                      <a:endParaRPr sz="1300">
                        <a:latin typeface="Calibri"/>
                        <a:cs typeface="Calibri"/>
                      </a:endParaRPr>
                    </a:p>
                  </a:txBody>
                  <a:tcPr marL="0" marR="0" marT="63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3335">
                        <a:lnSpc>
                          <a:spcPts val="1800"/>
                        </a:lnSpc>
                      </a:pPr>
                      <a:r>
                        <a:rPr sz="1500" spc="-10" dirty="0">
                          <a:latin typeface="Calibri"/>
                          <a:cs typeface="Calibri"/>
                        </a:rPr>
                        <a:t>Павлодарская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R="3810" algn="r">
                        <a:lnSpc>
                          <a:spcPts val="1800"/>
                        </a:lnSpc>
                      </a:pPr>
                      <a:r>
                        <a:rPr sz="1500" spc="-5" dirty="0">
                          <a:latin typeface="Calibri"/>
                          <a:cs typeface="Calibri"/>
                        </a:rPr>
                        <a:t>64%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41300"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300" b="1" spc="-5" dirty="0">
                          <a:latin typeface="Calibri"/>
                          <a:cs typeface="Calibri"/>
                        </a:rPr>
                        <a:t>16</a:t>
                      </a:r>
                      <a:endParaRPr sz="1300">
                        <a:latin typeface="Calibri"/>
                        <a:cs typeface="Calibri"/>
                      </a:endParaRPr>
                    </a:p>
                  </a:txBody>
                  <a:tcPr marL="0" marR="0" marT="63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3335">
                        <a:lnSpc>
                          <a:spcPts val="1795"/>
                        </a:lnSpc>
                      </a:pPr>
                      <a:r>
                        <a:rPr sz="1500" spc="-5" dirty="0">
                          <a:latin typeface="Calibri"/>
                          <a:cs typeface="Calibri"/>
                        </a:rPr>
                        <a:t>Абай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R="3810" algn="r">
                        <a:lnSpc>
                          <a:spcPts val="1795"/>
                        </a:lnSpc>
                      </a:pPr>
                      <a:r>
                        <a:rPr sz="1500" spc="-5" dirty="0">
                          <a:latin typeface="Calibri"/>
                          <a:cs typeface="Calibri"/>
                        </a:rPr>
                        <a:t>59%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41325"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300" b="1" spc="-5" dirty="0">
                          <a:latin typeface="Calibri"/>
                          <a:cs typeface="Calibri"/>
                        </a:rPr>
                        <a:t>17</a:t>
                      </a:r>
                      <a:endParaRPr sz="1300">
                        <a:latin typeface="Calibri"/>
                        <a:cs typeface="Calibri"/>
                      </a:endParaRPr>
                    </a:p>
                  </a:txBody>
                  <a:tcPr marL="0" marR="0" marT="63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3335">
                        <a:lnSpc>
                          <a:spcPts val="1800"/>
                        </a:lnSpc>
                      </a:pPr>
                      <a:r>
                        <a:rPr sz="1500" spc="-5" dirty="0">
                          <a:latin typeface="Calibri"/>
                          <a:cs typeface="Calibri"/>
                        </a:rPr>
                        <a:t>Северо-Казахстанская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R="3810" algn="r">
                        <a:lnSpc>
                          <a:spcPts val="1800"/>
                        </a:lnSpc>
                      </a:pPr>
                      <a:r>
                        <a:rPr sz="1500" spc="-10" dirty="0">
                          <a:latin typeface="Calibri"/>
                          <a:cs typeface="Calibri"/>
                        </a:rPr>
                        <a:t>59%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41300"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300" b="1" spc="-5" dirty="0">
                          <a:latin typeface="Calibri"/>
                          <a:cs typeface="Calibri"/>
                        </a:rPr>
                        <a:t>18</a:t>
                      </a:r>
                      <a:endParaRPr sz="1300">
                        <a:latin typeface="Calibri"/>
                        <a:cs typeface="Calibri"/>
                      </a:endParaRPr>
                    </a:p>
                  </a:txBody>
                  <a:tcPr marL="0" marR="0" marT="63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3335">
                        <a:lnSpc>
                          <a:spcPts val="1800"/>
                        </a:lnSpc>
                      </a:pPr>
                      <a:r>
                        <a:rPr sz="1500" spc="-5" dirty="0">
                          <a:latin typeface="Calibri"/>
                          <a:cs typeface="Calibri"/>
                        </a:rPr>
                        <a:t>Жамбылская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R="3810" algn="r">
                        <a:lnSpc>
                          <a:spcPts val="1800"/>
                        </a:lnSpc>
                      </a:pPr>
                      <a:r>
                        <a:rPr sz="1500" spc="-5" dirty="0">
                          <a:latin typeface="Calibri"/>
                          <a:cs typeface="Calibri"/>
                        </a:rPr>
                        <a:t>58%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41300"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300" b="1" spc="-5" dirty="0">
                          <a:latin typeface="Calibri"/>
                          <a:cs typeface="Calibri"/>
                        </a:rPr>
                        <a:t>19</a:t>
                      </a:r>
                      <a:endParaRPr sz="1300">
                        <a:latin typeface="Calibri"/>
                        <a:cs typeface="Calibri"/>
                      </a:endParaRPr>
                    </a:p>
                  </a:txBody>
                  <a:tcPr marL="0" marR="0" marT="63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3335">
                        <a:lnSpc>
                          <a:spcPts val="1795"/>
                        </a:lnSpc>
                      </a:pPr>
                      <a:r>
                        <a:rPr sz="1500" spc="-5" dirty="0">
                          <a:latin typeface="Calibri"/>
                          <a:cs typeface="Calibri"/>
                        </a:rPr>
                        <a:t>Восточно-Казахстанская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R="3810" algn="r">
                        <a:lnSpc>
                          <a:spcPts val="1795"/>
                        </a:lnSpc>
                      </a:pPr>
                      <a:r>
                        <a:rPr sz="1500" spc="-5" dirty="0">
                          <a:latin typeface="Calibri"/>
                          <a:cs typeface="Calibri"/>
                        </a:rPr>
                        <a:t>57%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241300"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300" b="1" spc="-5" dirty="0">
                          <a:latin typeface="Calibri"/>
                          <a:cs typeface="Calibri"/>
                        </a:rPr>
                        <a:t>20</a:t>
                      </a:r>
                      <a:endParaRPr sz="1300">
                        <a:latin typeface="Calibri"/>
                        <a:cs typeface="Calibri"/>
                      </a:endParaRPr>
                    </a:p>
                  </a:txBody>
                  <a:tcPr marL="0" marR="0" marT="63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3335">
                        <a:lnSpc>
                          <a:spcPts val="1795"/>
                        </a:lnSpc>
                      </a:pPr>
                      <a:r>
                        <a:rPr sz="1500" spc="-10" dirty="0">
                          <a:latin typeface="Calibri"/>
                          <a:cs typeface="Calibri"/>
                        </a:rPr>
                        <a:t>Жетісу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R="3810" algn="r">
                        <a:lnSpc>
                          <a:spcPts val="1795"/>
                        </a:lnSpc>
                      </a:pPr>
                      <a:r>
                        <a:rPr sz="1500" spc="-5" dirty="0">
                          <a:latin typeface="Calibri"/>
                          <a:cs typeface="Calibri"/>
                        </a:rPr>
                        <a:t>42%</a:t>
                      </a:r>
                      <a:endParaRPr sz="15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</a:tbl>
          </a:graphicData>
        </a:graphic>
      </p:graphicFrame>
      <p:sp>
        <p:nvSpPr>
          <p:cNvPr id="5" name="object 5"/>
          <p:cNvSpPr/>
          <p:nvPr/>
        </p:nvSpPr>
        <p:spPr>
          <a:xfrm>
            <a:off x="6060947" y="2433827"/>
            <a:ext cx="1760220" cy="1138555"/>
          </a:xfrm>
          <a:custGeom>
            <a:avLst/>
            <a:gdLst/>
            <a:ahLst/>
            <a:cxnLst/>
            <a:rect l="l" t="t" r="r" b="b"/>
            <a:pathLst>
              <a:path w="1760220" h="1138554">
                <a:moveTo>
                  <a:pt x="0" y="1138427"/>
                </a:moveTo>
                <a:lnTo>
                  <a:pt x="1760220" y="1138427"/>
                </a:lnTo>
                <a:lnTo>
                  <a:pt x="1760220" y="0"/>
                </a:lnTo>
                <a:lnTo>
                  <a:pt x="0" y="0"/>
                </a:lnTo>
                <a:lnTo>
                  <a:pt x="0" y="1138427"/>
                </a:lnTo>
                <a:close/>
              </a:path>
            </a:pathLst>
          </a:custGeom>
          <a:ln w="9144">
            <a:solidFill>
              <a:srgbClr val="FFC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6403975" y="2462911"/>
            <a:ext cx="1073785" cy="10591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-635" algn="ctr">
              <a:lnSpc>
                <a:spcPct val="101000"/>
              </a:lnSpc>
              <a:spcBef>
                <a:spcPts val="95"/>
              </a:spcBef>
            </a:pPr>
            <a:r>
              <a:rPr sz="1450" b="1" dirty="0">
                <a:solidFill>
                  <a:srgbClr val="252525"/>
                </a:solidFill>
                <a:latin typeface="Arial"/>
                <a:cs typeface="Arial"/>
              </a:rPr>
              <a:t>Средний </a:t>
            </a:r>
            <a:r>
              <a:rPr sz="1450" b="1" spc="5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450" b="1" spc="-5" dirty="0">
                <a:solidFill>
                  <a:srgbClr val="252525"/>
                </a:solidFill>
                <a:latin typeface="Arial"/>
                <a:cs typeface="Arial"/>
              </a:rPr>
              <a:t>уровень</a:t>
            </a:r>
            <a:r>
              <a:rPr sz="1450" b="1" spc="-45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450" b="1" spc="5" dirty="0">
                <a:solidFill>
                  <a:srgbClr val="252525"/>
                </a:solidFill>
                <a:latin typeface="Arial"/>
                <a:cs typeface="Arial"/>
              </a:rPr>
              <a:t>по </a:t>
            </a:r>
            <a:r>
              <a:rPr sz="1450" b="1" spc="-390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450" b="1" dirty="0">
                <a:solidFill>
                  <a:srgbClr val="252525"/>
                </a:solidFill>
                <a:latin typeface="Arial"/>
                <a:cs typeface="Arial"/>
              </a:rPr>
              <a:t>стране</a:t>
            </a:r>
            <a:endParaRPr sz="1450">
              <a:latin typeface="Arial"/>
              <a:cs typeface="Arial"/>
            </a:endParaRPr>
          </a:p>
          <a:p>
            <a:pPr marL="5715" algn="ctr">
              <a:lnSpc>
                <a:spcPts val="2865"/>
              </a:lnSpc>
            </a:pPr>
            <a:r>
              <a:rPr sz="2400" b="1" spc="-5" dirty="0">
                <a:solidFill>
                  <a:srgbClr val="FFC000"/>
                </a:solidFill>
                <a:latin typeface="Arial"/>
                <a:cs typeface="Arial"/>
              </a:rPr>
              <a:t>71%</a:t>
            </a:r>
            <a:endParaRPr sz="2400">
              <a:latin typeface="Arial"/>
              <a:cs typeface="Arial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960119" y="2258567"/>
            <a:ext cx="5152390" cy="2418715"/>
            <a:chOff x="960119" y="2258567"/>
            <a:chExt cx="5152390" cy="2418715"/>
          </a:xfrm>
        </p:grpSpPr>
        <p:sp>
          <p:nvSpPr>
            <p:cNvPr id="8" name="object 8"/>
            <p:cNvSpPr/>
            <p:nvPr/>
          </p:nvSpPr>
          <p:spPr>
            <a:xfrm>
              <a:off x="1103375" y="2968751"/>
              <a:ext cx="5008880" cy="0"/>
            </a:xfrm>
            <a:custGeom>
              <a:avLst/>
              <a:gdLst/>
              <a:ahLst/>
              <a:cxnLst/>
              <a:rect l="l" t="t" r="r" b="b"/>
              <a:pathLst>
                <a:path w="5008880">
                  <a:moveTo>
                    <a:pt x="0" y="0"/>
                  </a:moveTo>
                  <a:lnTo>
                    <a:pt x="5008880" y="0"/>
                  </a:lnTo>
                </a:path>
              </a:pathLst>
            </a:custGeom>
            <a:ln w="9144">
              <a:solidFill>
                <a:srgbClr val="FFC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964691" y="2263139"/>
              <a:ext cx="4685030" cy="2409825"/>
            </a:xfrm>
            <a:custGeom>
              <a:avLst/>
              <a:gdLst/>
              <a:ahLst/>
              <a:cxnLst/>
              <a:rect l="l" t="t" r="r" b="b"/>
              <a:pathLst>
                <a:path w="4685030" h="2409825">
                  <a:moveTo>
                    <a:pt x="0" y="1203960"/>
                  </a:moveTo>
                  <a:lnTo>
                    <a:pt x="4684776" y="1203960"/>
                  </a:lnTo>
                </a:path>
                <a:path w="4685030" h="2409825">
                  <a:moveTo>
                    <a:pt x="0" y="963168"/>
                  </a:moveTo>
                  <a:lnTo>
                    <a:pt x="4684776" y="963168"/>
                  </a:lnTo>
                </a:path>
                <a:path w="4685030" h="2409825">
                  <a:moveTo>
                    <a:pt x="0" y="722376"/>
                  </a:moveTo>
                  <a:lnTo>
                    <a:pt x="4684776" y="722376"/>
                  </a:lnTo>
                </a:path>
                <a:path w="4685030" h="2409825">
                  <a:moveTo>
                    <a:pt x="0" y="481584"/>
                  </a:moveTo>
                  <a:lnTo>
                    <a:pt x="4684776" y="481584"/>
                  </a:lnTo>
                </a:path>
                <a:path w="4685030" h="2409825">
                  <a:moveTo>
                    <a:pt x="0" y="240792"/>
                  </a:moveTo>
                  <a:lnTo>
                    <a:pt x="4684776" y="240792"/>
                  </a:lnTo>
                </a:path>
                <a:path w="4685030" h="2409825">
                  <a:moveTo>
                    <a:pt x="0" y="2409444"/>
                  </a:moveTo>
                  <a:lnTo>
                    <a:pt x="4684776" y="2409444"/>
                  </a:lnTo>
                </a:path>
                <a:path w="4685030" h="2409825">
                  <a:moveTo>
                    <a:pt x="0" y="2167128"/>
                  </a:moveTo>
                  <a:lnTo>
                    <a:pt x="4684776" y="2167128"/>
                  </a:lnTo>
                </a:path>
                <a:path w="4685030" h="2409825">
                  <a:moveTo>
                    <a:pt x="0" y="1926336"/>
                  </a:moveTo>
                  <a:lnTo>
                    <a:pt x="4684776" y="1926336"/>
                  </a:lnTo>
                </a:path>
                <a:path w="4685030" h="2409825">
                  <a:moveTo>
                    <a:pt x="0" y="1685544"/>
                  </a:moveTo>
                  <a:lnTo>
                    <a:pt x="4684776" y="1685544"/>
                  </a:lnTo>
                </a:path>
                <a:path w="4685030" h="2409825">
                  <a:moveTo>
                    <a:pt x="0" y="1444752"/>
                  </a:moveTo>
                  <a:lnTo>
                    <a:pt x="4684776" y="1444752"/>
                  </a:lnTo>
                </a:path>
                <a:path w="4685030" h="2409825">
                  <a:moveTo>
                    <a:pt x="0" y="0"/>
                  </a:moveTo>
                  <a:lnTo>
                    <a:pt x="4684776" y="0"/>
                  </a:lnTo>
                </a:path>
                <a:path w="4685030" h="2409825">
                  <a:moveTo>
                    <a:pt x="937260" y="0"/>
                  </a:moveTo>
                  <a:lnTo>
                    <a:pt x="937260" y="2409444"/>
                  </a:lnTo>
                </a:path>
                <a:path w="4685030" h="2409825">
                  <a:moveTo>
                    <a:pt x="1874520" y="0"/>
                  </a:moveTo>
                  <a:lnTo>
                    <a:pt x="1874520" y="2409444"/>
                  </a:lnTo>
                </a:path>
                <a:path w="4685030" h="2409825">
                  <a:moveTo>
                    <a:pt x="2810256" y="0"/>
                  </a:moveTo>
                  <a:lnTo>
                    <a:pt x="2810256" y="2409444"/>
                  </a:lnTo>
                </a:path>
                <a:path w="4685030" h="2409825">
                  <a:moveTo>
                    <a:pt x="3747516" y="0"/>
                  </a:moveTo>
                  <a:lnTo>
                    <a:pt x="3747516" y="2409444"/>
                  </a:lnTo>
                </a:path>
                <a:path w="4685030" h="2409825">
                  <a:moveTo>
                    <a:pt x="4684776" y="0"/>
                  </a:moveTo>
                  <a:lnTo>
                    <a:pt x="4684776" y="2409444"/>
                  </a:lnTo>
                </a:path>
              </a:pathLst>
            </a:custGeom>
            <a:ln w="9144">
              <a:solidFill>
                <a:srgbClr val="D9D9D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964691" y="2263139"/>
              <a:ext cx="0" cy="2409825"/>
            </a:xfrm>
            <a:custGeom>
              <a:avLst/>
              <a:gdLst/>
              <a:ahLst/>
              <a:cxnLst/>
              <a:rect l="l" t="t" r="r" b="b"/>
              <a:pathLst>
                <a:path h="2409825">
                  <a:moveTo>
                    <a:pt x="0" y="2409444"/>
                  </a:moveTo>
                  <a:lnTo>
                    <a:pt x="0" y="0"/>
                  </a:lnTo>
                </a:path>
              </a:pathLst>
            </a:custGeom>
            <a:ln w="9144">
              <a:solidFill>
                <a:srgbClr val="BEBEB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1" name="object 11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115352" y="3206750"/>
              <a:ext cx="73151" cy="73151"/>
            </a:xfrm>
            <a:prstGeom prst="rect">
              <a:avLst/>
            </a:prstGeom>
          </p:spPr>
        </p:pic>
        <p:pic>
          <p:nvPicPr>
            <p:cNvPr id="12" name="object 12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302765" y="2900425"/>
              <a:ext cx="73152" cy="73151"/>
            </a:xfrm>
            <a:prstGeom prst="rect">
              <a:avLst/>
            </a:prstGeom>
          </p:spPr>
        </p:pic>
        <p:pic>
          <p:nvPicPr>
            <p:cNvPr id="13" name="object 13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490218" y="2821177"/>
              <a:ext cx="73151" cy="73152"/>
            </a:xfrm>
            <a:prstGeom prst="rect">
              <a:avLst/>
            </a:prstGeom>
          </p:spPr>
        </p:pic>
        <p:pic>
          <p:nvPicPr>
            <p:cNvPr id="14" name="object 14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677669" y="3083305"/>
              <a:ext cx="73152" cy="73152"/>
            </a:xfrm>
            <a:prstGeom prst="rect">
              <a:avLst/>
            </a:prstGeom>
          </p:spPr>
        </p:pic>
        <p:pic>
          <p:nvPicPr>
            <p:cNvPr id="15" name="object 1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865122" y="2723641"/>
              <a:ext cx="73152" cy="73152"/>
            </a:xfrm>
            <a:prstGeom prst="rect">
              <a:avLst/>
            </a:prstGeom>
          </p:spPr>
        </p:pic>
        <p:pic>
          <p:nvPicPr>
            <p:cNvPr id="16" name="object 1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052573" y="3077209"/>
              <a:ext cx="73152" cy="73151"/>
            </a:xfrm>
            <a:prstGeom prst="rect">
              <a:avLst/>
            </a:prstGeom>
          </p:spPr>
        </p:pic>
        <p:pic>
          <p:nvPicPr>
            <p:cNvPr id="17" name="object 17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2240025" y="3226561"/>
              <a:ext cx="73152" cy="73151"/>
            </a:xfrm>
            <a:prstGeom prst="rect">
              <a:avLst/>
            </a:prstGeom>
          </p:spPr>
        </p:pic>
        <p:pic>
          <p:nvPicPr>
            <p:cNvPr id="18" name="object 1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427477" y="3622801"/>
              <a:ext cx="73152" cy="73152"/>
            </a:xfrm>
            <a:prstGeom prst="rect">
              <a:avLst/>
            </a:prstGeom>
          </p:spPr>
        </p:pic>
        <p:pic>
          <p:nvPicPr>
            <p:cNvPr id="19" name="object 1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614930" y="3011677"/>
              <a:ext cx="73152" cy="73152"/>
            </a:xfrm>
            <a:prstGeom prst="rect">
              <a:avLst/>
            </a:prstGeom>
          </p:spPr>
        </p:pic>
        <p:pic>
          <p:nvPicPr>
            <p:cNvPr id="20" name="object 20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2802381" y="3023869"/>
              <a:ext cx="73152" cy="73152"/>
            </a:xfrm>
            <a:prstGeom prst="rect">
              <a:avLst/>
            </a:prstGeom>
          </p:spPr>
        </p:pic>
        <p:pic>
          <p:nvPicPr>
            <p:cNvPr id="21" name="object 21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989834" y="2687065"/>
              <a:ext cx="73152" cy="73152"/>
            </a:xfrm>
            <a:prstGeom prst="rect">
              <a:avLst/>
            </a:prstGeom>
          </p:spPr>
        </p:pic>
        <p:pic>
          <p:nvPicPr>
            <p:cNvPr id="22" name="object 22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3177286" y="3098545"/>
              <a:ext cx="73152" cy="73152"/>
            </a:xfrm>
            <a:prstGeom prst="rect">
              <a:avLst/>
            </a:prstGeom>
          </p:spPr>
        </p:pic>
        <p:pic>
          <p:nvPicPr>
            <p:cNvPr id="23" name="object 23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3363213" y="3104641"/>
              <a:ext cx="73152" cy="73152"/>
            </a:xfrm>
            <a:prstGeom prst="rect">
              <a:avLst/>
            </a:prstGeom>
          </p:spPr>
        </p:pic>
        <p:pic>
          <p:nvPicPr>
            <p:cNvPr id="24" name="object 24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3550665" y="3215893"/>
              <a:ext cx="73152" cy="73152"/>
            </a:xfrm>
            <a:prstGeom prst="rect">
              <a:avLst/>
            </a:prstGeom>
          </p:spPr>
        </p:pic>
        <p:pic>
          <p:nvPicPr>
            <p:cNvPr id="25" name="object 2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738118" y="2548381"/>
              <a:ext cx="73152" cy="73152"/>
            </a:xfrm>
            <a:prstGeom prst="rect">
              <a:avLst/>
            </a:prstGeom>
          </p:spPr>
        </p:pic>
        <p:pic>
          <p:nvPicPr>
            <p:cNvPr id="26" name="object 26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3925569" y="2927857"/>
              <a:ext cx="73152" cy="73152"/>
            </a:xfrm>
            <a:prstGeom prst="rect">
              <a:avLst/>
            </a:prstGeom>
          </p:spPr>
        </p:pic>
        <p:pic>
          <p:nvPicPr>
            <p:cNvPr id="27" name="object 2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113021" y="3267709"/>
              <a:ext cx="73151" cy="73151"/>
            </a:xfrm>
            <a:prstGeom prst="rect">
              <a:avLst/>
            </a:prstGeom>
          </p:spPr>
        </p:pic>
        <p:pic>
          <p:nvPicPr>
            <p:cNvPr id="28" name="object 2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300473" y="3055873"/>
              <a:ext cx="73151" cy="73151"/>
            </a:xfrm>
            <a:prstGeom prst="rect">
              <a:avLst/>
            </a:prstGeom>
          </p:spPr>
        </p:pic>
        <p:pic>
          <p:nvPicPr>
            <p:cNvPr id="29" name="object 29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4487925" y="2836417"/>
              <a:ext cx="73151" cy="73152"/>
            </a:xfrm>
            <a:prstGeom prst="rect">
              <a:avLst/>
            </a:prstGeom>
          </p:spPr>
        </p:pic>
        <p:pic>
          <p:nvPicPr>
            <p:cNvPr id="30" name="object 30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675378" y="2584957"/>
              <a:ext cx="73152" cy="73152"/>
            </a:xfrm>
            <a:prstGeom prst="rect">
              <a:avLst/>
            </a:prstGeom>
          </p:spPr>
        </p:pic>
      </p:grpSp>
      <p:sp>
        <p:nvSpPr>
          <p:cNvPr id="31" name="object 31"/>
          <p:cNvSpPr txBox="1"/>
          <p:nvPr/>
        </p:nvSpPr>
        <p:spPr>
          <a:xfrm>
            <a:off x="521208" y="5074920"/>
            <a:ext cx="6419215" cy="1219200"/>
          </a:xfrm>
          <a:prstGeom prst="rect">
            <a:avLst/>
          </a:prstGeom>
          <a:solidFill>
            <a:srgbClr val="F1F1F1"/>
          </a:solidFill>
        </p:spPr>
        <p:txBody>
          <a:bodyPr vert="horz" wrap="square" lIns="0" tIns="317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25"/>
              </a:spcBef>
            </a:pPr>
            <a:endParaRPr sz="2450">
              <a:latin typeface="Times New Roman"/>
              <a:cs typeface="Times New Roman"/>
            </a:endParaRPr>
          </a:p>
          <a:p>
            <a:pPr marL="91440" marR="84455">
              <a:lnSpc>
                <a:spcPct val="100000"/>
              </a:lnSpc>
            </a:pPr>
            <a:r>
              <a:rPr sz="1600" i="1" spc="-15" dirty="0">
                <a:solidFill>
                  <a:srgbClr val="252525"/>
                </a:solidFill>
                <a:latin typeface="Arial"/>
                <a:cs typeface="Arial"/>
              </a:rPr>
              <a:t>Показатели</a:t>
            </a:r>
            <a:r>
              <a:rPr sz="1600" i="1" spc="200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i="1" spc="-65" dirty="0">
                <a:solidFill>
                  <a:srgbClr val="252525"/>
                </a:solidFill>
                <a:latin typeface="Arial"/>
                <a:cs typeface="Arial"/>
              </a:rPr>
              <a:t>11</a:t>
            </a:r>
            <a:r>
              <a:rPr sz="1600" i="1" spc="210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i="1" spc="-10" dirty="0">
                <a:solidFill>
                  <a:srgbClr val="252525"/>
                </a:solidFill>
                <a:latin typeface="Arial"/>
                <a:cs typeface="Arial"/>
              </a:rPr>
              <a:t>регионов</a:t>
            </a:r>
            <a:r>
              <a:rPr sz="1600" i="1" spc="195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i="1" spc="-10" dirty="0">
                <a:solidFill>
                  <a:srgbClr val="252525"/>
                </a:solidFill>
                <a:latin typeface="Arial"/>
                <a:cs typeface="Arial"/>
              </a:rPr>
              <a:t>ниже</a:t>
            </a:r>
            <a:r>
              <a:rPr sz="1600" i="1" spc="204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i="1" spc="-10" dirty="0">
                <a:solidFill>
                  <a:srgbClr val="252525"/>
                </a:solidFill>
                <a:latin typeface="Arial"/>
                <a:cs typeface="Arial"/>
              </a:rPr>
              <a:t>среднереспубликанского</a:t>
            </a:r>
            <a:r>
              <a:rPr sz="1600" i="1" spc="215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i="1" spc="-10" dirty="0">
                <a:solidFill>
                  <a:srgbClr val="252525"/>
                </a:solidFill>
                <a:latin typeface="Arial"/>
                <a:cs typeface="Arial"/>
              </a:rPr>
              <a:t>уровня, </a:t>
            </a:r>
            <a:r>
              <a:rPr sz="1600" i="1" spc="-430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i="1" spc="-15" dirty="0">
                <a:solidFill>
                  <a:srgbClr val="252525"/>
                </a:solidFill>
                <a:latin typeface="Arial"/>
                <a:cs typeface="Arial"/>
              </a:rPr>
              <a:t>что</a:t>
            </a:r>
            <a:r>
              <a:rPr sz="1600" i="1" spc="10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i="1" spc="-15" dirty="0">
                <a:solidFill>
                  <a:srgbClr val="252525"/>
                </a:solidFill>
                <a:latin typeface="Arial"/>
                <a:cs typeface="Arial"/>
              </a:rPr>
              <a:t>свидетельствует</a:t>
            </a:r>
            <a:r>
              <a:rPr sz="1600" i="1" spc="30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i="1" spc="-5" dirty="0">
                <a:solidFill>
                  <a:srgbClr val="252525"/>
                </a:solidFill>
                <a:latin typeface="Arial"/>
                <a:cs typeface="Arial"/>
              </a:rPr>
              <a:t>о</a:t>
            </a:r>
            <a:r>
              <a:rPr sz="1600" i="1" spc="10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i="1" spc="-10" dirty="0">
                <a:solidFill>
                  <a:srgbClr val="252525"/>
                </a:solidFill>
                <a:latin typeface="Arial"/>
                <a:cs typeface="Arial"/>
              </a:rPr>
              <a:t>низкой</a:t>
            </a:r>
            <a:r>
              <a:rPr sz="1600" i="1" spc="5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i="1" spc="-15" dirty="0">
                <a:solidFill>
                  <a:srgbClr val="252525"/>
                </a:solidFill>
                <a:latin typeface="Arial"/>
                <a:cs typeface="Arial"/>
              </a:rPr>
              <a:t>доле</a:t>
            </a:r>
            <a:r>
              <a:rPr sz="1600" i="1" spc="10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i="1" spc="-10" dirty="0">
                <a:solidFill>
                  <a:srgbClr val="252525"/>
                </a:solidFill>
                <a:latin typeface="Arial"/>
                <a:cs typeface="Arial"/>
              </a:rPr>
              <a:t>предупреждений.</a:t>
            </a:r>
            <a:endParaRPr sz="1600">
              <a:latin typeface="Arial"/>
              <a:cs typeface="Arial"/>
            </a:endParaRPr>
          </a:p>
        </p:txBody>
      </p:sp>
      <p:sp>
        <p:nvSpPr>
          <p:cNvPr id="32" name="object 32"/>
          <p:cNvSpPr txBox="1">
            <a:spLocks noGrp="1"/>
          </p:cNvSpPr>
          <p:nvPr>
            <p:ph type="title"/>
          </p:nvPr>
        </p:nvSpPr>
        <p:spPr>
          <a:xfrm>
            <a:off x="599948" y="278079"/>
            <a:ext cx="3971925" cy="351790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2100" b="1" spc="20" dirty="0">
                <a:solidFill>
                  <a:srgbClr val="001F5F"/>
                </a:solidFill>
                <a:latin typeface="Arial"/>
                <a:cs typeface="Arial"/>
              </a:rPr>
              <a:t>РЕГИОНЫ.</a:t>
            </a:r>
            <a:r>
              <a:rPr sz="2100" b="1" spc="-2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100" b="1" spc="10" dirty="0">
                <a:solidFill>
                  <a:srgbClr val="001F5F"/>
                </a:solidFill>
                <a:latin typeface="Arial"/>
                <a:cs typeface="Arial"/>
              </a:rPr>
              <a:t>ИТОГИ</a:t>
            </a:r>
            <a:r>
              <a:rPr sz="2100" b="1" spc="-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100" b="1" spc="15" dirty="0">
                <a:solidFill>
                  <a:srgbClr val="001F5F"/>
                </a:solidFill>
                <a:latin typeface="Arial"/>
                <a:cs typeface="Arial"/>
              </a:rPr>
              <a:t>2023</a:t>
            </a:r>
            <a:r>
              <a:rPr sz="2100" b="1" spc="-1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100" b="1" spc="5" dirty="0">
                <a:solidFill>
                  <a:srgbClr val="001F5F"/>
                </a:solidFill>
                <a:latin typeface="Arial"/>
                <a:cs typeface="Arial"/>
              </a:rPr>
              <a:t>ГОДА</a:t>
            </a:r>
            <a:endParaRPr sz="2100">
              <a:latin typeface="Arial"/>
              <a:cs typeface="Arial"/>
            </a:endParaRPr>
          </a:p>
        </p:txBody>
      </p:sp>
      <p:sp>
        <p:nvSpPr>
          <p:cNvPr id="33" name="object 33"/>
          <p:cNvSpPr/>
          <p:nvPr/>
        </p:nvSpPr>
        <p:spPr>
          <a:xfrm>
            <a:off x="364997" y="817625"/>
            <a:ext cx="8987155" cy="0"/>
          </a:xfrm>
          <a:custGeom>
            <a:avLst/>
            <a:gdLst/>
            <a:ahLst/>
            <a:cxnLst/>
            <a:rect l="l" t="t" r="r" b="b"/>
            <a:pathLst>
              <a:path w="8987155">
                <a:moveTo>
                  <a:pt x="8986647" y="0"/>
                </a:moveTo>
                <a:lnTo>
                  <a:pt x="0" y="0"/>
                </a:lnTo>
              </a:path>
            </a:pathLst>
          </a:custGeom>
          <a:ln w="38100">
            <a:solidFill>
              <a:srgbClr val="D9840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 txBox="1"/>
          <p:nvPr/>
        </p:nvSpPr>
        <p:spPr>
          <a:xfrm>
            <a:off x="648716" y="3614420"/>
            <a:ext cx="223520" cy="1126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-5" dirty="0">
                <a:solidFill>
                  <a:srgbClr val="585858"/>
                </a:solidFill>
                <a:latin typeface="Calibri"/>
                <a:cs typeface="Calibri"/>
              </a:rPr>
              <a:t>40%</a:t>
            </a:r>
            <a:endParaRPr sz="9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65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900" spc="-5" dirty="0">
                <a:solidFill>
                  <a:srgbClr val="585858"/>
                </a:solidFill>
                <a:latin typeface="Calibri"/>
                <a:cs typeface="Calibri"/>
              </a:rPr>
              <a:t>30%</a:t>
            </a:r>
            <a:endParaRPr sz="9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65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900" spc="-5" dirty="0">
                <a:solidFill>
                  <a:srgbClr val="585858"/>
                </a:solidFill>
                <a:latin typeface="Calibri"/>
                <a:cs typeface="Calibri"/>
              </a:rPr>
              <a:t>20%</a:t>
            </a:r>
            <a:endParaRPr sz="9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65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900" spc="-5" dirty="0">
                <a:solidFill>
                  <a:srgbClr val="585858"/>
                </a:solidFill>
                <a:latin typeface="Calibri"/>
                <a:cs typeface="Calibri"/>
              </a:rPr>
              <a:t>10%</a:t>
            </a:r>
            <a:endParaRPr sz="9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650">
              <a:latin typeface="Calibri"/>
              <a:cs typeface="Calibri"/>
            </a:endParaRPr>
          </a:p>
          <a:p>
            <a:pPr marL="70485">
              <a:lnSpc>
                <a:spcPct val="100000"/>
              </a:lnSpc>
            </a:pPr>
            <a:r>
              <a:rPr sz="900" spc="-5" dirty="0">
                <a:solidFill>
                  <a:srgbClr val="585858"/>
                </a:solidFill>
                <a:latin typeface="Calibri"/>
                <a:cs typeface="Calibri"/>
              </a:rPr>
              <a:t>0%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41" name="object 41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83820">
              <a:lnSpc>
                <a:spcPct val="100000"/>
              </a:lnSpc>
              <a:spcBef>
                <a:spcPts val="100"/>
              </a:spcBef>
            </a:pPr>
            <a:fld id="{81D60167-4931-47E6-BA6A-407CBD079E47}" type="slidenum">
              <a:rPr spc="-5" dirty="0"/>
              <a:t>7</a:t>
            </a:fld>
            <a:endParaRPr spc="-5" dirty="0"/>
          </a:p>
        </p:txBody>
      </p:sp>
      <p:sp>
        <p:nvSpPr>
          <p:cNvPr id="35" name="object 35"/>
          <p:cNvSpPr txBox="1"/>
          <p:nvPr/>
        </p:nvSpPr>
        <p:spPr>
          <a:xfrm>
            <a:off x="648716" y="3373373"/>
            <a:ext cx="223520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-5" dirty="0">
                <a:solidFill>
                  <a:srgbClr val="585858"/>
                </a:solidFill>
                <a:latin typeface="Calibri"/>
                <a:cs typeface="Calibri"/>
              </a:rPr>
              <a:t>50%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648716" y="3132582"/>
            <a:ext cx="223520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-5" dirty="0">
                <a:solidFill>
                  <a:srgbClr val="585858"/>
                </a:solidFill>
                <a:latin typeface="Calibri"/>
                <a:cs typeface="Calibri"/>
              </a:rPr>
              <a:t>60%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648716" y="2891409"/>
            <a:ext cx="223520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-5" dirty="0">
                <a:solidFill>
                  <a:srgbClr val="585858"/>
                </a:solidFill>
                <a:latin typeface="Calibri"/>
                <a:cs typeface="Calibri"/>
              </a:rPr>
              <a:t>70%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648716" y="2650616"/>
            <a:ext cx="223520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-5" dirty="0">
                <a:solidFill>
                  <a:srgbClr val="585858"/>
                </a:solidFill>
                <a:latin typeface="Calibri"/>
                <a:cs typeface="Calibri"/>
              </a:rPr>
              <a:t>80%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648716" y="2409571"/>
            <a:ext cx="223520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-5" dirty="0">
                <a:solidFill>
                  <a:srgbClr val="585858"/>
                </a:solidFill>
                <a:latin typeface="Calibri"/>
                <a:cs typeface="Calibri"/>
              </a:rPr>
              <a:t>90%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590804" y="2168778"/>
            <a:ext cx="28130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-5" dirty="0">
                <a:solidFill>
                  <a:srgbClr val="585858"/>
                </a:solidFill>
                <a:latin typeface="Calibri"/>
                <a:cs typeface="Calibri"/>
              </a:rPr>
              <a:t>100%</a:t>
            </a:r>
            <a:endParaRPr sz="9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14019" y="998347"/>
            <a:ext cx="6690995" cy="12446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95"/>
              </a:spcBef>
            </a:pPr>
            <a:r>
              <a:rPr sz="1600" b="1" spc="-10" dirty="0">
                <a:solidFill>
                  <a:srgbClr val="252525"/>
                </a:solidFill>
                <a:latin typeface="Arial"/>
                <a:cs typeface="Arial"/>
              </a:rPr>
              <a:t>Соотношение </a:t>
            </a:r>
            <a:r>
              <a:rPr sz="1600" b="1" spc="-15" dirty="0">
                <a:solidFill>
                  <a:srgbClr val="252525"/>
                </a:solidFill>
                <a:latin typeface="Arial"/>
                <a:cs typeface="Arial"/>
              </a:rPr>
              <a:t>количества </a:t>
            </a:r>
            <a:r>
              <a:rPr sz="1600" b="1" spc="-5" dirty="0">
                <a:solidFill>
                  <a:srgbClr val="252525"/>
                </a:solidFill>
                <a:latin typeface="Arial"/>
                <a:cs typeface="Arial"/>
              </a:rPr>
              <a:t>адм.мер </a:t>
            </a:r>
            <a:r>
              <a:rPr sz="1600" b="1" spc="-15" dirty="0">
                <a:solidFill>
                  <a:srgbClr val="252525"/>
                </a:solidFill>
                <a:latin typeface="Arial"/>
                <a:cs typeface="Arial"/>
              </a:rPr>
              <a:t>ответственности </a:t>
            </a:r>
            <a:r>
              <a:rPr sz="1600" b="1" spc="-5" dirty="0">
                <a:solidFill>
                  <a:srgbClr val="252525"/>
                </a:solidFill>
                <a:latin typeface="Arial"/>
                <a:cs typeface="Arial"/>
              </a:rPr>
              <a:t>в </a:t>
            </a:r>
            <a:r>
              <a:rPr sz="1600" b="1" spc="-10" dirty="0">
                <a:solidFill>
                  <a:srgbClr val="252525"/>
                </a:solidFill>
                <a:latin typeface="Arial"/>
                <a:cs typeface="Arial"/>
              </a:rPr>
              <a:t>отношении </a:t>
            </a:r>
            <a:r>
              <a:rPr sz="1600" b="1" spc="-5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b="1" spc="-15" dirty="0">
                <a:solidFill>
                  <a:srgbClr val="252525"/>
                </a:solidFill>
                <a:latin typeface="Arial"/>
                <a:cs typeface="Arial"/>
              </a:rPr>
              <a:t>должностных</a:t>
            </a:r>
            <a:r>
              <a:rPr sz="1600" b="1" spc="-10" dirty="0">
                <a:solidFill>
                  <a:srgbClr val="252525"/>
                </a:solidFill>
                <a:latin typeface="Arial"/>
                <a:cs typeface="Arial"/>
              </a:rPr>
              <a:t> лиц</a:t>
            </a:r>
            <a:r>
              <a:rPr sz="1600" b="1" spc="-5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b="1" spc="-20" dirty="0">
                <a:solidFill>
                  <a:srgbClr val="252525"/>
                </a:solidFill>
                <a:latin typeface="Arial"/>
                <a:cs typeface="Arial"/>
              </a:rPr>
              <a:t>за</a:t>
            </a:r>
            <a:r>
              <a:rPr sz="1600" b="1" spc="-15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b="1" spc="-10" dirty="0">
                <a:solidFill>
                  <a:srgbClr val="252525"/>
                </a:solidFill>
                <a:latin typeface="Arial"/>
                <a:cs typeface="Arial"/>
              </a:rPr>
              <a:t>нарушение</a:t>
            </a:r>
            <a:r>
              <a:rPr sz="1600" b="1" spc="-5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b="1" spc="-10" dirty="0">
                <a:solidFill>
                  <a:srgbClr val="252525"/>
                </a:solidFill>
                <a:latin typeface="Arial"/>
                <a:cs typeface="Arial"/>
              </a:rPr>
              <a:t>контрольно-надзорных </a:t>
            </a:r>
            <a:r>
              <a:rPr sz="1600" b="1" spc="-5" dirty="0">
                <a:solidFill>
                  <a:srgbClr val="252525"/>
                </a:solidFill>
                <a:latin typeface="Arial"/>
                <a:cs typeface="Arial"/>
              </a:rPr>
              <a:t> мероприятий</a:t>
            </a:r>
            <a:r>
              <a:rPr sz="1600" b="1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b="1" spc="-5" dirty="0">
                <a:solidFill>
                  <a:srgbClr val="252525"/>
                </a:solidFill>
                <a:latin typeface="Arial"/>
                <a:cs typeface="Arial"/>
              </a:rPr>
              <a:t>к </a:t>
            </a:r>
            <a:r>
              <a:rPr sz="1600" b="1" spc="-10" dirty="0">
                <a:solidFill>
                  <a:srgbClr val="252525"/>
                </a:solidFill>
                <a:latin typeface="Arial"/>
                <a:cs typeface="Arial"/>
              </a:rPr>
              <a:t>общему </a:t>
            </a:r>
            <a:r>
              <a:rPr sz="1600" b="1" spc="-15" dirty="0">
                <a:solidFill>
                  <a:srgbClr val="252525"/>
                </a:solidFill>
                <a:latin typeface="Arial"/>
                <a:cs typeface="Arial"/>
              </a:rPr>
              <a:t>количеству </a:t>
            </a:r>
            <a:r>
              <a:rPr sz="1600" b="1" spc="-5" dirty="0">
                <a:solidFill>
                  <a:srgbClr val="252525"/>
                </a:solidFill>
                <a:latin typeface="Arial"/>
                <a:cs typeface="Arial"/>
              </a:rPr>
              <a:t>лиц,</a:t>
            </a:r>
            <a:r>
              <a:rPr sz="1600" b="1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b="1" spc="-5" dirty="0">
                <a:solidFill>
                  <a:srgbClr val="252525"/>
                </a:solidFill>
                <a:latin typeface="Arial"/>
                <a:cs typeface="Arial"/>
              </a:rPr>
              <a:t>в </a:t>
            </a:r>
            <a:r>
              <a:rPr sz="1600" b="1" spc="-10" dirty="0">
                <a:solidFill>
                  <a:srgbClr val="252525"/>
                </a:solidFill>
                <a:latin typeface="Arial"/>
                <a:cs typeface="Arial"/>
              </a:rPr>
              <a:t>отношении</a:t>
            </a:r>
            <a:r>
              <a:rPr sz="1600" b="1" spc="-5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b="1" spc="-20" dirty="0">
                <a:solidFill>
                  <a:srgbClr val="252525"/>
                </a:solidFill>
                <a:latin typeface="Arial"/>
                <a:cs typeface="Arial"/>
              </a:rPr>
              <a:t>которых </a:t>
            </a:r>
            <a:r>
              <a:rPr sz="1600" b="1" spc="-15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b="1" spc="-10" dirty="0">
                <a:solidFill>
                  <a:srgbClr val="252525"/>
                </a:solidFill>
                <a:latin typeface="Arial"/>
                <a:cs typeface="Arial"/>
              </a:rPr>
              <a:t>вынесены постановления </a:t>
            </a:r>
            <a:r>
              <a:rPr sz="1600" b="1" spc="-5" dirty="0">
                <a:solidFill>
                  <a:srgbClr val="252525"/>
                </a:solidFill>
                <a:latin typeface="Arial"/>
                <a:cs typeface="Arial"/>
              </a:rPr>
              <a:t>о </a:t>
            </a:r>
            <a:r>
              <a:rPr sz="1600" b="1" spc="-15" dirty="0">
                <a:solidFill>
                  <a:srgbClr val="252525"/>
                </a:solidFill>
                <a:latin typeface="Arial"/>
                <a:cs typeface="Arial"/>
              </a:rPr>
              <a:t>привлечении </a:t>
            </a:r>
            <a:r>
              <a:rPr sz="1600" b="1" spc="-5" dirty="0">
                <a:solidFill>
                  <a:srgbClr val="252525"/>
                </a:solidFill>
                <a:latin typeface="Arial"/>
                <a:cs typeface="Arial"/>
              </a:rPr>
              <a:t>к </a:t>
            </a:r>
            <a:r>
              <a:rPr sz="1600" b="1" spc="-10" dirty="0">
                <a:solidFill>
                  <a:srgbClr val="252525"/>
                </a:solidFill>
                <a:latin typeface="Arial"/>
                <a:cs typeface="Arial"/>
              </a:rPr>
              <a:t>адм.ответственности </a:t>
            </a:r>
            <a:r>
              <a:rPr sz="1600" b="1" spc="-5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i="1" spc="-5" dirty="0">
                <a:solidFill>
                  <a:srgbClr val="252525"/>
                </a:solidFill>
                <a:latin typeface="Arial"/>
                <a:cs typeface="Arial"/>
              </a:rPr>
              <a:t>(выше</a:t>
            </a:r>
            <a:r>
              <a:rPr sz="1600" i="1" spc="15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i="1" spc="-5" dirty="0">
                <a:solidFill>
                  <a:srgbClr val="252525"/>
                </a:solidFill>
                <a:latin typeface="Arial"/>
                <a:cs typeface="Arial"/>
              </a:rPr>
              <a:t>–</a:t>
            </a:r>
            <a:r>
              <a:rPr sz="1600" i="1" spc="10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i="1" spc="-5" dirty="0">
                <a:solidFill>
                  <a:srgbClr val="252525"/>
                </a:solidFill>
                <a:latin typeface="Arial"/>
                <a:cs typeface="Arial"/>
              </a:rPr>
              <a:t>лучше)</a:t>
            </a:r>
            <a:endParaRPr sz="16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260842" y="1076705"/>
            <a:ext cx="258318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spc="-10" dirty="0">
                <a:solidFill>
                  <a:srgbClr val="0F4D7E"/>
                </a:solidFill>
                <a:latin typeface="Arial"/>
                <a:cs typeface="Arial"/>
              </a:rPr>
              <a:t>Распределение</a:t>
            </a:r>
            <a:r>
              <a:rPr sz="1600" b="1" spc="-15" dirty="0">
                <a:solidFill>
                  <a:srgbClr val="0F4D7E"/>
                </a:solidFill>
                <a:latin typeface="Arial"/>
                <a:cs typeface="Arial"/>
              </a:rPr>
              <a:t> </a:t>
            </a:r>
            <a:r>
              <a:rPr sz="1600" b="1" spc="-5" dirty="0">
                <a:solidFill>
                  <a:srgbClr val="0F4D7E"/>
                </a:solidFill>
                <a:latin typeface="Arial"/>
                <a:cs typeface="Arial"/>
              </a:rPr>
              <a:t>регионов</a:t>
            </a:r>
            <a:endParaRPr sz="1600">
              <a:latin typeface="Arial"/>
              <a:cs typeface="Arial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3333576"/>
              </p:ext>
            </p:extLst>
          </p:nvPr>
        </p:nvGraphicFramePr>
        <p:xfrm>
          <a:off x="7782052" y="1619122"/>
          <a:ext cx="3821428" cy="482858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397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8851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9316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41300"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300" b="1" dirty="0">
                          <a:latin typeface="Calibri"/>
                          <a:cs typeface="Calibri"/>
                        </a:rPr>
                        <a:t>1</a:t>
                      </a:r>
                      <a:endParaRPr sz="13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970">
                        <a:lnSpc>
                          <a:spcPts val="1795"/>
                        </a:lnSpc>
                      </a:pPr>
                      <a:r>
                        <a:rPr sz="1500" spc="-10" dirty="0">
                          <a:latin typeface="Calibri"/>
                          <a:cs typeface="Calibri"/>
                        </a:rPr>
                        <a:t>г.Алматы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3175" algn="r">
                        <a:lnSpc>
                          <a:spcPts val="1795"/>
                        </a:lnSpc>
                      </a:pPr>
                      <a:r>
                        <a:rPr sz="1500" spc="-5" dirty="0">
                          <a:latin typeface="Calibri"/>
                          <a:cs typeface="Calibri"/>
                        </a:rPr>
                        <a:t>2,9%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1300">
                <a:tc>
                  <a:txBody>
                    <a:bodyPr/>
                    <a:lstStyle/>
                    <a:p>
                      <a:pPr marL="635" algn="ctr">
                        <a:lnSpc>
                          <a:spcPts val="1560"/>
                        </a:lnSpc>
                      </a:pPr>
                      <a:r>
                        <a:rPr sz="1300" b="1" dirty="0">
                          <a:latin typeface="Calibri"/>
                          <a:cs typeface="Calibri"/>
                        </a:rPr>
                        <a:t>2</a:t>
                      </a:r>
                      <a:endParaRPr sz="13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970">
                        <a:lnSpc>
                          <a:spcPts val="1795"/>
                        </a:lnSpc>
                      </a:pPr>
                      <a:r>
                        <a:rPr sz="1500" spc="-15" dirty="0">
                          <a:latin typeface="Calibri"/>
                          <a:cs typeface="Calibri"/>
                        </a:rPr>
                        <a:t>г.Астана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3175" algn="r">
                        <a:lnSpc>
                          <a:spcPts val="1795"/>
                        </a:lnSpc>
                      </a:pPr>
                      <a:r>
                        <a:rPr sz="1500" spc="-5" dirty="0">
                          <a:latin typeface="Calibri"/>
                          <a:cs typeface="Calibri"/>
                        </a:rPr>
                        <a:t>1,5%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1300"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300" b="1" dirty="0">
                          <a:latin typeface="Calibri"/>
                          <a:cs typeface="Calibri"/>
                        </a:rPr>
                        <a:t>3</a:t>
                      </a:r>
                      <a:endParaRPr sz="13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970">
                        <a:lnSpc>
                          <a:spcPts val="1795"/>
                        </a:lnSpc>
                      </a:pPr>
                      <a:r>
                        <a:rPr sz="1500" spc="-5" dirty="0">
                          <a:latin typeface="Calibri"/>
                          <a:cs typeface="Calibri"/>
                        </a:rPr>
                        <a:t>Мангистауская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3175" algn="r">
                        <a:lnSpc>
                          <a:spcPts val="1795"/>
                        </a:lnSpc>
                      </a:pPr>
                      <a:r>
                        <a:rPr sz="1500" spc="-5" dirty="0">
                          <a:latin typeface="Calibri"/>
                          <a:cs typeface="Calibri"/>
                        </a:rPr>
                        <a:t>1,2%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1300"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300" b="1" dirty="0">
                          <a:latin typeface="Calibri"/>
                          <a:cs typeface="Calibri"/>
                        </a:rPr>
                        <a:t>4</a:t>
                      </a:r>
                      <a:endParaRPr sz="13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970">
                        <a:lnSpc>
                          <a:spcPts val="1795"/>
                        </a:lnSpc>
                      </a:pPr>
                      <a:r>
                        <a:rPr sz="1500" spc="-5" dirty="0">
                          <a:latin typeface="Calibri"/>
                          <a:cs typeface="Calibri"/>
                        </a:rPr>
                        <a:t>Восточно-Казахстанская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3175" algn="r">
                        <a:lnSpc>
                          <a:spcPts val="1795"/>
                        </a:lnSpc>
                      </a:pPr>
                      <a:r>
                        <a:rPr sz="1500" spc="-5" dirty="0">
                          <a:latin typeface="Calibri"/>
                          <a:cs typeface="Calibri"/>
                        </a:rPr>
                        <a:t>0,8%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1300"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600" b="1" dirty="0">
                          <a:latin typeface="Calibri"/>
                          <a:cs typeface="Calibri"/>
                        </a:rPr>
                        <a:t>5</a:t>
                      </a:r>
                      <a:endParaRPr sz="1600" b="1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970">
                        <a:lnSpc>
                          <a:spcPts val="1795"/>
                        </a:lnSpc>
                      </a:pPr>
                      <a:r>
                        <a:rPr sz="1800" b="1" spc="-5" dirty="0">
                          <a:latin typeface="Calibri"/>
                          <a:cs typeface="Calibri"/>
                        </a:rPr>
                        <a:t>Карагандинская</a:t>
                      </a:r>
                      <a:endParaRPr sz="1800" b="1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3175" algn="r">
                        <a:lnSpc>
                          <a:spcPts val="1795"/>
                        </a:lnSpc>
                      </a:pPr>
                      <a:r>
                        <a:rPr sz="1800" b="1" spc="-5" dirty="0">
                          <a:latin typeface="Calibri"/>
                          <a:cs typeface="Calibri"/>
                        </a:rPr>
                        <a:t>0,8%</a:t>
                      </a:r>
                      <a:endParaRPr sz="1800" b="1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41300"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300" b="1" dirty="0">
                          <a:latin typeface="Calibri"/>
                          <a:cs typeface="Calibri"/>
                        </a:rPr>
                        <a:t>6</a:t>
                      </a:r>
                      <a:endParaRPr sz="13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970">
                        <a:lnSpc>
                          <a:spcPts val="1800"/>
                        </a:lnSpc>
                      </a:pPr>
                      <a:r>
                        <a:rPr sz="1500" spc="-10" dirty="0">
                          <a:latin typeface="Calibri"/>
                          <a:cs typeface="Calibri"/>
                        </a:rPr>
                        <a:t>Атырауская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3175" algn="r">
                        <a:lnSpc>
                          <a:spcPts val="1800"/>
                        </a:lnSpc>
                      </a:pPr>
                      <a:r>
                        <a:rPr sz="1500" spc="-5" dirty="0">
                          <a:latin typeface="Calibri"/>
                          <a:cs typeface="Calibri"/>
                        </a:rPr>
                        <a:t>0,7%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41300"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300" b="1" dirty="0">
                          <a:latin typeface="Calibri"/>
                          <a:cs typeface="Calibri"/>
                        </a:rPr>
                        <a:t>7</a:t>
                      </a:r>
                      <a:endParaRPr sz="13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3970">
                        <a:lnSpc>
                          <a:spcPct val="100000"/>
                        </a:lnSpc>
                      </a:pPr>
                      <a:r>
                        <a:rPr sz="1500" spc="-5" dirty="0">
                          <a:latin typeface="Calibri"/>
                          <a:cs typeface="Calibri"/>
                        </a:rPr>
                        <a:t>Акмолинская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R="3175" algn="r">
                        <a:lnSpc>
                          <a:spcPct val="100000"/>
                        </a:lnSpc>
                      </a:pPr>
                      <a:r>
                        <a:rPr sz="1500" spc="-5" dirty="0">
                          <a:latin typeface="Calibri"/>
                          <a:cs typeface="Calibri"/>
                        </a:rPr>
                        <a:t>0,6%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41300"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300" b="1" dirty="0">
                          <a:latin typeface="Calibri"/>
                          <a:cs typeface="Calibri"/>
                        </a:rPr>
                        <a:t>8</a:t>
                      </a:r>
                      <a:endParaRPr sz="13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3970">
                        <a:lnSpc>
                          <a:spcPct val="100000"/>
                        </a:lnSpc>
                      </a:pPr>
                      <a:r>
                        <a:rPr sz="1500" spc="-5" dirty="0">
                          <a:latin typeface="Calibri"/>
                          <a:cs typeface="Calibri"/>
                        </a:rPr>
                        <a:t>Актюбинская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R="3175" algn="r">
                        <a:lnSpc>
                          <a:spcPct val="100000"/>
                        </a:lnSpc>
                      </a:pPr>
                      <a:r>
                        <a:rPr sz="1500" spc="-5" dirty="0">
                          <a:latin typeface="Calibri"/>
                          <a:cs typeface="Calibri"/>
                        </a:rPr>
                        <a:t>0,6%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41300"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300" b="1" dirty="0">
                          <a:latin typeface="Calibri"/>
                          <a:cs typeface="Calibri"/>
                        </a:rPr>
                        <a:t>9</a:t>
                      </a:r>
                      <a:endParaRPr sz="13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3970">
                        <a:lnSpc>
                          <a:spcPct val="100000"/>
                        </a:lnSpc>
                      </a:pPr>
                      <a:r>
                        <a:rPr sz="1500" spc="-15" dirty="0">
                          <a:latin typeface="Calibri"/>
                          <a:cs typeface="Calibri"/>
                        </a:rPr>
                        <a:t>Туркестанская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R="3175" algn="r">
                        <a:lnSpc>
                          <a:spcPct val="100000"/>
                        </a:lnSpc>
                      </a:pPr>
                      <a:r>
                        <a:rPr sz="1500" spc="-5" dirty="0">
                          <a:latin typeface="Calibri"/>
                          <a:cs typeface="Calibri"/>
                        </a:rPr>
                        <a:t>0,5%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41300"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</a:pPr>
                      <a:r>
                        <a:rPr sz="1300" b="1" spc="-5" dirty="0">
                          <a:latin typeface="Calibri"/>
                          <a:cs typeface="Calibri"/>
                        </a:rPr>
                        <a:t>10</a:t>
                      </a:r>
                      <a:endParaRPr sz="13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3970">
                        <a:lnSpc>
                          <a:spcPts val="1800"/>
                        </a:lnSpc>
                      </a:pPr>
                      <a:r>
                        <a:rPr sz="1500" spc="-5" dirty="0">
                          <a:latin typeface="Calibri"/>
                          <a:cs typeface="Calibri"/>
                        </a:rPr>
                        <a:t>Кызылординская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R="3175" algn="r">
                        <a:lnSpc>
                          <a:spcPts val="1800"/>
                        </a:lnSpc>
                      </a:pPr>
                      <a:r>
                        <a:rPr sz="1500" spc="-5" dirty="0">
                          <a:latin typeface="Calibri"/>
                          <a:cs typeface="Calibri"/>
                        </a:rPr>
                        <a:t>0,5%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41300"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</a:pPr>
                      <a:r>
                        <a:rPr sz="1300" b="1" spc="-5" dirty="0">
                          <a:latin typeface="Calibri"/>
                          <a:cs typeface="Calibri"/>
                        </a:rPr>
                        <a:t>11</a:t>
                      </a:r>
                      <a:endParaRPr sz="13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3970">
                        <a:lnSpc>
                          <a:spcPct val="100000"/>
                        </a:lnSpc>
                      </a:pPr>
                      <a:r>
                        <a:rPr sz="1500" spc="-5" dirty="0">
                          <a:latin typeface="Calibri"/>
                          <a:cs typeface="Calibri"/>
                        </a:rPr>
                        <a:t>Алматинская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R="3175" algn="r">
                        <a:lnSpc>
                          <a:spcPct val="100000"/>
                        </a:lnSpc>
                      </a:pPr>
                      <a:r>
                        <a:rPr sz="1500" spc="-5" dirty="0">
                          <a:latin typeface="Calibri"/>
                          <a:cs typeface="Calibri"/>
                        </a:rPr>
                        <a:t>0,4%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41300"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</a:pPr>
                      <a:r>
                        <a:rPr sz="1300" b="1" spc="-5" dirty="0">
                          <a:latin typeface="Calibri"/>
                          <a:cs typeface="Calibri"/>
                        </a:rPr>
                        <a:t>12</a:t>
                      </a:r>
                      <a:endParaRPr sz="13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3970">
                        <a:lnSpc>
                          <a:spcPct val="100000"/>
                        </a:lnSpc>
                      </a:pPr>
                      <a:r>
                        <a:rPr sz="1500" spc="-5" dirty="0">
                          <a:latin typeface="Calibri"/>
                          <a:cs typeface="Calibri"/>
                        </a:rPr>
                        <a:t>Абай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R="3175" algn="r">
                        <a:lnSpc>
                          <a:spcPct val="100000"/>
                        </a:lnSpc>
                      </a:pPr>
                      <a:r>
                        <a:rPr sz="1500" spc="-5" dirty="0">
                          <a:latin typeface="Calibri"/>
                          <a:cs typeface="Calibri"/>
                        </a:rPr>
                        <a:t>0,4%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41300"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</a:pPr>
                      <a:r>
                        <a:rPr sz="1300" b="1" spc="-5" dirty="0">
                          <a:latin typeface="Calibri"/>
                          <a:cs typeface="Calibri"/>
                        </a:rPr>
                        <a:t>13</a:t>
                      </a:r>
                      <a:endParaRPr sz="13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3970">
                        <a:lnSpc>
                          <a:spcPct val="100000"/>
                        </a:lnSpc>
                      </a:pPr>
                      <a:r>
                        <a:rPr sz="1500" spc="-10" dirty="0">
                          <a:latin typeface="Calibri"/>
                          <a:cs typeface="Calibri"/>
                        </a:rPr>
                        <a:t>Павлодарская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R="3175" algn="r">
                        <a:lnSpc>
                          <a:spcPct val="100000"/>
                        </a:lnSpc>
                      </a:pPr>
                      <a:r>
                        <a:rPr sz="1500" spc="-5" dirty="0">
                          <a:latin typeface="Calibri"/>
                          <a:cs typeface="Calibri"/>
                        </a:rPr>
                        <a:t>0,3%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41300"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300" b="1" spc="-5" dirty="0">
                          <a:latin typeface="Calibri"/>
                          <a:cs typeface="Calibri"/>
                        </a:rPr>
                        <a:t>14</a:t>
                      </a:r>
                      <a:endParaRPr sz="1300">
                        <a:latin typeface="Calibri"/>
                        <a:cs typeface="Calibri"/>
                      </a:endParaRPr>
                    </a:p>
                  </a:txBody>
                  <a:tcPr marL="0" marR="0" marT="63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3970">
                        <a:lnSpc>
                          <a:spcPts val="1800"/>
                        </a:lnSpc>
                      </a:pPr>
                      <a:r>
                        <a:rPr sz="1500" spc="-5" dirty="0">
                          <a:latin typeface="Calibri"/>
                          <a:cs typeface="Calibri"/>
                        </a:rPr>
                        <a:t>Северо-Казахстанская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R="3175" algn="r">
                        <a:lnSpc>
                          <a:spcPts val="1800"/>
                        </a:lnSpc>
                      </a:pPr>
                      <a:r>
                        <a:rPr sz="1500" spc="-5" dirty="0">
                          <a:latin typeface="Calibri"/>
                          <a:cs typeface="Calibri"/>
                        </a:rPr>
                        <a:t>0,3%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41299"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300" b="1" spc="-5" dirty="0">
                          <a:latin typeface="Calibri"/>
                          <a:cs typeface="Calibri"/>
                        </a:rPr>
                        <a:t>15</a:t>
                      </a:r>
                      <a:endParaRPr sz="1300">
                        <a:latin typeface="Calibri"/>
                        <a:cs typeface="Calibri"/>
                      </a:endParaRPr>
                    </a:p>
                  </a:txBody>
                  <a:tcPr marL="0" marR="0" marT="63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3970">
                        <a:lnSpc>
                          <a:spcPts val="1795"/>
                        </a:lnSpc>
                      </a:pPr>
                      <a:r>
                        <a:rPr sz="1500" spc="-5" dirty="0">
                          <a:latin typeface="Calibri"/>
                          <a:cs typeface="Calibri"/>
                        </a:rPr>
                        <a:t>Ұлытау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R="3175" algn="r">
                        <a:lnSpc>
                          <a:spcPts val="1795"/>
                        </a:lnSpc>
                      </a:pPr>
                      <a:r>
                        <a:rPr sz="1500" spc="-5" dirty="0">
                          <a:latin typeface="Calibri"/>
                          <a:cs typeface="Calibri"/>
                        </a:rPr>
                        <a:t>0,3%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41300"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</a:pPr>
                      <a:r>
                        <a:rPr sz="1300" b="1" spc="-5" dirty="0">
                          <a:latin typeface="Calibri"/>
                          <a:cs typeface="Calibri"/>
                        </a:rPr>
                        <a:t>16</a:t>
                      </a:r>
                      <a:endParaRPr sz="13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3970">
                        <a:lnSpc>
                          <a:spcPct val="100000"/>
                        </a:lnSpc>
                      </a:pPr>
                      <a:r>
                        <a:rPr sz="1500" spc="-5" dirty="0">
                          <a:latin typeface="Calibri"/>
                          <a:cs typeface="Calibri"/>
                        </a:rPr>
                        <a:t>Жамбылская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R="3175" algn="r">
                        <a:lnSpc>
                          <a:spcPct val="100000"/>
                        </a:lnSpc>
                      </a:pPr>
                      <a:r>
                        <a:rPr sz="1500" spc="-5" dirty="0">
                          <a:latin typeface="Calibri"/>
                          <a:cs typeface="Calibri"/>
                        </a:rPr>
                        <a:t>0,2%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41350"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300" b="1" spc="-5" dirty="0">
                          <a:latin typeface="Calibri"/>
                          <a:cs typeface="Calibri"/>
                        </a:rPr>
                        <a:t>17</a:t>
                      </a:r>
                      <a:endParaRPr sz="1300">
                        <a:latin typeface="Calibri"/>
                        <a:cs typeface="Calibri"/>
                      </a:endParaRPr>
                    </a:p>
                  </a:txBody>
                  <a:tcPr marL="0" marR="0" marT="63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3970">
                        <a:lnSpc>
                          <a:spcPts val="1800"/>
                        </a:lnSpc>
                      </a:pPr>
                      <a:r>
                        <a:rPr sz="1500" spc="-5" dirty="0">
                          <a:latin typeface="Calibri"/>
                          <a:cs typeface="Calibri"/>
                        </a:rPr>
                        <a:t>Западно-Казахстанская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R="3175" algn="r">
                        <a:lnSpc>
                          <a:spcPts val="1800"/>
                        </a:lnSpc>
                      </a:pPr>
                      <a:r>
                        <a:rPr sz="1500" spc="-5" dirty="0">
                          <a:latin typeface="Calibri"/>
                          <a:cs typeface="Calibri"/>
                        </a:rPr>
                        <a:t>0,1%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41300"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300" b="1" spc="-5" dirty="0">
                          <a:latin typeface="Calibri"/>
                          <a:cs typeface="Calibri"/>
                        </a:rPr>
                        <a:t>18</a:t>
                      </a:r>
                      <a:endParaRPr sz="1300">
                        <a:latin typeface="Calibri"/>
                        <a:cs typeface="Calibri"/>
                      </a:endParaRPr>
                    </a:p>
                  </a:txBody>
                  <a:tcPr marL="0" marR="0" marT="63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3970">
                        <a:lnSpc>
                          <a:spcPts val="1800"/>
                        </a:lnSpc>
                      </a:pPr>
                      <a:r>
                        <a:rPr sz="1500" spc="-10" dirty="0">
                          <a:latin typeface="Calibri"/>
                          <a:cs typeface="Calibri"/>
                        </a:rPr>
                        <a:t>Жетісу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R="3175" algn="r">
                        <a:lnSpc>
                          <a:spcPts val="1800"/>
                        </a:lnSpc>
                      </a:pPr>
                      <a:r>
                        <a:rPr sz="1500" spc="-5" dirty="0">
                          <a:latin typeface="Calibri"/>
                          <a:cs typeface="Calibri"/>
                        </a:rPr>
                        <a:t>0,0%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41300"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300" b="1" spc="-5" dirty="0">
                          <a:latin typeface="Calibri"/>
                          <a:cs typeface="Calibri"/>
                        </a:rPr>
                        <a:t>19</a:t>
                      </a:r>
                      <a:endParaRPr sz="1300">
                        <a:latin typeface="Calibri"/>
                        <a:cs typeface="Calibri"/>
                      </a:endParaRPr>
                    </a:p>
                  </a:txBody>
                  <a:tcPr marL="0" marR="0" marT="63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3970">
                        <a:lnSpc>
                          <a:spcPts val="1795"/>
                        </a:lnSpc>
                      </a:pPr>
                      <a:r>
                        <a:rPr sz="1500" spc="-10" dirty="0">
                          <a:latin typeface="Calibri"/>
                          <a:cs typeface="Calibri"/>
                        </a:rPr>
                        <a:t>Костанайская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R="3175" algn="r">
                        <a:lnSpc>
                          <a:spcPts val="1795"/>
                        </a:lnSpc>
                      </a:pPr>
                      <a:r>
                        <a:rPr sz="1500" spc="-5" dirty="0">
                          <a:latin typeface="Calibri"/>
                          <a:cs typeface="Calibri"/>
                        </a:rPr>
                        <a:t>0,0%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241300"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300" b="1" spc="-5" dirty="0">
                          <a:latin typeface="Calibri"/>
                          <a:cs typeface="Calibri"/>
                        </a:rPr>
                        <a:t>20</a:t>
                      </a:r>
                      <a:endParaRPr sz="1300">
                        <a:latin typeface="Calibri"/>
                        <a:cs typeface="Calibri"/>
                      </a:endParaRPr>
                    </a:p>
                  </a:txBody>
                  <a:tcPr marL="0" marR="0" marT="63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3970">
                        <a:lnSpc>
                          <a:spcPts val="1795"/>
                        </a:lnSpc>
                        <a:spcBef>
                          <a:spcPts val="5"/>
                        </a:spcBef>
                      </a:pPr>
                      <a:r>
                        <a:rPr sz="1500" spc="-10" dirty="0">
                          <a:latin typeface="Calibri"/>
                          <a:cs typeface="Calibri"/>
                        </a:rPr>
                        <a:t>г.Шымкент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63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R="3175" algn="r">
                        <a:lnSpc>
                          <a:spcPts val="1795"/>
                        </a:lnSpc>
                        <a:spcBef>
                          <a:spcPts val="5"/>
                        </a:spcBef>
                      </a:pPr>
                      <a:r>
                        <a:rPr sz="1500" spc="-5" dirty="0">
                          <a:latin typeface="Calibri"/>
                          <a:cs typeface="Calibri"/>
                        </a:rPr>
                        <a:t>0,0%</a:t>
                      </a:r>
                      <a:endParaRPr sz="1500" dirty="0">
                        <a:latin typeface="Calibri"/>
                        <a:cs typeface="Calibri"/>
                      </a:endParaRPr>
                    </a:p>
                  </a:txBody>
                  <a:tcPr marL="0" marR="0" marT="63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</a:tbl>
          </a:graphicData>
        </a:graphic>
      </p:graphicFrame>
      <p:sp>
        <p:nvSpPr>
          <p:cNvPr id="5" name="object 5"/>
          <p:cNvSpPr txBox="1"/>
          <p:nvPr/>
        </p:nvSpPr>
        <p:spPr>
          <a:xfrm>
            <a:off x="5943600" y="3809238"/>
            <a:ext cx="1758950" cy="1116330"/>
          </a:xfrm>
          <a:prstGeom prst="rect">
            <a:avLst/>
          </a:prstGeom>
          <a:ln w="9144">
            <a:solidFill>
              <a:srgbClr val="FFC000"/>
            </a:solidFill>
          </a:ln>
        </p:spPr>
        <p:txBody>
          <a:bodyPr vert="horz" wrap="square" lIns="0" tIns="18415" rIns="0" bIns="0" rtlCol="0">
            <a:spAutoFit/>
          </a:bodyPr>
          <a:lstStyle/>
          <a:p>
            <a:pPr marL="354330" marR="347980" indent="-635" algn="ctr">
              <a:lnSpc>
                <a:spcPct val="101000"/>
              </a:lnSpc>
              <a:spcBef>
                <a:spcPts val="145"/>
              </a:spcBef>
            </a:pPr>
            <a:r>
              <a:rPr sz="1450" b="1" dirty="0">
                <a:solidFill>
                  <a:srgbClr val="252525"/>
                </a:solidFill>
                <a:latin typeface="Arial"/>
                <a:cs typeface="Arial"/>
              </a:rPr>
              <a:t>Средний </a:t>
            </a:r>
            <a:r>
              <a:rPr sz="1450" b="1" spc="5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450" b="1" spc="-5" dirty="0">
                <a:solidFill>
                  <a:srgbClr val="252525"/>
                </a:solidFill>
                <a:latin typeface="Arial"/>
                <a:cs typeface="Arial"/>
              </a:rPr>
              <a:t>уровень</a:t>
            </a:r>
            <a:r>
              <a:rPr sz="1450" b="1" spc="-45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450" b="1" spc="5" dirty="0">
                <a:solidFill>
                  <a:srgbClr val="252525"/>
                </a:solidFill>
                <a:latin typeface="Arial"/>
                <a:cs typeface="Arial"/>
              </a:rPr>
              <a:t>по </a:t>
            </a:r>
            <a:r>
              <a:rPr sz="1450" b="1" spc="-390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450" b="1" dirty="0">
                <a:solidFill>
                  <a:srgbClr val="252525"/>
                </a:solidFill>
                <a:latin typeface="Arial"/>
                <a:cs typeface="Arial"/>
              </a:rPr>
              <a:t>стране</a:t>
            </a:r>
            <a:endParaRPr sz="1450">
              <a:latin typeface="Arial"/>
              <a:cs typeface="Arial"/>
            </a:endParaRPr>
          </a:p>
          <a:p>
            <a:pPr marL="5715" algn="ctr">
              <a:lnSpc>
                <a:spcPts val="2865"/>
              </a:lnSpc>
            </a:pPr>
            <a:r>
              <a:rPr sz="2400" b="1" dirty="0">
                <a:solidFill>
                  <a:srgbClr val="FFC000"/>
                </a:solidFill>
                <a:latin typeface="Arial"/>
                <a:cs typeface="Arial"/>
              </a:rPr>
              <a:t>0,7%</a:t>
            </a:r>
            <a:endParaRPr sz="2400">
              <a:latin typeface="Arial"/>
              <a:cs typeface="Arial"/>
            </a:endParaRPr>
          </a:p>
        </p:txBody>
      </p:sp>
      <p:grpSp>
        <p:nvGrpSpPr>
          <p:cNvPr id="6" name="object 6"/>
          <p:cNvGrpSpPr/>
          <p:nvPr/>
        </p:nvGrpSpPr>
        <p:grpSpPr>
          <a:xfrm>
            <a:off x="931163" y="2596895"/>
            <a:ext cx="5012055" cy="2198370"/>
            <a:chOff x="931163" y="2596895"/>
            <a:chExt cx="5012055" cy="2198370"/>
          </a:xfrm>
        </p:grpSpPr>
        <p:sp>
          <p:nvSpPr>
            <p:cNvPr id="7" name="object 7"/>
            <p:cNvSpPr/>
            <p:nvPr/>
          </p:nvSpPr>
          <p:spPr>
            <a:xfrm>
              <a:off x="934211" y="4370831"/>
              <a:ext cx="5008880" cy="0"/>
            </a:xfrm>
            <a:custGeom>
              <a:avLst/>
              <a:gdLst/>
              <a:ahLst/>
              <a:cxnLst/>
              <a:rect l="l" t="t" r="r" b="b"/>
              <a:pathLst>
                <a:path w="5008880">
                  <a:moveTo>
                    <a:pt x="0" y="0"/>
                  </a:moveTo>
                  <a:lnTo>
                    <a:pt x="5008880" y="0"/>
                  </a:lnTo>
                </a:path>
              </a:pathLst>
            </a:custGeom>
            <a:ln w="9144">
              <a:solidFill>
                <a:srgbClr val="FFC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935735" y="2601467"/>
              <a:ext cx="4663440" cy="2156460"/>
            </a:xfrm>
            <a:custGeom>
              <a:avLst/>
              <a:gdLst/>
              <a:ahLst/>
              <a:cxnLst/>
              <a:rect l="l" t="t" r="r" b="b"/>
              <a:pathLst>
                <a:path w="4663440" h="2156460">
                  <a:moveTo>
                    <a:pt x="0" y="1848612"/>
                  </a:moveTo>
                  <a:lnTo>
                    <a:pt x="4663440" y="1848612"/>
                  </a:lnTo>
                </a:path>
                <a:path w="4663440" h="2156460">
                  <a:moveTo>
                    <a:pt x="0" y="1540764"/>
                  </a:moveTo>
                  <a:lnTo>
                    <a:pt x="4663440" y="1540764"/>
                  </a:lnTo>
                </a:path>
                <a:path w="4663440" h="2156460">
                  <a:moveTo>
                    <a:pt x="0" y="1231392"/>
                  </a:moveTo>
                  <a:lnTo>
                    <a:pt x="4663440" y="1231392"/>
                  </a:lnTo>
                </a:path>
                <a:path w="4663440" h="2156460">
                  <a:moveTo>
                    <a:pt x="0" y="923544"/>
                  </a:moveTo>
                  <a:lnTo>
                    <a:pt x="4663440" y="923544"/>
                  </a:lnTo>
                </a:path>
                <a:path w="4663440" h="2156460">
                  <a:moveTo>
                    <a:pt x="0" y="615696"/>
                  </a:moveTo>
                  <a:lnTo>
                    <a:pt x="4663440" y="615696"/>
                  </a:lnTo>
                </a:path>
                <a:path w="4663440" h="2156460">
                  <a:moveTo>
                    <a:pt x="0" y="307848"/>
                  </a:moveTo>
                  <a:lnTo>
                    <a:pt x="4663440" y="307848"/>
                  </a:lnTo>
                </a:path>
                <a:path w="4663440" h="2156460">
                  <a:moveTo>
                    <a:pt x="0" y="0"/>
                  </a:moveTo>
                  <a:lnTo>
                    <a:pt x="4663440" y="0"/>
                  </a:lnTo>
                </a:path>
                <a:path w="4663440" h="2156460">
                  <a:moveTo>
                    <a:pt x="932688" y="0"/>
                  </a:moveTo>
                  <a:lnTo>
                    <a:pt x="932688" y="2156460"/>
                  </a:lnTo>
                </a:path>
                <a:path w="4663440" h="2156460">
                  <a:moveTo>
                    <a:pt x="1865376" y="0"/>
                  </a:moveTo>
                  <a:lnTo>
                    <a:pt x="1865376" y="2156460"/>
                  </a:lnTo>
                </a:path>
                <a:path w="4663440" h="2156460">
                  <a:moveTo>
                    <a:pt x="2798064" y="0"/>
                  </a:moveTo>
                  <a:lnTo>
                    <a:pt x="2798064" y="2156460"/>
                  </a:lnTo>
                </a:path>
                <a:path w="4663440" h="2156460">
                  <a:moveTo>
                    <a:pt x="3730752" y="0"/>
                  </a:moveTo>
                  <a:lnTo>
                    <a:pt x="3730752" y="2156460"/>
                  </a:lnTo>
                </a:path>
                <a:path w="4663440" h="2156460">
                  <a:moveTo>
                    <a:pt x="4663440" y="0"/>
                  </a:moveTo>
                  <a:lnTo>
                    <a:pt x="4663440" y="2156460"/>
                  </a:lnTo>
                </a:path>
              </a:pathLst>
            </a:custGeom>
            <a:ln w="9144">
              <a:solidFill>
                <a:srgbClr val="D9D9D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935735" y="2601467"/>
              <a:ext cx="4663440" cy="2156460"/>
            </a:xfrm>
            <a:custGeom>
              <a:avLst/>
              <a:gdLst/>
              <a:ahLst/>
              <a:cxnLst/>
              <a:rect l="l" t="t" r="r" b="b"/>
              <a:pathLst>
                <a:path w="4663440" h="2156460">
                  <a:moveTo>
                    <a:pt x="0" y="2156460"/>
                  </a:moveTo>
                  <a:lnTo>
                    <a:pt x="0" y="0"/>
                  </a:lnTo>
                </a:path>
                <a:path w="4663440" h="2156460">
                  <a:moveTo>
                    <a:pt x="0" y="2156460"/>
                  </a:moveTo>
                  <a:lnTo>
                    <a:pt x="4663440" y="2156460"/>
                  </a:lnTo>
                </a:path>
              </a:pathLst>
            </a:custGeom>
            <a:ln w="9144">
              <a:solidFill>
                <a:srgbClr val="BEBEB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0" name="object 10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084872" y="4482338"/>
              <a:ext cx="73151" cy="73152"/>
            </a:xfrm>
            <a:prstGeom prst="rect">
              <a:avLst/>
            </a:prstGeom>
          </p:spPr>
        </p:pic>
        <p:pic>
          <p:nvPicPr>
            <p:cNvPr id="11" name="object 11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272286" y="4334510"/>
              <a:ext cx="73151" cy="73152"/>
            </a:xfrm>
            <a:prstGeom prst="rect">
              <a:avLst/>
            </a:prstGeom>
          </p:spPr>
        </p:pic>
        <p:pic>
          <p:nvPicPr>
            <p:cNvPr id="12" name="object 12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458213" y="4349750"/>
              <a:ext cx="73151" cy="73152"/>
            </a:xfrm>
            <a:prstGeom prst="rect">
              <a:avLst/>
            </a:prstGeom>
          </p:spPr>
        </p:pic>
        <p:pic>
          <p:nvPicPr>
            <p:cNvPr id="13" name="object 13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645665" y="4476241"/>
              <a:ext cx="73152" cy="73152"/>
            </a:xfrm>
            <a:prstGeom prst="rect">
              <a:avLst/>
            </a:prstGeom>
          </p:spPr>
        </p:pic>
        <p:pic>
          <p:nvPicPr>
            <p:cNvPr id="14" name="object 14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831594" y="4299457"/>
              <a:ext cx="73152" cy="73152"/>
            </a:xfrm>
            <a:prstGeom prst="rect">
              <a:avLst/>
            </a:prstGeom>
          </p:spPr>
        </p:pic>
        <p:pic>
          <p:nvPicPr>
            <p:cNvPr id="15" name="object 15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2017522" y="4648453"/>
              <a:ext cx="73152" cy="73152"/>
            </a:xfrm>
            <a:prstGeom prst="rect">
              <a:avLst/>
            </a:prstGeom>
          </p:spPr>
        </p:pic>
        <p:pic>
          <p:nvPicPr>
            <p:cNvPr id="16" name="object 16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2204974" y="4578350"/>
              <a:ext cx="73152" cy="73152"/>
            </a:xfrm>
            <a:prstGeom prst="rect">
              <a:avLst/>
            </a:prstGeom>
          </p:spPr>
        </p:pic>
        <p:pic>
          <p:nvPicPr>
            <p:cNvPr id="17" name="object 17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2390902" y="4721605"/>
              <a:ext cx="73152" cy="73152"/>
            </a:xfrm>
            <a:prstGeom prst="rect">
              <a:avLst/>
            </a:prstGeom>
          </p:spPr>
        </p:pic>
        <p:pic>
          <p:nvPicPr>
            <p:cNvPr id="18" name="object 18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2576830" y="4227829"/>
              <a:ext cx="73152" cy="73152"/>
            </a:xfrm>
            <a:prstGeom prst="rect">
              <a:avLst/>
            </a:prstGeom>
          </p:spPr>
        </p:pic>
        <p:pic>
          <p:nvPicPr>
            <p:cNvPr id="19" name="object 1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764281" y="4721605"/>
              <a:ext cx="73152" cy="73152"/>
            </a:xfrm>
            <a:prstGeom prst="rect">
              <a:avLst/>
            </a:prstGeom>
          </p:spPr>
        </p:pic>
        <p:pic>
          <p:nvPicPr>
            <p:cNvPr id="20" name="object 20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950209" y="4432045"/>
              <a:ext cx="73152" cy="73152"/>
            </a:xfrm>
            <a:prstGeom prst="rect">
              <a:avLst/>
            </a:prstGeom>
          </p:spPr>
        </p:pic>
        <p:pic>
          <p:nvPicPr>
            <p:cNvPr id="21" name="object 21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3137662" y="3953509"/>
              <a:ext cx="73152" cy="73152"/>
            </a:xfrm>
            <a:prstGeom prst="rect">
              <a:avLst/>
            </a:prstGeom>
          </p:spPr>
        </p:pic>
        <p:pic>
          <p:nvPicPr>
            <p:cNvPr id="22" name="object 22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3323590" y="4523485"/>
              <a:ext cx="73152" cy="73152"/>
            </a:xfrm>
            <a:prstGeom prst="rect">
              <a:avLst/>
            </a:prstGeom>
          </p:spPr>
        </p:pic>
        <p:pic>
          <p:nvPicPr>
            <p:cNvPr id="23" name="object 23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3509518" y="4528057"/>
              <a:ext cx="73152" cy="73152"/>
            </a:xfrm>
            <a:prstGeom prst="rect">
              <a:avLst/>
            </a:prstGeom>
          </p:spPr>
        </p:pic>
        <p:pic>
          <p:nvPicPr>
            <p:cNvPr id="24" name="object 24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3696969" y="4383277"/>
              <a:ext cx="73152" cy="73152"/>
            </a:xfrm>
            <a:prstGeom prst="rect">
              <a:avLst/>
            </a:prstGeom>
          </p:spPr>
        </p:pic>
        <p:pic>
          <p:nvPicPr>
            <p:cNvPr id="25" name="object 2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882897" y="4532629"/>
              <a:ext cx="73151" cy="73152"/>
            </a:xfrm>
            <a:prstGeom prst="rect">
              <a:avLst/>
            </a:prstGeom>
          </p:spPr>
        </p:pic>
        <p:pic>
          <p:nvPicPr>
            <p:cNvPr id="26" name="object 26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4070349" y="4211065"/>
              <a:ext cx="73151" cy="73152"/>
            </a:xfrm>
            <a:prstGeom prst="rect">
              <a:avLst/>
            </a:prstGeom>
          </p:spPr>
        </p:pic>
        <p:pic>
          <p:nvPicPr>
            <p:cNvPr id="27" name="object 27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4256278" y="2912617"/>
              <a:ext cx="73152" cy="73152"/>
            </a:xfrm>
            <a:prstGeom prst="rect">
              <a:avLst/>
            </a:prstGeom>
          </p:spPr>
        </p:pic>
        <p:pic>
          <p:nvPicPr>
            <p:cNvPr id="28" name="object 28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4442205" y="3773677"/>
              <a:ext cx="73152" cy="73152"/>
            </a:xfrm>
            <a:prstGeom prst="rect">
              <a:avLst/>
            </a:prstGeom>
          </p:spPr>
        </p:pic>
        <p:pic>
          <p:nvPicPr>
            <p:cNvPr id="29" name="object 29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4629658" y="4721605"/>
              <a:ext cx="73152" cy="73152"/>
            </a:xfrm>
            <a:prstGeom prst="rect">
              <a:avLst/>
            </a:prstGeom>
          </p:spPr>
        </p:pic>
      </p:grpSp>
      <p:sp>
        <p:nvSpPr>
          <p:cNvPr id="30" name="object 30"/>
          <p:cNvSpPr txBox="1"/>
          <p:nvPr/>
        </p:nvSpPr>
        <p:spPr>
          <a:xfrm>
            <a:off x="603504" y="5183123"/>
            <a:ext cx="6421120" cy="1219200"/>
          </a:xfrm>
          <a:prstGeom prst="rect">
            <a:avLst/>
          </a:prstGeom>
          <a:solidFill>
            <a:srgbClr val="F1F1F1"/>
          </a:solidFill>
        </p:spPr>
        <p:txBody>
          <a:bodyPr vert="horz" wrap="square" lIns="0" tIns="118110" rIns="0" bIns="0" rtlCol="0">
            <a:spAutoFit/>
          </a:bodyPr>
          <a:lstStyle/>
          <a:p>
            <a:pPr marL="91440" marR="83185" algn="just">
              <a:lnSpc>
                <a:spcPct val="100000"/>
              </a:lnSpc>
              <a:spcBef>
                <a:spcPts val="930"/>
              </a:spcBef>
            </a:pPr>
            <a:r>
              <a:rPr sz="1600" i="1" spc="-15" dirty="0">
                <a:solidFill>
                  <a:srgbClr val="252525"/>
                </a:solidFill>
                <a:latin typeface="Arial"/>
                <a:cs typeface="Arial"/>
              </a:rPr>
              <a:t>Показатели </a:t>
            </a:r>
            <a:r>
              <a:rPr sz="1600" i="1" spc="-5" dirty="0">
                <a:solidFill>
                  <a:srgbClr val="252525"/>
                </a:solidFill>
                <a:latin typeface="Arial"/>
                <a:cs typeface="Arial"/>
              </a:rPr>
              <a:t>6 </a:t>
            </a:r>
            <a:r>
              <a:rPr sz="1600" i="1" spc="-10" dirty="0">
                <a:solidFill>
                  <a:srgbClr val="252525"/>
                </a:solidFill>
                <a:latin typeface="Arial"/>
                <a:cs typeface="Arial"/>
              </a:rPr>
              <a:t>регионов </a:t>
            </a:r>
            <a:r>
              <a:rPr sz="1600" i="1" spc="-5" dirty="0">
                <a:solidFill>
                  <a:srgbClr val="252525"/>
                </a:solidFill>
                <a:latin typeface="Arial"/>
                <a:cs typeface="Arial"/>
              </a:rPr>
              <a:t>выше </a:t>
            </a:r>
            <a:r>
              <a:rPr sz="1600" i="1" spc="-10" dirty="0">
                <a:solidFill>
                  <a:srgbClr val="252525"/>
                </a:solidFill>
                <a:latin typeface="Arial"/>
                <a:cs typeface="Arial"/>
              </a:rPr>
              <a:t>среднереспубликанского уровня, </a:t>
            </a:r>
            <a:r>
              <a:rPr sz="1600" i="1" spc="-5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i="1" spc="-15" dirty="0">
                <a:solidFill>
                  <a:srgbClr val="252525"/>
                </a:solidFill>
                <a:latin typeface="Arial"/>
                <a:cs typeface="Arial"/>
              </a:rPr>
              <a:t>что свидетельствует </a:t>
            </a:r>
            <a:r>
              <a:rPr sz="1600" i="1" spc="-5" dirty="0">
                <a:solidFill>
                  <a:srgbClr val="252525"/>
                </a:solidFill>
                <a:latin typeface="Arial"/>
                <a:cs typeface="Arial"/>
              </a:rPr>
              <a:t>о </a:t>
            </a:r>
            <a:r>
              <a:rPr sz="1600" i="1" spc="-10" dirty="0">
                <a:solidFill>
                  <a:srgbClr val="252525"/>
                </a:solidFill>
                <a:latin typeface="Arial"/>
                <a:cs typeface="Arial"/>
              </a:rPr>
              <a:t>небольшом </a:t>
            </a:r>
            <a:r>
              <a:rPr sz="1600" i="1" spc="-15" dirty="0">
                <a:solidFill>
                  <a:srgbClr val="252525"/>
                </a:solidFill>
                <a:latin typeface="Arial"/>
                <a:cs typeface="Arial"/>
              </a:rPr>
              <a:t>количестве</a:t>
            </a:r>
            <a:r>
              <a:rPr sz="1600" i="1" spc="409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i="1" spc="-20" dirty="0">
                <a:solidFill>
                  <a:srgbClr val="252525"/>
                </a:solidFill>
                <a:latin typeface="Arial"/>
                <a:cs typeface="Arial"/>
              </a:rPr>
              <a:t>привлеченных </a:t>
            </a:r>
            <a:r>
              <a:rPr sz="1600" i="1" spc="-15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i="1" spc="-5" dirty="0">
                <a:solidFill>
                  <a:srgbClr val="252525"/>
                </a:solidFill>
                <a:latin typeface="Arial"/>
                <a:cs typeface="Arial"/>
              </a:rPr>
              <a:t>к</a:t>
            </a:r>
            <a:r>
              <a:rPr sz="1600" i="1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i="1" spc="-15" dirty="0">
                <a:solidFill>
                  <a:srgbClr val="252525"/>
                </a:solidFill>
                <a:latin typeface="Arial"/>
                <a:cs typeface="Arial"/>
              </a:rPr>
              <a:t>ответственности</a:t>
            </a:r>
            <a:r>
              <a:rPr sz="1600" i="1" spc="-10" dirty="0">
                <a:solidFill>
                  <a:srgbClr val="252525"/>
                </a:solidFill>
                <a:latin typeface="Arial"/>
                <a:cs typeface="Arial"/>
              </a:rPr>
              <a:t> инспекторов</a:t>
            </a:r>
            <a:r>
              <a:rPr sz="1600" i="1" spc="-5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i="1" spc="-10" dirty="0">
                <a:solidFill>
                  <a:srgbClr val="252525"/>
                </a:solidFill>
                <a:latin typeface="Arial"/>
                <a:cs typeface="Arial"/>
              </a:rPr>
              <a:t>за</a:t>
            </a:r>
            <a:r>
              <a:rPr sz="1600" i="1" spc="-5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i="1" spc="-15" dirty="0">
                <a:solidFill>
                  <a:srgbClr val="252525"/>
                </a:solidFill>
                <a:latin typeface="Arial"/>
                <a:cs typeface="Arial"/>
              </a:rPr>
              <a:t>нарушение</a:t>
            </a:r>
            <a:r>
              <a:rPr sz="1600" i="1" spc="-10" dirty="0">
                <a:solidFill>
                  <a:srgbClr val="252525"/>
                </a:solidFill>
                <a:latin typeface="Arial"/>
                <a:cs typeface="Arial"/>
              </a:rPr>
              <a:t> контрольно- </a:t>
            </a:r>
            <a:r>
              <a:rPr sz="1600" i="1" spc="-430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i="1" spc="-10" dirty="0">
                <a:solidFill>
                  <a:srgbClr val="252525"/>
                </a:solidFill>
                <a:latin typeface="Arial"/>
                <a:cs typeface="Arial"/>
              </a:rPr>
              <a:t>надзорных</a:t>
            </a:r>
            <a:r>
              <a:rPr sz="1600" i="1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i="1" spc="-10" dirty="0">
                <a:solidFill>
                  <a:srgbClr val="252525"/>
                </a:solidFill>
                <a:latin typeface="Arial"/>
                <a:cs typeface="Arial"/>
              </a:rPr>
              <a:t>мероприятий.</a:t>
            </a:r>
            <a:endParaRPr sz="1600">
              <a:latin typeface="Arial"/>
              <a:cs typeface="Arial"/>
            </a:endParaRPr>
          </a:p>
        </p:txBody>
      </p:sp>
      <p:sp>
        <p:nvSpPr>
          <p:cNvPr id="31" name="object 31"/>
          <p:cNvSpPr txBox="1">
            <a:spLocks noGrp="1"/>
          </p:cNvSpPr>
          <p:nvPr>
            <p:ph type="title"/>
          </p:nvPr>
        </p:nvSpPr>
        <p:spPr>
          <a:xfrm>
            <a:off x="599948" y="278079"/>
            <a:ext cx="3971925" cy="351790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2100" b="1" spc="20" dirty="0">
                <a:solidFill>
                  <a:srgbClr val="001F5F"/>
                </a:solidFill>
                <a:latin typeface="Arial"/>
                <a:cs typeface="Arial"/>
              </a:rPr>
              <a:t>РЕГИОНЫ.</a:t>
            </a:r>
            <a:r>
              <a:rPr sz="2100" b="1" spc="-2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100" b="1" spc="10" dirty="0">
                <a:solidFill>
                  <a:srgbClr val="001F5F"/>
                </a:solidFill>
                <a:latin typeface="Arial"/>
                <a:cs typeface="Arial"/>
              </a:rPr>
              <a:t>ИТОГИ</a:t>
            </a:r>
            <a:r>
              <a:rPr sz="2100" b="1" spc="-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100" b="1" spc="15" dirty="0">
                <a:solidFill>
                  <a:srgbClr val="001F5F"/>
                </a:solidFill>
                <a:latin typeface="Arial"/>
                <a:cs typeface="Arial"/>
              </a:rPr>
              <a:t>2023</a:t>
            </a:r>
            <a:r>
              <a:rPr sz="2100" b="1" spc="-1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100" b="1" spc="5" dirty="0">
                <a:solidFill>
                  <a:srgbClr val="001F5F"/>
                </a:solidFill>
                <a:latin typeface="Arial"/>
                <a:cs typeface="Arial"/>
              </a:rPr>
              <a:t>ГОДА</a:t>
            </a:r>
            <a:endParaRPr sz="2100">
              <a:latin typeface="Arial"/>
              <a:cs typeface="Arial"/>
            </a:endParaRPr>
          </a:p>
        </p:txBody>
      </p:sp>
      <p:sp>
        <p:nvSpPr>
          <p:cNvPr id="32" name="object 32"/>
          <p:cNvSpPr/>
          <p:nvPr/>
        </p:nvSpPr>
        <p:spPr>
          <a:xfrm>
            <a:off x="364997" y="817625"/>
            <a:ext cx="8987155" cy="0"/>
          </a:xfrm>
          <a:custGeom>
            <a:avLst/>
            <a:gdLst/>
            <a:ahLst/>
            <a:cxnLst/>
            <a:rect l="l" t="t" r="r" b="b"/>
            <a:pathLst>
              <a:path w="8987155">
                <a:moveTo>
                  <a:pt x="8986647" y="0"/>
                </a:moveTo>
                <a:lnTo>
                  <a:pt x="0" y="0"/>
                </a:lnTo>
              </a:path>
            </a:pathLst>
          </a:custGeom>
          <a:ln w="38100">
            <a:solidFill>
              <a:srgbClr val="D9840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 txBox="1"/>
          <p:nvPr/>
        </p:nvSpPr>
        <p:spPr>
          <a:xfrm>
            <a:off x="590804" y="4663820"/>
            <a:ext cx="25209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dirty="0">
                <a:solidFill>
                  <a:srgbClr val="585858"/>
                </a:solidFill>
                <a:latin typeface="Calibri"/>
                <a:cs typeface="Calibri"/>
              </a:rPr>
              <a:t>0,0%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44" name="object 4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83820">
              <a:lnSpc>
                <a:spcPct val="100000"/>
              </a:lnSpc>
              <a:spcBef>
                <a:spcPts val="100"/>
              </a:spcBef>
            </a:pPr>
            <a:fld id="{81D60167-4931-47E6-BA6A-407CBD079E47}" type="slidenum">
              <a:rPr spc="-5" dirty="0"/>
              <a:t>8</a:t>
            </a:fld>
            <a:endParaRPr spc="-5" dirty="0"/>
          </a:p>
        </p:txBody>
      </p:sp>
      <p:sp>
        <p:nvSpPr>
          <p:cNvPr id="34" name="object 34"/>
          <p:cNvSpPr txBox="1"/>
          <p:nvPr/>
        </p:nvSpPr>
        <p:spPr>
          <a:xfrm>
            <a:off x="590804" y="4355719"/>
            <a:ext cx="25209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dirty="0">
                <a:solidFill>
                  <a:srgbClr val="585858"/>
                </a:solidFill>
                <a:latin typeface="Calibri"/>
                <a:cs typeface="Calibri"/>
              </a:rPr>
              <a:t>0,5%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590804" y="4047490"/>
            <a:ext cx="25209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dirty="0">
                <a:solidFill>
                  <a:srgbClr val="585858"/>
                </a:solidFill>
                <a:latin typeface="Calibri"/>
                <a:cs typeface="Calibri"/>
              </a:rPr>
              <a:t>1,0%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590804" y="3739388"/>
            <a:ext cx="25209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dirty="0">
                <a:solidFill>
                  <a:srgbClr val="585858"/>
                </a:solidFill>
                <a:latin typeface="Calibri"/>
                <a:cs typeface="Calibri"/>
              </a:rPr>
              <a:t>1,5%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590804" y="2506421"/>
            <a:ext cx="252729" cy="10877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dirty="0">
                <a:solidFill>
                  <a:srgbClr val="585858"/>
                </a:solidFill>
                <a:latin typeface="Calibri"/>
                <a:cs typeface="Calibri"/>
              </a:rPr>
              <a:t>3,5%</a:t>
            </a:r>
            <a:endParaRPr sz="9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1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900" dirty="0">
                <a:solidFill>
                  <a:srgbClr val="585858"/>
                </a:solidFill>
                <a:latin typeface="Calibri"/>
                <a:cs typeface="Calibri"/>
              </a:rPr>
              <a:t>3,0%</a:t>
            </a:r>
            <a:endParaRPr sz="9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1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900" dirty="0">
                <a:solidFill>
                  <a:srgbClr val="585858"/>
                </a:solidFill>
                <a:latin typeface="Calibri"/>
                <a:cs typeface="Calibri"/>
              </a:rPr>
              <a:t>2,5%</a:t>
            </a:r>
            <a:endParaRPr sz="9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1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900" dirty="0">
                <a:solidFill>
                  <a:srgbClr val="585858"/>
                </a:solidFill>
                <a:latin typeface="Calibri"/>
                <a:cs typeface="Calibri"/>
              </a:rPr>
              <a:t>2,0%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894080" y="4812538"/>
            <a:ext cx="83820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dirty="0">
                <a:solidFill>
                  <a:srgbClr val="585858"/>
                </a:solidFill>
                <a:latin typeface="Calibri"/>
                <a:cs typeface="Calibri"/>
              </a:rPr>
              <a:t>0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1826767" y="4812538"/>
            <a:ext cx="83820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dirty="0">
                <a:solidFill>
                  <a:srgbClr val="585858"/>
                </a:solidFill>
                <a:latin typeface="Calibri"/>
                <a:cs typeface="Calibri"/>
              </a:rPr>
              <a:t>5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2730754" y="4812538"/>
            <a:ext cx="14160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-5" dirty="0">
                <a:solidFill>
                  <a:srgbClr val="585858"/>
                </a:solidFill>
                <a:latin typeface="Calibri"/>
                <a:cs typeface="Calibri"/>
              </a:rPr>
              <a:t>10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3663441" y="4812538"/>
            <a:ext cx="14160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-5" dirty="0">
                <a:solidFill>
                  <a:srgbClr val="585858"/>
                </a:solidFill>
                <a:latin typeface="Calibri"/>
                <a:cs typeface="Calibri"/>
              </a:rPr>
              <a:t>15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4596129" y="4812538"/>
            <a:ext cx="14160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-5" dirty="0">
                <a:solidFill>
                  <a:srgbClr val="585858"/>
                </a:solidFill>
                <a:latin typeface="Calibri"/>
                <a:cs typeface="Calibri"/>
              </a:rPr>
              <a:t>20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5528817" y="4812538"/>
            <a:ext cx="14160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-5" dirty="0">
                <a:solidFill>
                  <a:srgbClr val="585858"/>
                </a:solidFill>
                <a:latin typeface="Calibri"/>
                <a:cs typeface="Calibri"/>
              </a:rPr>
              <a:t>25</a:t>
            </a:r>
            <a:endParaRPr sz="9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14019" y="998347"/>
            <a:ext cx="6216650" cy="7569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95"/>
              </a:spcBef>
            </a:pPr>
            <a:r>
              <a:rPr sz="1600" b="1" spc="-10" dirty="0">
                <a:solidFill>
                  <a:srgbClr val="252525"/>
                </a:solidFill>
                <a:latin typeface="Arial"/>
                <a:cs typeface="Arial"/>
              </a:rPr>
              <a:t>Соотношение</a:t>
            </a:r>
            <a:r>
              <a:rPr sz="1600" b="1" spc="-5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b="1" spc="-15" dirty="0">
                <a:solidFill>
                  <a:srgbClr val="252525"/>
                </a:solidFill>
                <a:latin typeface="Arial"/>
                <a:cs typeface="Arial"/>
              </a:rPr>
              <a:t>количества</a:t>
            </a:r>
            <a:r>
              <a:rPr sz="1600" b="1" spc="-10" dirty="0">
                <a:solidFill>
                  <a:srgbClr val="252525"/>
                </a:solidFill>
                <a:latin typeface="Arial"/>
                <a:cs typeface="Arial"/>
              </a:rPr>
              <a:t> незаконных</a:t>
            </a:r>
            <a:r>
              <a:rPr sz="1600" b="1" spc="-5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b="1" spc="-10" dirty="0">
                <a:solidFill>
                  <a:srgbClr val="252525"/>
                </a:solidFill>
                <a:latin typeface="Arial"/>
                <a:cs typeface="Arial"/>
              </a:rPr>
              <a:t>проверок</a:t>
            </a:r>
            <a:r>
              <a:rPr sz="1600" b="1" spc="-5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b="1" spc="-10" dirty="0">
                <a:solidFill>
                  <a:srgbClr val="252525"/>
                </a:solidFill>
                <a:latin typeface="Arial"/>
                <a:cs typeface="Arial"/>
              </a:rPr>
              <a:t>субъектов </a:t>
            </a:r>
            <a:r>
              <a:rPr sz="1600" b="1" spc="-430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b="1" spc="-5" dirty="0">
                <a:solidFill>
                  <a:srgbClr val="252525"/>
                </a:solidFill>
                <a:latin typeface="Arial"/>
                <a:cs typeface="Arial"/>
              </a:rPr>
              <a:t>бизнеса</a:t>
            </a:r>
            <a:r>
              <a:rPr sz="1600" b="1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b="1" spc="-5" dirty="0">
                <a:solidFill>
                  <a:srgbClr val="252525"/>
                </a:solidFill>
                <a:latin typeface="Arial"/>
                <a:cs typeface="Arial"/>
              </a:rPr>
              <a:t>к</a:t>
            </a:r>
            <a:r>
              <a:rPr sz="1600" b="1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b="1" spc="-15" dirty="0">
                <a:solidFill>
                  <a:srgbClr val="252525"/>
                </a:solidFill>
                <a:latin typeface="Arial"/>
                <a:cs typeface="Arial"/>
              </a:rPr>
              <a:t>количеству</a:t>
            </a:r>
            <a:r>
              <a:rPr sz="1600" b="1" spc="-10" dirty="0">
                <a:solidFill>
                  <a:srgbClr val="252525"/>
                </a:solidFill>
                <a:latin typeface="Arial"/>
                <a:cs typeface="Arial"/>
              </a:rPr>
              <a:t> действующих</a:t>
            </a:r>
            <a:r>
              <a:rPr sz="1600" b="1" spc="-5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b="1" spc="-10" dirty="0">
                <a:solidFill>
                  <a:srgbClr val="252525"/>
                </a:solidFill>
                <a:latin typeface="Arial"/>
                <a:cs typeface="Arial"/>
              </a:rPr>
              <a:t>субъектов </a:t>
            </a:r>
            <a:r>
              <a:rPr sz="1600" b="1" spc="-5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b="1" spc="-10" dirty="0">
                <a:solidFill>
                  <a:srgbClr val="252525"/>
                </a:solidFill>
                <a:latin typeface="Arial"/>
                <a:cs typeface="Arial"/>
              </a:rPr>
              <a:t>предпринимательской</a:t>
            </a:r>
            <a:r>
              <a:rPr sz="1600" b="1" spc="55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b="1" spc="-10" dirty="0">
                <a:solidFill>
                  <a:srgbClr val="252525"/>
                </a:solidFill>
                <a:latin typeface="Arial"/>
                <a:cs typeface="Arial"/>
              </a:rPr>
              <a:t>деятельности</a:t>
            </a:r>
            <a:r>
              <a:rPr sz="1600" b="1" spc="60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i="1" spc="-5" dirty="0">
                <a:solidFill>
                  <a:srgbClr val="252525"/>
                </a:solidFill>
                <a:latin typeface="Arial"/>
                <a:cs typeface="Arial"/>
              </a:rPr>
              <a:t>(ниже</a:t>
            </a:r>
            <a:r>
              <a:rPr sz="1600" i="1" spc="10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i="1" spc="-5" dirty="0">
                <a:solidFill>
                  <a:srgbClr val="252525"/>
                </a:solidFill>
                <a:latin typeface="Arial"/>
                <a:cs typeface="Arial"/>
              </a:rPr>
              <a:t>–</a:t>
            </a:r>
            <a:r>
              <a:rPr sz="1600" i="1" spc="-10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i="1" spc="-5" dirty="0">
                <a:solidFill>
                  <a:srgbClr val="252525"/>
                </a:solidFill>
                <a:latin typeface="Arial"/>
                <a:cs typeface="Arial"/>
              </a:rPr>
              <a:t>лучше)</a:t>
            </a:r>
            <a:endParaRPr sz="16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260842" y="1076705"/>
            <a:ext cx="258318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spc="-10" dirty="0">
                <a:solidFill>
                  <a:srgbClr val="0F4D7E"/>
                </a:solidFill>
                <a:latin typeface="Arial"/>
                <a:cs typeface="Arial"/>
              </a:rPr>
              <a:t>Распределение</a:t>
            </a:r>
            <a:r>
              <a:rPr sz="1600" b="1" spc="-15" dirty="0">
                <a:solidFill>
                  <a:srgbClr val="0F4D7E"/>
                </a:solidFill>
                <a:latin typeface="Arial"/>
                <a:cs typeface="Arial"/>
              </a:rPr>
              <a:t> </a:t>
            </a:r>
            <a:r>
              <a:rPr sz="1600" b="1" spc="-5" dirty="0">
                <a:solidFill>
                  <a:srgbClr val="0F4D7E"/>
                </a:solidFill>
                <a:latin typeface="Arial"/>
                <a:cs typeface="Arial"/>
              </a:rPr>
              <a:t>регионов</a:t>
            </a:r>
            <a:endParaRPr sz="1600">
              <a:latin typeface="Arial"/>
              <a:cs typeface="Arial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19495440"/>
              </p:ext>
            </p:extLst>
          </p:nvPr>
        </p:nvGraphicFramePr>
        <p:xfrm>
          <a:off x="7763256" y="1619122"/>
          <a:ext cx="3821428" cy="482858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397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8851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9316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41300">
                <a:tc>
                  <a:txBody>
                    <a:bodyPr/>
                    <a:lstStyle/>
                    <a:p>
                      <a:pPr marL="228600">
                        <a:lnSpc>
                          <a:spcPct val="100000"/>
                        </a:lnSpc>
                      </a:pPr>
                      <a:r>
                        <a:rPr sz="1300" b="1" dirty="0">
                          <a:latin typeface="Calibri"/>
                          <a:cs typeface="Calibri"/>
                        </a:rPr>
                        <a:t>1</a:t>
                      </a:r>
                      <a:endParaRPr sz="13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335">
                        <a:lnSpc>
                          <a:spcPts val="1795"/>
                        </a:lnSpc>
                      </a:pPr>
                      <a:r>
                        <a:rPr sz="1500" spc="-10" dirty="0">
                          <a:latin typeface="Calibri"/>
                          <a:cs typeface="Calibri"/>
                        </a:rPr>
                        <a:t>Жетісу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3175" algn="r">
                        <a:lnSpc>
                          <a:spcPts val="1795"/>
                        </a:lnSpc>
                      </a:pPr>
                      <a:r>
                        <a:rPr sz="1500" spc="-5" dirty="0">
                          <a:latin typeface="Calibri"/>
                          <a:cs typeface="Calibri"/>
                        </a:rPr>
                        <a:t>0,000%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1300">
                <a:tc>
                  <a:txBody>
                    <a:bodyPr/>
                    <a:lstStyle/>
                    <a:p>
                      <a:pPr marL="228600">
                        <a:lnSpc>
                          <a:spcPts val="1560"/>
                        </a:lnSpc>
                      </a:pPr>
                      <a:r>
                        <a:rPr sz="1300" b="1" dirty="0">
                          <a:latin typeface="Calibri"/>
                          <a:cs typeface="Calibri"/>
                        </a:rPr>
                        <a:t>2</a:t>
                      </a:r>
                      <a:endParaRPr sz="13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335">
                        <a:lnSpc>
                          <a:spcPts val="1795"/>
                        </a:lnSpc>
                      </a:pPr>
                      <a:r>
                        <a:rPr sz="1500" spc="-5" dirty="0">
                          <a:latin typeface="Calibri"/>
                          <a:cs typeface="Calibri"/>
                        </a:rPr>
                        <a:t>Ұлытау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3175" algn="r">
                        <a:lnSpc>
                          <a:spcPts val="1795"/>
                        </a:lnSpc>
                      </a:pPr>
                      <a:r>
                        <a:rPr sz="1500" spc="-5" dirty="0">
                          <a:latin typeface="Calibri"/>
                          <a:cs typeface="Calibri"/>
                        </a:rPr>
                        <a:t>0,000%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1300">
                <a:tc>
                  <a:txBody>
                    <a:bodyPr/>
                    <a:lstStyle/>
                    <a:p>
                      <a:pPr marL="228600">
                        <a:lnSpc>
                          <a:spcPct val="100000"/>
                        </a:lnSpc>
                      </a:pPr>
                      <a:r>
                        <a:rPr sz="1300" b="1" dirty="0">
                          <a:latin typeface="Calibri"/>
                          <a:cs typeface="Calibri"/>
                        </a:rPr>
                        <a:t>3</a:t>
                      </a:r>
                      <a:endParaRPr sz="13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335">
                        <a:lnSpc>
                          <a:spcPts val="1795"/>
                        </a:lnSpc>
                      </a:pPr>
                      <a:r>
                        <a:rPr sz="1500" spc="-10" dirty="0">
                          <a:latin typeface="Calibri"/>
                          <a:cs typeface="Calibri"/>
                        </a:rPr>
                        <a:t>г.Шымкент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3175" algn="r">
                        <a:lnSpc>
                          <a:spcPts val="1795"/>
                        </a:lnSpc>
                      </a:pPr>
                      <a:r>
                        <a:rPr sz="1500" spc="-10" dirty="0">
                          <a:latin typeface="Calibri"/>
                          <a:cs typeface="Calibri"/>
                        </a:rPr>
                        <a:t>0,000%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1300">
                <a:tc>
                  <a:txBody>
                    <a:bodyPr/>
                    <a:lstStyle/>
                    <a:p>
                      <a:pPr marL="228600">
                        <a:lnSpc>
                          <a:spcPct val="100000"/>
                        </a:lnSpc>
                      </a:pPr>
                      <a:r>
                        <a:rPr sz="1300" b="1" dirty="0">
                          <a:latin typeface="Calibri"/>
                          <a:cs typeface="Calibri"/>
                        </a:rPr>
                        <a:t>4</a:t>
                      </a:r>
                      <a:endParaRPr sz="13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335">
                        <a:lnSpc>
                          <a:spcPts val="1795"/>
                        </a:lnSpc>
                      </a:pPr>
                      <a:r>
                        <a:rPr sz="1500" spc="-5" dirty="0">
                          <a:latin typeface="Calibri"/>
                          <a:cs typeface="Calibri"/>
                        </a:rPr>
                        <a:t>Западно-Казахстанская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3175" algn="r">
                        <a:lnSpc>
                          <a:spcPts val="1795"/>
                        </a:lnSpc>
                      </a:pPr>
                      <a:r>
                        <a:rPr sz="1500" spc="-5" dirty="0">
                          <a:latin typeface="Calibri"/>
                          <a:cs typeface="Calibri"/>
                        </a:rPr>
                        <a:t>0,002%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1300">
                <a:tc>
                  <a:txBody>
                    <a:bodyPr/>
                    <a:lstStyle/>
                    <a:p>
                      <a:pPr marL="228600">
                        <a:lnSpc>
                          <a:spcPct val="100000"/>
                        </a:lnSpc>
                      </a:pPr>
                      <a:r>
                        <a:rPr sz="1300" b="1" dirty="0">
                          <a:latin typeface="Calibri"/>
                          <a:cs typeface="Calibri"/>
                        </a:rPr>
                        <a:t>5</a:t>
                      </a:r>
                      <a:endParaRPr sz="13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335">
                        <a:lnSpc>
                          <a:spcPts val="1795"/>
                        </a:lnSpc>
                      </a:pPr>
                      <a:r>
                        <a:rPr sz="1500" spc="-10" dirty="0">
                          <a:latin typeface="Calibri"/>
                          <a:cs typeface="Calibri"/>
                        </a:rPr>
                        <a:t>Атырауская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3175" algn="r">
                        <a:lnSpc>
                          <a:spcPts val="1795"/>
                        </a:lnSpc>
                      </a:pPr>
                      <a:r>
                        <a:rPr sz="1500" spc="-5" dirty="0">
                          <a:latin typeface="Calibri"/>
                          <a:cs typeface="Calibri"/>
                        </a:rPr>
                        <a:t>0,005%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41300">
                <a:tc>
                  <a:txBody>
                    <a:bodyPr/>
                    <a:lstStyle/>
                    <a:p>
                      <a:pPr marL="228600">
                        <a:lnSpc>
                          <a:spcPct val="100000"/>
                        </a:lnSpc>
                      </a:pPr>
                      <a:r>
                        <a:rPr sz="1300" b="1" dirty="0">
                          <a:latin typeface="Calibri"/>
                          <a:cs typeface="Calibri"/>
                        </a:rPr>
                        <a:t>6</a:t>
                      </a:r>
                      <a:endParaRPr sz="13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335">
                        <a:lnSpc>
                          <a:spcPts val="1800"/>
                        </a:lnSpc>
                      </a:pPr>
                      <a:r>
                        <a:rPr sz="1500" spc="-5" dirty="0">
                          <a:latin typeface="Calibri"/>
                          <a:cs typeface="Calibri"/>
                        </a:rPr>
                        <a:t>Жамбылская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3175" algn="r">
                        <a:lnSpc>
                          <a:spcPts val="1800"/>
                        </a:lnSpc>
                      </a:pPr>
                      <a:r>
                        <a:rPr sz="1500" spc="-5" dirty="0">
                          <a:latin typeface="Calibri"/>
                          <a:cs typeface="Calibri"/>
                        </a:rPr>
                        <a:t>0,005%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41300">
                <a:tc>
                  <a:txBody>
                    <a:bodyPr/>
                    <a:lstStyle/>
                    <a:p>
                      <a:pPr marL="228600">
                        <a:lnSpc>
                          <a:spcPct val="100000"/>
                        </a:lnSpc>
                      </a:pPr>
                      <a:r>
                        <a:rPr sz="1400" b="1" dirty="0">
                          <a:latin typeface="Calibri"/>
                          <a:cs typeface="Calibri"/>
                        </a:rPr>
                        <a:t>7</a:t>
                      </a:r>
                      <a:endParaRPr sz="1400" b="1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335">
                        <a:lnSpc>
                          <a:spcPct val="100000"/>
                        </a:lnSpc>
                      </a:pPr>
                      <a:r>
                        <a:rPr sz="1600" b="1" spc="-5" dirty="0">
                          <a:latin typeface="Calibri"/>
                          <a:cs typeface="Calibri"/>
                        </a:rPr>
                        <a:t>Карагандинская</a:t>
                      </a:r>
                      <a:endParaRPr sz="1600" b="1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3175" algn="r">
                        <a:lnSpc>
                          <a:spcPct val="100000"/>
                        </a:lnSpc>
                      </a:pPr>
                      <a:r>
                        <a:rPr sz="1600" b="1" spc="-5" dirty="0">
                          <a:latin typeface="Calibri"/>
                          <a:cs typeface="Calibri"/>
                        </a:rPr>
                        <a:t>0,005%</a:t>
                      </a:r>
                      <a:endParaRPr sz="1600" b="1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41300">
                <a:tc>
                  <a:txBody>
                    <a:bodyPr/>
                    <a:lstStyle/>
                    <a:p>
                      <a:pPr marL="228600">
                        <a:lnSpc>
                          <a:spcPct val="100000"/>
                        </a:lnSpc>
                      </a:pPr>
                      <a:r>
                        <a:rPr sz="1300" b="1" dirty="0">
                          <a:latin typeface="Calibri"/>
                          <a:cs typeface="Calibri"/>
                        </a:rPr>
                        <a:t>8</a:t>
                      </a:r>
                      <a:endParaRPr sz="13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335">
                        <a:lnSpc>
                          <a:spcPct val="100000"/>
                        </a:lnSpc>
                      </a:pPr>
                      <a:r>
                        <a:rPr sz="1500" spc="-5" dirty="0">
                          <a:latin typeface="Calibri"/>
                          <a:cs typeface="Calibri"/>
                        </a:rPr>
                        <a:t>Алматинская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3175" algn="r">
                        <a:lnSpc>
                          <a:spcPct val="100000"/>
                        </a:lnSpc>
                      </a:pPr>
                      <a:r>
                        <a:rPr sz="1500" spc="-5" dirty="0">
                          <a:latin typeface="Calibri"/>
                          <a:cs typeface="Calibri"/>
                        </a:rPr>
                        <a:t>0,005%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41300">
                <a:tc>
                  <a:txBody>
                    <a:bodyPr/>
                    <a:lstStyle/>
                    <a:p>
                      <a:pPr marL="228600">
                        <a:lnSpc>
                          <a:spcPct val="100000"/>
                        </a:lnSpc>
                      </a:pPr>
                      <a:r>
                        <a:rPr sz="1300" b="1" dirty="0">
                          <a:latin typeface="Calibri"/>
                          <a:cs typeface="Calibri"/>
                        </a:rPr>
                        <a:t>9</a:t>
                      </a:r>
                      <a:endParaRPr sz="13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335">
                        <a:lnSpc>
                          <a:spcPct val="100000"/>
                        </a:lnSpc>
                      </a:pPr>
                      <a:r>
                        <a:rPr sz="1500" spc="-5" dirty="0">
                          <a:latin typeface="Calibri"/>
                          <a:cs typeface="Calibri"/>
                        </a:rPr>
                        <a:t>Северо-Казахстанская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3175" algn="r">
                        <a:lnSpc>
                          <a:spcPct val="100000"/>
                        </a:lnSpc>
                      </a:pPr>
                      <a:r>
                        <a:rPr sz="1500" spc="-5" dirty="0">
                          <a:latin typeface="Calibri"/>
                          <a:cs typeface="Calibri"/>
                        </a:rPr>
                        <a:t>0,006%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41300">
                <a:tc>
                  <a:txBody>
                    <a:bodyPr/>
                    <a:lstStyle/>
                    <a:p>
                      <a:pPr marL="187325">
                        <a:lnSpc>
                          <a:spcPct val="100000"/>
                        </a:lnSpc>
                      </a:pPr>
                      <a:r>
                        <a:rPr sz="1300" b="1" dirty="0">
                          <a:latin typeface="Calibri"/>
                          <a:cs typeface="Calibri"/>
                        </a:rPr>
                        <a:t>10</a:t>
                      </a:r>
                      <a:endParaRPr sz="13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335">
                        <a:lnSpc>
                          <a:spcPts val="1800"/>
                        </a:lnSpc>
                      </a:pPr>
                      <a:r>
                        <a:rPr sz="1500" spc="-10" dirty="0">
                          <a:latin typeface="Calibri"/>
                          <a:cs typeface="Calibri"/>
                        </a:rPr>
                        <a:t>Костанайская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3175" algn="r">
                        <a:lnSpc>
                          <a:spcPts val="1800"/>
                        </a:lnSpc>
                      </a:pPr>
                      <a:r>
                        <a:rPr sz="1500" spc="-5" dirty="0">
                          <a:latin typeface="Calibri"/>
                          <a:cs typeface="Calibri"/>
                        </a:rPr>
                        <a:t>0,006%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41300">
                <a:tc>
                  <a:txBody>
                    <a:bodyPr/>
                    <a:lstStyle/>
                    <a:p>
                      <a:pPr marL="187325">
                        <a:lnSpc>
                          <a:spcPct val="100000"/>
                        </a:lnSpc>
                      </a:pPr>
                      <a:r>
                        <a:rPr sz="1300" b="1" dirty="0">
                          <a:latin typeface="Calibri"/>
                          <a:cs typeface="Calibri"/>
                        </a:rPr>
                        <a:t>11</a:t>
                      </a:r>
                      <a:endParaRPr sz="13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335">
                        <a:lnSpc>
                          <a:spcPct val="100000"/>
                        </a:lnSpc>
                      </a:pPr>
                      <a:r>
                        <a:rPr sz="1500" spc="-5" dirty="0">
                          <a:latin typeface="Calibri"/>
                          <a:cs typeface="Calibri"/>
                        </a:rPr>
                        <a:t>Абай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3175" algn="r">
                        <a:lnSpc>
                          <a:spcPct val="100000"/>
                        </a:lnSpc>
                      </a:pPr>
                      <a:r>
                        <a:rPr sz="1500" spc="-5" dirty="0">
                          <a:latin typeface="Calibri"/>
                          <a:cs typeface="Calibri"/>
                        </a:rPr>
                        <a:t>0,008%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41300">
                <a:tc>
                  <a:txBody>
                    <a:bodyPr/>
                    <a:lstStyle/>
                    <a:p>
                      <a:pPr marL="187325">
                        <a:lnSpc>
                          <a:spcPct val="100000"/>
                        </a:lnSpc>
                      </a:pPr>
                      <a:r>
                        <a:rPr sz="1300" b="1" dirty="0">
                          <a:latin typeface="Calibri"/>
                          <a:cs typeface="Calibri"/>
                        </a:rPr>
                        <a:t>12</a:t>
                      </a:r>
                      <a:endParaRPr sz="13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335">
                        <a:lnSpc>
                          <a:spcPct val="100000"/>
                        </a:lnSpc>
                      </a:pPr>
                      <a:r>
                        <a:rPr sz="1500" spc="-5" dirty="0">
                          <a:latin typeface="Calibri"/>
                          <a:cs typeface="Calibri"/>
                        </a:rPr>
                        <a:t>Мангистауская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3175" algn="r">
                        <a:lnSpc>
                          <a:spcPct val="100000"/>
                        </a:lnSpc>
                      </a:pPr>
                      <a:r>
                        <a:rPr sz="1500" spc="-5" dirty="0">
                          <a:latin typeface="Calibri"/>
                          <a:cs typeface="Calibri"/>
                        </a:rPr>
                        <a:t>0,008%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41300">
                <a:tc>
                  <a:txBody>
                    <a:bodyPr/>
                    <a:lstStyle/>
                    <a:p>
                      <a:pPr marL="187325">
                        <a:lnSpc>
                          <a:spcPct val="100000"/>
                        </a:lnSpc>
                      </a:pPr>
                      <a:r>
                        <a:rPr sz="1300" b="1" dirty="0">
                          <a:latin typeface="Calibri"/>
                          <a:cs typeface="Calibri"/>
                        </a:rPr>
                        <a:t>13</a:t>
                      </a:r>
                      <a:endParaRPr sz="13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335">
                        <a:lnSpc>
                          <a:spcPct val="100000"/>
                        </a:lnSpc>
                      </a:pPr>
                      <a:r>
                        <a:rPr sz="1500" spc="-10" dirty="0">
                          <a:latin typeface="Calibri"/>
                          <a:cs typeface="Calibri"/>
                        </a:rPr>
                        <a:t>Павлодарская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3175" algn="r">
                        <a:lnSpc>
                          <a:spcPct val="100000"/>
                        </a:lnSpc>
                      </a:pPr>
                      <a:r>
                        <a:rPr sz="1500" spc="-5" dirty="0">
                          <a:latin typeface="Calibri"/>
                          <a:cs typeface="Calibri"/>
                        </a:rPr>
                        <a:t>0,009%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41300">
                <a:tc>
                  <a:txBody>
                    <a:bodyPr/>
                    <a:lstStyle/>
                    <a:p>
                      <a:pPr marL="18732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300" b="1" dirty="0">
                          <a:latin typeface="Calibri"/>
                          <a:cs typeface="Calibri"/>
                        </a:rPr>
                        <a:t>14</a:t>
                      </a:r>
                      <a:endParaRPr sz="1300">
                        <a:latin typeface="Calibri"/>
                        <a:cs typeface="Calibri"/>
                      </a:endParaRPr>
                    </a:p>
                  </a:txBody>
                  <a:tcPr marL="0" marR="0" marT="63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335">
                        <a:lnSpc>
                          <a:spcPts val="1800"/>
                        </a:lnSpc>
                      </a:pPr>
                      <a:r>
                        <a:rPr sz="1500" spc="-10" dirty="0">
                          <a:latin typeface="Calibri"/>
                          <a:cs typeface="Calibri"/>
                        </a:rPr>
                        <a:t>г.Алматы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3175" algn="r">
                        <a:lnSpc>
                          <a:spcPts val="1800"/>
                        </a:lnSpc>
                      </a:pPr>
                      <a:r>
                        <a:rPr sz="1500" spc="-5" dirty="0">
                          <a:latin typeface="Calibri"/>
                          <a:cs typeface="Calibri"/>
                        </a:rPr>
                        <a:t>0,012%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41299">
                <a:tc>
                  <a:txBody>
                    <a:bodyPr/>
                    <a:lstStyle/>
                    <a:p>
                      <a:pPr marL="18732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300" b="1" dirty="0">
                          <a:latin typeface="Calibri"/>
                          <a:cs typeface="Calibri"/>
                        </a:rPr>
                        <a:t>15</a:t>
                      </a:r>
                      <a:endParaRPr sz="1300">
                        <a:latin typeface="Calibri"/>
                        <a:cs typeface="Calibri"/>
                      </a:endParaRPr>
                    </a:p>
                  </a:txBody>
                  <a:tcPr marL="0" marR="0" marT="63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335">
                        <a:lnSpc>
                          <a:spcPts val="1795"/>
                        </a:lnSpc>
                      </a:pPr>
                      <a:r>
                        <a:rPr sz="1500" spc="-15" dirty="0">
                          <a:latin typeface="Calibri"/>
                          <a:cs typeface="Calibri"/>
                        </a:rPr>
                        <a:t>Туркестанская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3175" algn="r">
                        <a:lnSpc>
                          <a:spcPts val="1795"/>
                        </a:lnSpc>
                      </a:pPr>
                      <a:r>
                        <a:rPr sz="1500" spc="-5" dirty="0">
                          <a:latin typeface="Calibri"/>
                          <a:cs typeface="Calibri"/>
                        </a:rPr>
                        <a:t>0,013%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41300">
                <a:tc>
                  <a:txBody>
                    <a:bodyPr/>
                    <a:lstStyle/>
                    <a:p>
                      <a:pPr marL="187325">
                        <a:lnSpc>
                          <a:spcPct val="100000"/>
                        </a:lnSpc>
                      </a:pPr>
                      <a:r>
                        <a:rPr sz="1300" b="1" dirty="0">
                          <a:latin typeface="Calibri"/>
                          <a:cs typeface="Calibri"/>
                        </a:rPr>
                        <a:t>16</a:t>
                      </a:r>
                      <a:endParaRPr sz="13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335">
                        <a:lnSpc>
                          <a:spcPct val="100000"/>
                        </a:lnSpc>
                      </a:pPr>
                      <a:r>
                        <a:rPr sz="1500" spc="-5" dirty="0">
                          <a:latin typeface="Calibri"/>
                          <a:cs typeface="Calibri"/>
                        </a:rPr>
                        <a:t>Восточно-Казахстанская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3175" algn="r">
                        <a:lnSpc>
                          <a:spcPct val="100000"/>
                        </a:lnSpc>
                      </a:pPr>
                      <a:r>
                        <a:rPr sz="1500" spc="-10" dirty="0">
                          <a:latin typeface="Calibri"/>
                          <a:cs typeface="Calibri"/>
                        </a:rPr>
                        <a:t>0,018%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41350">
                <a:tc>
                  <a:txBody>
                    <a:bodyPr/>
                    <a:lstStyle/>
                    <a:p>
                      <a:pPr marL="18732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300" b="1" dirty="0">
                          <a:latin typeface="Calibri"/>
                          <a:cs typeface="Calibri"/>
                        </a:rPr>
                        <a:t>17</a:t>
                      </a:r>
                      <a:endParaRPr sz="1300">
                        <a:latin typeface="Calibri"/>
                        <a:cs typeface="Calibri"/>
                      </a:endParaRPr>
                    </a:p>
                  </a:txBody>
                  <a:tcPr marL="0" marR="0" marT="63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3335">
                        <a:lnSpc>
                          <a:spcPts val="1800"/>
                        </a:lnSpc>
                      </a:pPr>
                      <a:r>
                        <a:rPr sz="1500" spc="-5" dirty="0">
                          <a:latin typeface="Calibri"/>
                          <a:cs typeface="Calibri"/>
                        </a:rPr>
                        <a:t>Кызылординская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R="3175" algn="r">
                        <a:lnSpc>
                          <a:spcPts val="1800"/>
                        </a:lnSpc>
                      </a:pPr>
                      <a:r>
                        <a:rPr sz="1500" spc="-5" dirty="0">
                          <a:latin typeface="Calibri"/>
                          <a:cs typeface="Calibri"/>
                        </a:rPr>
                        <a:t>0,025%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41300">
                <a:tc>
                  <a:txBody>
                    <a:bodyPr/>
                    <a:lstStyle/>
                    <a:p>
                      <a:pPr marL="18732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300" b="1" dirty="0">
                          <a:latin typeface="Calibri"/>
                          <a:cs typeface="Calibri"/>
                        </a:rPr>
                        <a:t>18</a:t>
                      </a:r>
                      <a:endParaRPr sz="1300">
                        <a:latin typeface="Calibri"/>
                        <a:cs typeface="Calibri"/>
                      </a:endParaRPr>
                    </a:p>
                  </a:txBody>
                  <a:tcPr marL="0" marR="0" marT="63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3335">
                        <a:lnSpc>
                          <a:spcPts val="1800"/>
                        </a:lnSpc>
                      </a:pPr>
                      <a:r>
                        <a:rPr sz="1500" spc="-5" dirty="0">
                          <a:latin typeface="Calibri"/>
                          <a:cs typeface="Calibri"/>
                        </a:rPr>
                        <a:t>Акмолинская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R="3175" algn="r">
                        <a:lnSpc>
                          <a:spcPts val="1800"/>
                        </a:lnSpc>
                      </a:pPr>
                      <a:r>
                        <a:rPr sz="1500" spc="-5" dirty="0">
                          <a:latin typeface="Calibri"/>
                          <a:cs typeface="Calibri"/>
                        </a:rPr>
                        <a:t>0,031%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41300">
                <a:tc>
                  <a:txBody>
                    <a:bodyPr/>
                    <a:lstStyle/>
                    <a:p>
                      <a:pPr marL="18732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300" b="1" dirty="0">
                          <a:latin typeface="Calibri"/>
                          <a:cs typeface="Calibri"/>
                        </a:rPr>
                        <a:t>19</a:t>
                      </a:r>
                      <a:endParaRPr sz="1300">
                        <a:latin typeface="Calibri"/>
                        <a:cs typeface="Calibri"/>
                      </a:endParaRPr>
                    </a:p>
                  </a:txBody>
                  <a:tcPr marL="0" marR="0" marT="63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3335">
                        <a:lnSpc>
                          <a:spcPts val="1795"/>
                        </a:lnSpc>
                      </a:pPr>
                      <a:r>
                        <a:rPr sz="1500" spc="-15" dirty="0">
                          <a:latin typeface="Calibri"/>
                          <a:cs typeface="Calibri"/>
                        </a:rPr>
                        <a:t>г.Астана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R="3175" algn="r">
                        <a:lnSpc>
                          <a:spcPts val="1795"/>
                        </a:lnSpc>
                      </a:pPr>
                      <a:r>
                        <a:rPr sz="1500" spc="-5" dirty="0">
                          <a:latin typeface="Calibri"/>
                          <a:cs typeface="Calibri"/>
                        </a:rPr>
                        <a:t>0,046%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241300">
                <a:tc>
                  <a:txBody>
                    <a:bodyPr/>
                    <a:lstStyle/>
                    <a:p>
                      <a:pPr marL="18732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300" b="1" dirty="0">
                          <a:latin typeface="Calibri"/>
                          <a:cs typeface="Calibri"/>
                        </a:rPr>
                        <a:t>20</a:t>
                      </a:r>
                      <a:endParaRPr sz="1300">
                        <a:latin typeface="Calibri"/>
                        <a:cs typeface="Calibri"/>
                      </a:endParaRPr>
                    </a:p>
                  </a:txBody>
                  <a:tcPr marL="0" marR="0" marT="63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3335">
                        <a:lnSpc>
                          <a:spcPts val="1795"/>
                        </a:lnSpc>
                        <a:spcBef>
                          <a:spcPts val="5"/>
                        </a:spcBef>
                      </a:pPr>
                      <a:r>
                        <a:rPr sz="1500" spc="-5" dirty="0">
                          <a:latin typeface="Calibri"/>
                          <a:cs typeface="Calibri"/>
                        </a:rPr>
                        <a:t>Актюбинская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63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R="3175" algn="r">
                        <a:lnSpc>
                          <a:spcPts val="1795"/>
                        </a:lnSpc>
                        <a:spcBef>
                          <a:spcPts val="5"/>
                        </a:spcBef>
                      </a:pPr>
                      <a:r>
                        <a:rPr sz="1500" spc="-5" dirty="0">
                          <a:latin typeface="Calibri"/>
                          <a:cs typeface="Calibri"/>
                        </a:rPr>
                        <a:t>0,142%</a:t>
                      </a:r>
                      <a:endParaRPr sz="1500" dirty="0">
                        <a:latin typeface="Calibri"/>
                        <a:cs typeface="Calibri"/>
                      </a:endParaRPr>
                    </a:p>
                  </a:txBody>
                  <a:tcPr marL="0" marR="0" marT="63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</a:tbl>
          </a:graphicData>
        </a:graphic>
      </p:graphicFrame>
      <p:sp>
        <p:nvSpPr>
          <p:cNvPr id="5" name="object 5"/>
          <p:cNvSpPr/>
          <p:nvPr/>
        </p:nvSpPr>
        <p:spPr>
          <a:xfrm>
            <a:off x="5788152" y="3412235"/>
            <a:ext cx="1760220" cy="1138555"/>
          </a:xfrm>
          <a:custGeom>
            <a:avLst/>
            <a:gdLst/>
            <a:ahLst/>
            <a:cxnLst/>
            <a:rect l="l" t="t" r="r" b="b"/>
            <a:pathLst>
              <a:path w="1760220" h="1138554">
                <a:moveTo>
                  <a:pt x="0" y="1138427"/>
                </a:moveTo>
                <a:lnTo>
                  <a:pt x="1760220" y="1138427"/>
                </a:lnTo>
                <a:lnTo>
                  <a:pt x="1760220" y="0"/>
                </a:lnTo>
                <a:lnTo>
                  <a:pt x="0" y="0"/>
                </a:lnTo>
                <a:lnTo>
                  <a:pt x="0" y="1138427"/>
                </a:lnTo>
                <a:close/>
              </a:path>
            </a:pathLst>
          </a:custGeom>
          <a:ln w="9144">
            <a:solidFill>
              <a:srgbClr val="FFC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6131178" y="3440938"/>
            <a:ext cx="1073785" cy="10591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-635" algn="ctr">
              <a:lnSpc>
                <a:spcPct val="101000"/>
              </a:lnSpc>
              <a:spcBef>
                <a:spcPts val="95"/>
              </a:spcBef>
            </a:pPr>
            <a:r>
              <a:rPr sz="1450" b="1" dirty="0">
                <a:solidFill>
                  <a:srgbClr val="252525"/>
                </a:solidFill>
                <a:latin typeface="Arial"/>
                <a:cs typeface="Arial"/>
              </a:rPr>
              <a:t>Средний </a:t>
            </a:r>
            <a:r>
              <a:rPr sz="1450" b="1" spc="5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450" b="1" spc="-5" dirty="0">
                <a:solidFill>
                  <a:srgbClr val="252525"/>
                </a:solidFill>
                <a:latin typeface="Arial"/>
                <a:cs typeface="Arial"/>
              </a:rPr>
              <a:t>уровень</a:t>
            </a:r>
            <a:r>
              <a:rPr sz="1450" b="1" spc="-45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450" b="1" spc="5" dirty="0">
                <a:solidFill>
                  <a:srgbClr val="252525"/>
                </a:solidFill>
                <a:latin typeface="Arial"/>
                <a:cs typeface="Arial"/>
              </a:rPr>
              <a:t>по </a:t>
            </a:r>
            <a:r>
              <a:rPr sz="1450" b="1" spc="-390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450" b="1" dirty="0">
                <a:solidFill>
                  <a:srgbClr val="252525"/>
                </a:solidFill>
                <a:latin typeface="Arial"/>
                <a:cs typeface="Arial"/>
              </a:rPr>
              <a:t>стране</a:t>
            </a:r>
            <a:endParaRPr sz="1450">
              <a:latin typeface="Arial"/>
              <a:cs typeface="Arial"/>
            </a:endParaRPr>
          </a:p>
          <a:p>
            <a:pPr marL="6350" algn="ctr">
              <a:lnSpc>
                <a:spcPts val="2865"/>
              </a:lnSpc>
            </a:pPr>
            <a:r>
              <a:rPr sz="2400" b="1" spc="-5" dirty="0">
                <a:solidFill>
                  <a:srgbClr val="FFC000"/>
                </a:solidFill>
                <a:latin typeface="Arial"/>
                <a:cs typeface="Arial"/>
              </a:rPr>
              <a:t>0,019%</a:t>
            </a:r>
            <a:endParaRPr sz="24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45591" y="4988052"/>
            <a:ext cx="6419215" cy="1219200"/>
          </a:xfrm>
          <a:prstGeom prst="rect">
            <a:avLst/>
          </a:prstGeom>
          <a:solidFill>
            <a:srgbClr val="F1F1F1"/>
          </a:solidFill>
        </p:spPr>
        <p:txBody>
          <a:bodyPr vert="horz" wrap="square" lIns="0" tIns="571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45"/>
              </a:spcBef>
            </a:pPr>
            <a:endParaRPr sz="1600">
              <a:latin typeface="Times New Roman"/>
              <a:cs typeface="Times New Roman"/>
            </a:endParaRPr>
          </a:p>
          <a:p>
            <a:pPr marL="90805" marR="84455" algn="just">
              <a:lnSpc>
                <a:spcPct val="100000"/>
              </a:lnSpc>
            </a:pPr>
            <a:r>
              <a:rPr sz="1600" i="1" spc="-15" dirty="0">
                <a:solidFill>
                  <a:srgbClr val="252525"/>
                </a:solidFill>
                <a:latin typeface="Arial"/>
                <a:cs typeface="Arial"/>
              </a:rPr>
              <a:t>Показатели </a:t>
            </a:r>
            <a:r>
              <a:rPr sz="1600" i="1" spc="-5" dirty="0">
                <a:solidFill>
                  <a:srgbClr val="252525"/>
                </a:solidFill>
                <a:latin typeface="Arial"/>
                <a:cs typeface="Arial"/>
              </a:rPr>
              <a:t>16 </a:t>
            </a:r>
            <a:r>
              <a:rPr sz="1600" i="1" spc="-10" dirty="0">
                <a:solidFill>
                  <a:srgbClr val="252525"/>
                </a:solidFill>
                <a:latin typeface="Arial"/>
                <a:cs typeface="Arial"/>
              </a:rPr>
              <a:t>регионов ниже среднереспубликанского уровня, </a:t>
            </a:r>
            <a:r>
              <a:rPr sz="1600" i="1" spc="-5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i="1" spc="-15" dirty="0">
                <a:solidFill>
                  <a:srgbClr val="252525"/>
                </a:solidFill>
                <a:latin typeface="Arial"/>
                <a:cs typeface="Arial"/>
              </a:rPr>
              <a:t>что свидетельствует </a:t>
            </a:r>
            <a:r>
              <a:rPr sz="1600" i="1" spc="-5" dirty="0">
                <a:solidFill>
                  <a:srgbClr val="252525"/>
                </a:solidFill>
                <a:latin typeface="Arial"/>
                <a:cs typeface="Arial"/>
              </a:rPr>
              <a:t>о низкой </a:t>
            </a:r>
            <a:r>
              <a:rPr sz="1600" i="1" spc="-15" dirty="0">
                <a:solidFill>
                  <a:srgbClr val="252525"/>
                </a:solidFill>
                <a:latin typeface="Arial"/>
                <a:cs typeface="Arial"/>
              </a:rPr>
              <a:t>доле </a:t>
            </a:r>
            <a:r>
              <a:rPr sz="1600" i="1" spc="-10" dirty="0">
                <a:solidFill>
                  <a:srgbClr val="252525"/>
                </a:solidFill>
                <a:latin typeface="Arial"/>
                <a:cs typeface="Arial"/>
              </a:rPr>
              <a:t>незаконных </a:t>
            </a:r>
            <a:r>
              <a:rPr sz="1600" i="1" spc="-15" dirty="0">
                <a:solidFill>
                  <a:srgbClr val="252525"/>
                </a:solidFill>
                <a:latin typeface="Arial"/>
                <a:cs typeface="Arial"/>
              </a:rPr>
              <a:t>проверок </a:t>
            </a:r>
            <a:r>
              <a:rPr sz="1600" i="1" spc="-10" dirty="0">
                <a:solidFill>
                  <a:srgbClr val="252525"/>
                </a:solidFill>
                <a:latin typeface="Arial"/>
                <a:cs typeface="Arial"/>
              </a:rPr>
              <a:t>по </a:t>
            </a:r>
            <a:r>
              <a:rPr sz="1600" i="1" spc="-5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i="1" spc="-10" dirty="0">
                <a:solidFill>
                  <a:srgbClr val="252525"/>
                </a:solidFill>
                <a:latin typeface="Arial"/>
                <a:cs typeface="Arial"/>
              </a:rPr>
              <a:t>отношению</a:t>
            </a:r>
            <a:r>
              <a:rPr sz="1600" i="1" spc="20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i="1" spc="-5" dirty="0">
                <a:solidFill>
                  <a:srgbClr val="252525"/>
                </a:solidFill>
                <a:latin typeface="Arial"/>
                <a:cs typeface="Arial"/>
              </a:rPr>
              <a:t>к</a:t>
            </a:r>
            <a:r>
              <a:rPr sz="1600" i="1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i="1" spc="-20" dirty="0">
                <a:solidFill>
                  <a:srgbClr val="252525"/>
                </a:solidFill>
                <a:latin typeface="Arial"/>
                <a:cs typeface="Arial"/>
              </a:rPr>
              <a:t>бизнесу.</a:t>
            </a:r>
            <a:endParaRPr sz="1600">
              <a:latin typeface="Arial"/>
              <a:cs typeface="Arial"/>
            </a:endParaRPr>
          </a:p>
        </p:txBody>
      </p: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599948" y="278079"/>
            <a:ext cx="3972560" cy="351790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2100" b="1" spc="20" dirty="0">
                <a:solidFill>
                  <a:srgbClr val="001F5F"/>
                </a:solidFill>
                <a:latin typeface="Arial"/>
                <a:cs typeface="Arial"/>
              </a:rPr>
              <a:t>РЕГИОНЫ.</a:t>
            </a:r>
            <a:r>
              <a:rPr sz="2100" b="1" spc="-2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100" b="1" spc="10" dirty="0">
                <a:solidFill>
                  <a:srgbClr val="001F5F"/>
                </a:solidFill>
                <a:latin typeface="Arial"/>
                <a:cs typeface="Arial"/>
              </a:rPr>
              <a:t>ИТОГИ</a:t>
            </a:r>
            <a:r>
              <a:rPr sz="2100" b="1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100" b="1" spc="15" dirty="0">
                <a:solidFill>
                  <a:srgbClr val="001F5F"/>
                </a:solidFill>
                <a:latin typeface="Arial"/>
                <a:cs typeface="Arial"/>
              </a:rPr>
              <a:t>2023</a:t>
            </a:r>
            <a:r>
              <a:rPr sz="2100" b="1" spc="-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100" b="1" spc="5" dirty="0">
                <a:solidFill>
                  <a:srgbClr val="001F5F"/>
                </a:solidFill>
                <a:latin typeface="Arial"/>
                <a:cs typeface="Arial"/>
              </a:rPr>
              <a:t>ГОДА</a:t>
            </a:r>
            <a:endParaRPr sz="2100">
              <a:latin typeface="Arial"/>
              <a:cs typeface="Arial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364997" y="817625"/>
            <a:ext cx="8987155" cy="0"/>
          </a:xfrm>
          <a:custGeom>
            <a:avLst/>
            <a:gdLst/>
            <a:ahLst/>
            <a:cxnLst/>
            <a:rect l="l" t="t" r="r" b="b"/>
            <a:pathLst>
              <a:path w="8987155">
                <a:moveTo>
                  <a:pt x="8986647" y="0"/>
                </a:moveTo>
                <a:lnTo>
                  <a:pt x="0" y="0"/>
                </a:lnTo>
              </a:path>
            </a:pathLst>
          </a:custGeom>
          <a:ln w="38100">
            <a:solidFill>
              <a:srgbClr val="D9840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0" name="object 10"/>
          <p:cNvGrpSpPr/>
          <p:nvPr/>
        </p:nvGrpSpPr>
        <p:grpSpPr>
          <a:xfrm>
            <a:off x="1045273" y="2006917"/>
            <a:ext cx="4389755" cy="2470150"/>
            <a:chOff x="1045273" y="2006917"/>
            <a:chExt cx="4389755" cy="2470150"/>
          </a:xfrm>
        </p:grpSpPr>
        <p:sp>
          <p:nvSpPr>
            <p:cNvPr id="11" name="object 11"/>
            <p:cNvSpPr/>
            <p:nvPr/>
          </p:nvSpPr>
          <p:spPr>
            <a:xfrm>
              <a:off x="1050036" y="2011679"/>
              <a:ext cx="4380230" cy="2429510"/>
            </a:xfrm>
            <a:custGeom>
              <a:avLst/>
              <a:gdLst/>
              <a:ahLst/>
              <a:cxnLst/>
              <a:rect l="l" t="t" r="r" b="b"/>
              <a:pathLst>
                <a:path w="4380230" h="2429510">
                  <a:moveTo>
                    <a:pt x="0" y="2429256"/>
                  </a:moveTo>
                  <a:lnTo>
                    <a:pt x="4379976" y="2429256"/>
                  </a:lnTo>
                </a:path>
                <a:path w="4380230" h="2429510">
                  <a:moveTo>
                    <a:pt x="0" y="2125980"/>
                  </a:moveTo>
                  <a:lnTo>
                    <a:pt x="4379976" y="2125980"/>
                  </a:lnTo>
                </a:path>
                <a:path w="4380230" h="2429510">
                  <a:moveTo>
                    <a:pt x="0" y="1822704"/>
                  </a:moveTo>
                  <a:lnTo>
                    <a:pt x="4379976" y="1822704"/>
                  </a:lnTo>
                </a:path>
                <a:path w="4380230" h="2429510">
                  <a:moveTo>
                    <a:pt x="0" y="1519428"/>
                  </a:moveTo>
                  <a:lnTo>
                    <a:pt x="4379976" y="1519428"/>
                  </a:lnTo>
                </a:path>
                <a:path w="4380230" h="2429510">
                  <a:moveTo>
                    <a:pt x="0" y="1214628"/>
                  </a:moveTo>
                  <a:lnTo>
                    <a:pt x="4379976" y="1214628"/>
                  </a:lnTo>
                </a:path>
                <a:path w="4380230" h="2429510">
                  <a:moveTo>
                    <a:pt x="0" y="911352"/>
                  </a:moveTo>
                  <a:lnTo>
                    <a:pt x="4379976" y="911352"/>
                  </a:lnTo>
                </a:path>
                <a:path w="4380230" h="2429510">
                  <a:moveTo>
                    <a:pt x="0" y="608076"/>
                  </a:moveTo>
                  <a:lnTo>
                    <a:pt x="4379976" y="608076"/>
                  </a:lnTo>
                </a:path>
                <a:path w="4380230" h="2429510">
                  <a:moveTo>
                    <a:pt x="0" y="303275"/>
                  </a:moveTo>
                  <a:lnTo>
                    <a:pt x="4379976" y="303275"/>
                  </a:lnTo>
                </a:path>
                <a:path w="4380230" h="2429510">
                  <a:moveTo>
                    <a:pt x="0" y="0"/>
                  </a:moveTo>
                  <a:lnTo>
                    <a:pt x="4379976" y="0"/>
                  </a:lnTo>
                </a:path>
                <a:path w="4380230" h="2429510">
                  <a:moveTo>
                    <a:pt x="876300" y="0"/>
                  </a:moveTo>
                  <a:lnTo>
                    <a:pt x="876300" y="2429256"/>
                  </a:lnTo>
                </a:path>
                <a:path w="4380230" h="2429510">
                  <a:moveTo>
                    <a:pt x="1752600" y="0"/>
                  </a:moveTo>
                  <a:lnTo>
                    <a:pt x="1752600" y="2429256"/>
                  </a:lnTo>
                </a:path>
                <a:path w="4380230" h="2429510">
                  <a:moveTo>
                    <a:pt x="2628900" y="0"/>
                  </a:moveTo>
                  <a:lnTo>
                    <a:pt x="2628900" y="2429256"/>
                  </a:lnTo>
                </a:path>
                <a:path w="4380230" h="2429510">
                  <a:moveTo>
                    <a:pt x="3505200" y="0"/>
                  </a:moveTo>
                  <a:lnTo>
                    <a:pt x="3505200" y="2429256"/>
                  </a:lnTo>
                </a:path>
                <a:path w="4380230" h="2429510">
                  <a:moveTo>
                    <a:pt x="4379976" y="0"/>
                  </a:moveTo>
                  <a:lnTo>
                    <a:pt x="4379976" y="2429256"/>
                  </a:lnTo>
                </a:path>
              </a:pathLst>
            </a:custGeom>
            <a:ln w="9144">
              <a:solidFill>
                <a:srgbClr val="D9D9D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1050036" y="2011679"/>
              <a:ext cx="0" cy="2429510"/>
            </a:xfrm>
            <a:custGeom>
              <a:avLst/>
              <a:gdLst/>
              <a:ahLst/>
              <a:cxnLst/>
              <a:rect l="l" t="t" r="r" b="b"/>
              <a:pathLst>
                <a:path h="2429510">
                  <a:moveTo>
                    <a:pt x="0" y="2429256"/>
                  </a:moveTo>
                  <a:lnTo>
                    <a:pt x="0" y="0"/>
                  </a:lnTo>
                </a:path>
              </a:pathLst>
            </a:custGeom>
            <a:ln w="9144">
              <a:solidFill>
                <a:srgbClr val="BEBEB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3" name="object 1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189228" y="4290948"/>
              <a:ext cx="73152" cy="73152"/>
            </a:xfrm>
            <a:prstGeom prst="rect">
              <a:avLst/>
            </a:prstGeom>
          </p:spPr>
        </p:pic>
        <p:pic>
          <p:nvPicPr>
            <p:cNvPr id="14" name="object 1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364488" y="3932808"/>
              <a:ext cx="73152" cy="73152"/>
            </a:xfrm>
            <a:prstGeom prst="rect">
              <a:avLst/>
            </a:prstGeom>
          </p:spPr>
        </p:pic>
        <p:pic>
          <p:nvPicPr>
            <p:cNvPr id="15" name="object 15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539748" y="2248788"/>
              <a:ext cx="73152" cy="73152"/>
            </a:xfrm>
            <a:prstGeom prst="rect">
              <a:avLst/>
            </a:prstGeom>
          </p:spPr>
        </p:pic>
        <p:pic>
          <p:nvPicPr>
            <p:cNvPr id="16" name="object 16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715008" y="4326000"/>
              <a:ext cx="73152" cy="73152"/>
            </a:xfrm>
            <a:prstGeom prst="rect">
              <a:avLst/>
            </a:prstGeom>
          </p:spPr>
        </p:pic>
        <p:pic>
          <p:nvPicPr>
            <p:cNvPr id="17" name="object 1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890268" y="4333620"/>
              <a:ext cx="73152" cy="73152"/>
            </a:xfrm>
            <a:prstGeom prst="rect">
              <a:avLst/>
            </a:prstGeom>
          </p:spPr>
        </p:pic>
        <p:pic>
          <p:nvPicPr>
            <p:cNvPr id="18" name="object 18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2065527" y="4377816"/>
              <a:ext cx="73152" cy="73152"/>
            </a:xfrm>
            <a:prstGeom prst="rect">
              <a:avLst/>
            </a:prstGeom>
          </p:spPr>
        </p:pic>
        <p:pic>
          <p:nvPicPr>
            <p:cNvPr id="19" name="object 19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240788" y="4333620"/>
              <a:ext cx="73152" cy="73152"/>
            </a:xfrm>
            <a:prstGeom prst="rect">
              <a:avLst/>
            </a:prstGeom>
          </p:spPr>
        </p:pic>
        <p:pic>
          <p:nvPicPr>
            <p:cNvPr id="20" name="object 20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2416047" y="4403725"/>
              <a:ext cx="73152" cy="73152"/>
            </a:xfrm>
            <a:prstGeom prst="rect">
              <a:avLst/>
            </a:prstGeom>
          </p:spPr>
        </p:pic>
        <p:pic>
          <p:nvPicPr>
            <p:cNvPr id="21" name="object 21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591308" y="4327525"/>
              <a:ext cx="73152" cy="73152"/>
            </a:xfrm>
            <a:prstGeom prst="rect">
              <a:avLst/>
            </a:prstGeom>
          </p:spPr>
        </p:pic>
        <p:pic>
          <p:nvPicPr>
            <p:cNvPr id="22" name="object 22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766568" y="4309236"/>
              <a:ext cx="73152" cy="73152"/>
            </a:xfrm>
            <a:prstGeom prst="rect">
              <a:avLst/>
            </a:prstGeom>
          </p:spPr>
        </p:pic>
        <p:pic>
          <p:nvPicPr>
            <p:cNvPr id="23" name="object 23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941828" y="4019676"/>
              <a:ext cx="73152" cy="73152"/>
            </a:xfrm>
            <a:prstGeom prst="rect">
              <a:avLst/>
            </a:prstGeom>
          </p:spPr>
        </p:pic>
        <p:pic>
          <p:nvPicPr>
            <p:cNvPr id="24" name="object 2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117087" y="4289425"/>
              <a:ext cx="73152" cy="73152"/>
            </a:xfrm>
            <a:prstGeom prst="rect">
              <a:avLst/>
            </a:prstGeom>
          </p:spPr>
        </p:pic>
        <p:pic>
          <p:nvPicPr>
            <p:cNvPr id="25" name="object 25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3292347" y="4265040"/>
              <a:ext cx="73151" cy="73152"/>
            </a:xfrm>
            <a:prstGeom prst="rect">
              <a:avLst/>
            </a:prstGeom>
          </p:spPr>
        </p:pic>
        <p:pic>
          <p:nvPicPr>
            <p:cNvPr id="26" name="object 26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3467608" y="4316856"/>
              <a:ext cx="73152" cy="73152"/>
            </a:xfrm>
            <a:prstGeom prst="rect">
              <a:avLst/>
            </a:prstGeom>
          </p:spPr>
        </p:pic>
        <p:pic>
          <p:nvPicPr>
            <p:cNvPr id="27" name="object 2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642868" y="4205604"/>
              <a:ext cx="73152" cy="73152"/>
            </a:xfrm>
            <a:prstGeom prst="rect">
              <a:avLst/>
            </a:prstGeom>
          </p:spPr>
        </p:pic>
        <p:pic>
          <p:nvPicPr>
            <p:cNvPr id="28" name="object 2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818128" y="4403725"/>
              <a:ext cx="73152" cy="73152"/>
            </a:xfrm>
            <a:prstGeom prst="rect">
              <a:avLst/>
            </a:prstGeom>
          </p:spPr>
        </p:pic>
        <p:pic>
          <p:nvPicPr>
            <p:cNvPr id="29" name="object 29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993387" y="4137025"/>
              <a:ext cx="73151" cy="73152"/>
            </a:xfrm>
            <a:prstGeom prst="rect">
              <a:avLst/>
            </a:prstGeom>
          </p:spPr>
        </p:pic>
        <p:pic>
          <p:nvPicPr>
            <p:cNvPr id="30" name="object 30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168647" y="4225416"/>
              <a:ext cx="73151" cy="73152"/>
            </a:xfrm>
            <a:prstGeom prst="rect">
              <a:avLst/>
            </a:prstGeom>
          </p:spPr>
        </p:pic>
        <p:pic>
          <p:nvPicPr>
            <p:cNvPr id="31" name="object 31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343907" y="3710304"/>
              <a:ext cx="73152" cy="73152"/>
            </a:xfrm>
            <a:prstGeom prst="rect">
              <a:avLst/>
            </a:prstGeom>
          </p:spPr>
        </p:pic>
        <p:pic>
          <p:nvPicPr>
            <p:cNvPr id="32" name="object 32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519168" y="4403725"/>
              <a:ext cx="73152" cy="73152"/>
            </a:xfrm>
            <a:prstGeom prst="rect">
              <a:avLst/>
            </a:prstGeom>
          </p:spPr>
        </p:pic>
      </p:grpSp>
      <p:sp>
        <p:nvSpPr>
          <p:cNvPr id="33" name="object 33"/>
          <p:cNvSpPr txBox="1"/>
          <p:nvPr/>
        </p:nvSpPr>
        <p:spPr>
          <a:xfrm>
            <a:off x="590194" y="4347717"/>
            <a:ext cx="36766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dirty="0">
                <a:solidFill>
                  <a:srgbClr val="585858"/>
                </a:solidFill>
                <a:latin typeface="Calibri"/>
                <a:cs typeface="Calibri"/>
              </a:rPr>
              <a:t>0,000%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590194" y="4043933"/>
            <a:ext cx="36766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dirty="0">
                <a:solidFill>
                  <a:srgbClr val="585858"/>
                </a:solidFill>
                <a:latin typeface="Calibri"/>
                <a:cs typeface="Calibri"/>
              </a:rPr>
              <a:t>0,020%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590194" y="3740022"/>
            <a:ext cx="36766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dirty="0">
                <a:solidFill>
                  <a:srgbClr val="585858"/>
                </a:solidFill>
                <a:latin typeface="Calibri"/>
                <a:cs typeface="Calibri"/>
              </a:rPr>
              <a:t>0,040%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590194" y="3436365"/>
            <a:ext cx="36766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dirty="0">
                <a:solidFill>
                  <a:srgbClr val="585858"/>
                </a:solidFill>
                <a:latin typeface="Calibri"/>
                <a:cs typeface="Calibri"/>
              </a:rPr>
              <a:t>0,060%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590194" y="1917572"/>
            <a:ext cx="367665" cy="13779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dirty="0">
                <a:solidFill>
                  <a:srgbClr val="585858"/>
                </a:solidFill>
                <a:latin typeface="Calibri"/>
                <a:cs typeface="Calibri"/>
              </a:rPr>
              <a:t>0,160%</a:t>
            </a:r>
            <a:endParaRPr sz="9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05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900" dirty="0">
                <a:solidFill>
                  <a:srgbClr val="585858"/>
                </a:solidFill>
                <a:latin typeface="Calibri"/>
                <a:cs typeface="Calibri"/>
              </a:rPr>
              <a:t>0,140%</a:t>
            </a:r>
            <a:endParaRPr sz="9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05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900" dirty="0">
                <a:solidFill>
                  <a:srgbClr val="585858"/>
                </a:solidFill>
                <a:latin typeface="Calibri"/>
                <a:cs typeface="Calibri"/>
              </a:rPr>
              <a:t>0,120%</a:t>
            </a:r>
            <a:endParaRPr sz="9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05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900" dirty="0">
                <a:solidFill>
                  <a:srgbClr val="585858"/>
                </a:solidFill>
                <a:latin typeface="Calibri"/>
                <a:cs typeface="Calibri"/>
              </a:rPr>
              <a:t>0,100%</a:t>
            </a:r>
            <a:endParaRPr sz="9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05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900" dirty="0">
                <a:solidFill>
                  <a:srgbClr val="585858"/>
                </a:solidFill>
                <a:latin typeface="Calibri"/>
                <a:cs typeface="Calibri"/>
              </a:rPr>
              <a:t>0,080%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38" name="object 38"/>
          <p:cNvSpPr/>
          <p:nvPr/>
        </p:nvSpPr>
        <p:spPr>
          <a:xfrm>
            <a:off x="879347" y="4120896"/>
            <a:ext cx="5008880" cy="0"/>
          </a:xfrm>
          <a:custGeom>
            <a:avLst/>
            <a:gdLst/>
            <a:ahLst/>
            <a:cxnLst/>
            <a:rect l="l" t="t" r="r" b="b"/>
            <a:pathLst>
              <a:path w="5008880">
                <a:moveTo>
                  <a:pt x="0" y="0"/>
                </a:moveTo>
                <a:lnTo>
                  <a:pt x="5008880" y="0"/>
                </a:lnTo>
              </a:path>
            </a:pathLst>
          </a:custGeom>
          <a:ln w="9144">
            <a:solidFill>
              <a:srgbClr val="FFC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83820">
              <a:lnSpc>
                <a:spcPct val="100000"/>
              </a:lnSpc>
              <a:spcBef>
                <a:spcPts val="100"/>
              </a:spcBef>
            </a:pPr>
            <a:fld id="{81D60167-4931-47E6-BA6A-407CBD079E47}" type="slidenum">
              <a:rPr spc="-5" dirty="0"/>
              <a:t>9</a:t>
            </a:fld>
            <a:endParaRPr spc="-5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462C1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</TotalTime>
  <Words>1494</Words>
  <Application>Microsoft Office PowerPoint</Application>
  <PresentationFormat>Широкоэкранный</PresentationFormat>
  <Paragraphs>703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7" baseType="lpstr">
      <vt:lpstr>Arial</vt:lpstr>
      <vt:lpstr>Calibri</vt:lpstr>
      <vt:lpstr>Microsoft Sans Serif</vt:lpstr>
      <vt:lpstr>Times New Roman</vt:lpstr>
      <vt:lpstr>Wingdings</vt:lpstr>
      <vt:lpstr>Office Theme</vt:lpstr>
      <vt:lpstr>Презентация PowerPoint</vt:lpstr>
      <vt:lpstr>ИНСТРУМЕНТЫ ОЦЕНКИ</vt:lpstr>
      <vt:lpstr>РЕГИОНЫ. ИТОГИ 2023 ГОДА</vt:lpstr>
      <vt:lpstr>РЕГИОНЫ. ИТОГИ 2023 ГОДА</vt:lpstr>
      <vt:lpstr>РЕГИОНЫ. ИТОГИ 2023 ГОДА</vt:lpstr>
      <vt:lpstr>РЕГИОНЫ. ИТОГИ 2023 ГОДА</vt:lpstr>
      <vt:lpstr>РЕГИОНЫ. ИТОГИ 2023 ГОДА</vt:lpstr>
      <vt:lpstr>РЕГИОНЫ. ИТОГИ 2023 ГОДА</vt:lpstr>
      <vt:lpstr>РЕГИОНЫ. ИТОГИ 2023 ГОДА</vt:lpstr>
      <vt:lpstr>РЕГИОНЫ. ИТОГИ 2023 ГОДА</vt:lpstr>
      <vt:lpstr>Результаты опроса субъектов бизнеса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51</dc:creator>
  <cp:lastModifiedBy>Ернар Кульпеисов</cp:lastModifiedBy>
  <cp:revision>2</cp:revision>
  <dcterms:created xsi:type="dcterms:W3CDTF">2024-09-24T03:52:52Z</dcterms:created>
  <dcterms:modified xsi:type="dcterms:W3CDTF">2024-09-26T06:04:11Z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2024-06-19T00:00:00Z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2024-09-24T00:00:00Z</vt:filetime>
  </property>
</Properties>
</file>