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13"/>
  </p:notesMasterIdLst>
  <p:sldIdLst>
    <p:sldId id="256" r:id="rId5"/>
    <p:sldId id="723" r:id="rId6"/>
    <p:sldId id="717" r:id="rId7"/>
    <p:sldId id="718" r:id="rId8"/>
    <p:sldId id="722" r:id="rId9"/>
    <p:sldId id="721" r:id="rId10"/>
    <p:sldId id="714" r:id="rId11"/>
    <p:sldId id="71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4" autoAdjust="0"/>
    <p:restoredTop sz="94434" autoAdjust="0"/>
  </p:normalViewPr>
  <p:slideViewPr>
    <p:cSldViewPr snapToGrid="0" snapToObjects="1">
      <p:cViewPr varScale="1">
        <p:scale>
          <a:sx n="68" d="100"/>
          <a:sy n="68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C8246-237B-42FC-BD5E-9352A2EAE4F9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07023-08EA-4A2B-8981-72EF27641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13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920DD-53DA-43E0-83BA-2BCC8494C71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14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920DD-53DA-43E0-83BA-2BCC8494C71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4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920DD-53DA-43E0-83BA-2BCC8494C71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46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920DD-53DA-43E0-83BA-2BCC8494C71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480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920DD-53DA-43E0-83BA-2BCC8494C71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428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920DD-53DA-43E0-83BA-2BCC8494C71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277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920DD-53DA-43E0-83BA-2BCC8494C71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527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920DD-53DA-43E0-83BA-2BCC8494C71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98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A5B008-0300-494D-8CC7-50F4AE8D4D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35618AC-FCE5-9545-A06C-F73B94FCF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972E17F-73DC-4E47-B357-39CB55DCC1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EF2F31D-0BDC-F549-9C33-1362DE75CE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5308" y="456106"/>
            <a:ext cx="639857" cy="129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8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537C3-8C67-D940-A567-1C8EDCF82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ED03D8C-1934-6041-89AB-D85CD623D8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6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91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4514C-5B71-43D9-A871-3F0A7C567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A0E9E0-0DA7-4B7F-B09E-BEBAC52DC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EBBAA-11C4-4A5E-A0C4-2FFF7DEA5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1895-42AC-45BE-9B28-AD9B187DA45B}" type="datetime1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88BB15-BD1C-4875-AE56-0A8E10AA9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9A56CE-1BF4-4953-B1D3-47A8038B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BFCA-89E8-447D-A4EF-53590279D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3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EB64-C0C7-6C43-B1A2-51C21FE1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5FCF-499D-6E45-B3AF-F414ABF50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77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21F9-4398-B14F-B02F-EFA3BCAC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7F5E4-EAD3-8B42-9885-D7319185C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9CEA-A734-4A44-92E3-56758F5C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A4D1F-F0BD-8B43-9624-DE52BC95A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26995-C0D3-1C4D-B316-C55A678E7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2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3F0D6-21E2-AD40-ADB2-86E6C0E8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B3F4-A41E-B74E-81FF-2CE011381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B1B4E-770D-634E-8CC9-C8F7CDB0E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D713-21DD-7344-87D9-DD08DE310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33EC3E-0F82-FA49-928B-1093BF6A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89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0183A-87FA-904B-B8FC-31D5F4DD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29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74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F9904-060E-9243-9D0A-72C1077A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42856-C495-1740-834F-9EEB4CA77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6381"/>
            <a:ext cx="3932237" cy="43426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59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DC307-33D6-2F4C-BE6C-9B3D37B57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80322"/>
            <a:ext cx="6172200" cy="42807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DAB67-A291-1945-B3C2-A6150D8EC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80322"/>
            <a:ext cx="3932237" cy="4288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86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B126BB-C052-2B43-864C-1221AD1D486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5A9E4-E614-D84D-9314-C67550366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6AA1CD7-E794-3B4E-9D32-982B035D3E8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396870" y="92933"/>
            <a:ext cx="494011" cy="1000372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1958FA5-E4DB-B34C-9943-858EA151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070596-D987-644D-87F0-1FF9E4EF055A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365593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gif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2F1D6E-8BD9-4744-A829-C5F2E36F6801}"/>
              </a:ext>
            </a:extLst>
          </p:cNvPr>
          <p:cNvSpPr txBox="1"/>
          <p:nvPr/>
        </p:nvSpPr>
        <p:spPr>
          <a:xfrm>
            <a:off x="818561" y="1895928"/>
            <a:ext cx="1084099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0000"/>
                </a:solidFill>
                <a:latin typeface="+mj-lt"/>
              </a:rPr>
              <a:t>Устойчивые</a:t>
            </a:r>
            <a:r>
              <a:rPr lang="ru-RU" sz="4400" b="1" dirty="0">
                <a:solidFill>
                  <a:srgbClr val="000000"/>
                </a:solidFill>
              </a:rPr>
              <a:t> города для </a:t>
            </a:r>
            <a:r>
              <a:rPr lang="ru-RU" sz="4400" b="1" dirty="0" err="1">
                <a:solidFill>
                  <a:srgbClr val="000000"/>
                </a:solidFill>
              </a:rPr>
              <a:t>низкоуглеродного</a:t>
            </a:r>
            <a:r>
              <a:rPr lang="ru-RU" sz="4400" b="1" dirty="0">
                <a:solidFill>
                  <a:srgbClr val="000000"/>
                </a:solidFill>
              </a:rPr>
              <a:t> развития </a:t>
            </a:r>
          </a:p>
        </p:txBody>
      </p:sp>
      <p:sp>
        <p:nvSpPr>
          <p:cNvPr id="3" name="Shape 134"/>
          <p:cNvSpPr txBox="1">
            <a:spLocks noGrp="1"/>
          </p:cNvSpPr>
          <p:nvPr>
            <p:ph type="subTitle" idx="1"/>
          </p:nvPr>
        </p:nvSpPr>
        <p:spPr>
          <a:xfrm>
            <a:off x="2588899" y="4161996"/>
            <a:ext cx="8233775" cy="7882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ru-RU" altLang="ru-RU" sz="1600" i="1" dirty="0">
                <a:solidFill>
                  <a:srgbClr val="000000"/>
                </a:solidFill>
                <a:latin typeface="+mj-lt"/>
              </a:rPr>
              <a:t>Проект ПРООН</a:t>
            </a:r>
            <a:r>
              <a:rPr lang="en-US" altLang="ru-RU" sz="1600" i="1" dirty="0">
                <a:solidFill>
                  <a:srgbClr val="000000"/>
                </a:solidFill>
                <a:latin typeface="+mj-lt"/>
              </a:rPr>
              <a:t>-</a:t>
            </a:r>
            <a:r>
              <a:rPr lang="ru-RU" altLang="ru-RU" sz="1600" i="1" dirty="0">
                <a:solidFill>
                  <a:srgbClr val="000000"/>
                </a:solidFill>
                <a:latin typeface="+mj-lt"/>
              </a:rPr>
              <a:t>ГЭФ</a:t>
            </a:r>
            <a:r>
              <a:rPr lang="en-US" altLang="ru-RU" sz="1600" i="1" dirty="0">
                <a:solidFill>
                  <a:srgbClr val="000000"/>
                </a:solidFill>
                <a:latin typeface="+mj-lt"/>
              </a:rPr>
              <a:t>/</a:t>
            </a:r>
            <a:r>
              <a:rPr lang="ru-RU" altLang="ru-RU" sz="1600" i="1" dirty="0">
                <a:solidFill>
                  <a:srgbClr val="000000"/>
                </a:solidFill>
                <a:latin typeface="+mj-lt"/>
              </a:rPr>
              <a:t>МИИР РК</a:t>
            </a:r>
          </a:p>
          <a:p>
            <a:pPr lvl="0">
              <a:spcBef>
                <a:spcPts val="0"/>
              </a:spcBef>
            </a:pPr>
            <a:endParaRPr lang="en-US" altLang="ru-RU" sz="1600" i="1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ru-RU" sz="1600" i="1" dirty="0">
                <a:solidFill>
                  <a:srgbClr val="000000"/>
                </a:solidFill>
                <a:latin typeface="+mj-lt"/>
              </a:rPr>
              <a:t>при сотрудничестве с  Фондом развития предпринимательства «ДАМУ»</a:t>
            </a:r>
            <a:endParaRPr lang="ru-RU" sz="1400" i="1" dirty="0">
              <a:latin typeface="+mj-lt"/>
            </a:endParaRPr>
          </a:p>
          <a:p>
            <a:pPr lvl="0">
              <a:spcBef>
                <a:spcPts val="0"/>
              </a:spcBef>
            </a:pPr>
            <a:endParaRPr lang="ru-RU" sz="1600" i="1" dirty="0">
              <a:solidFill>
                <a:srgbClr val="000000"/>
              </a:solidFill>
              <a:latin typeface="+mj-lt"/>
            </a:endParaRPr>
          </a:p>
          <a:p>
            <a:pPr lvl="0">
              <a:spcBef>
                <a:spcPts val="0"/>
              </a:spcBef>
            </a:pPr>
            <a:r>
              <a:rPr lang="ru-RU" sz="1600" i="1" dirty="0">
                <a:solidFill>
                  <a:srgbClr val="000000"/>
                </a:solidFill>
                <a:latin typeface="+mj-lt"/>
              </a:rPr>
              <a:t>по реализации механизма поддержки инвестиций в</a:t>
            </a:r>
            <a:endParaRPr lang="en-US" sz="1600" i="1" dirty="0">
              <a:solidFill>
                <a:srgbClr val="000000"/>
              </a:solidFill>
              <a:latin typeface="+mj-lt"/>
            </a:endParaRPr>
          </a:p>
          <a:p>
            <a:pPr lvl="0">
              <a:spcBef>
                <a:spcPts val="0"/>
              </a:spcBef>
            </a:pPr>
            <a:r>
              <a:rPr lang="ru-RU" sz="1600" i="1" dirty="0">
                <a:solidFill>
                  <a:srgbClr val="000000"/>
                </a:solidFill>
                <a:latin typeface="+mj-lt"/>
              </a:rPr>
              <a:t> энергоэффективные</a:t>
            </a:r>
            <a:r>
              <a:rPr lang="en-US" sz="1600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+mj-lt"/>
              </a:rPr>
              <a:t>проекты</a:t>
            </a:r>
            <a:r>
              <a:rPr lang="en-US" sz="1600" i="1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lvl="0">
              <a:spcBef>
                <a:spcPts val="0"/>
              </a:spcBef>
            </a:pPr>
            <a:endParaRPr lang="ru-RU" sz="1600" i="1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2207A34-7EA6-4480-A6C9-C8F97AFADDA9}"/>
              </a:ext>
            </a:extLst>
          </p:cNvPr>
          <p:cNvGrpSpPr>
            <a:grpSpLocks noChangeAspect="1"/>
          </p:cNvGrpSpPr>
          <p:nvPr/>
        </p:nvGrpSpPr>
        <p:grpSpPr>
          <a:xfrm>
            <a:off x="9725517" y="284703"/>
            <a:ext cx="1527154" cy="607671"/>
            <a:chOff x="4562475" y="164257"/>
            <a:chExt cx="2171341" cy="864000"/>
          </a:xfrm>
        </p:grpSpPr>
        <p:pic>
          <p:nvPicPr>
            <p:cNvPr id="9" name="Picture 10" descr="Damu_Logo_Ru">
              <a:extLst>
                <a:ext uri="{FF2B5EF4-FFF2-40B4-BE49-F238E27FC236}">
                  <a16:creationId xmlns:a16="http://schemas.microsoft.com/office/drawing/2014/main" id="{CDEC1D1E-8A63-44EC-9E5A-505585B32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5175" y="385576"/>
              <a:ext cx="1178641" cy="365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48300D93-74CF-48DA-ACAF-9CE3326537EB}"/>
                </a:ext>
              </a:extLst>
            </p:cNvPr>
            <p:cNvCxnSpPr/>
            <p:nvPr/>
          </p:nvCxnSpPr>
          <p:spPr>
            <a:xfrm>
              <a:off x="4562475" y="164257"/>
              <a:ext cx="0" cy="86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9DF369-10B9-4328-9D59-A18861B6A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9836" y="344535"/>
            <a:ext cx="708337" cy="402977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AEE18886-5DF0-435B-8DB7-9C30352AB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351" y="269025"/>
            <a:ext cx="2438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ru-RU" altLang="ru-RU" sz="1000" b="1" dirty="0">
                <a:latin typeface="+mj-lt"/>
              </a:rPr>
              <a:t>ПРООН в Казахстане</a:t>
            </a:r>
          </a:p>
          <a:p>
            <a:pPr algn="r" eaLnBrk="1" hangingPunct="1"/>
            <a:r>
              <a:rPr lang="ru-RU" altLang="ru-RU" sz="1000" b="1" dirty="0">
                <a:latin typeface="+mj-lt"/>
              </a:rPr>
              <a:t>Министерство индустрии и инфраструктурного развития РК 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732235" y="6162170"/>
            <a:ext cx="208823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buFont typeface="Times New Roman" pitchFamily="18" charset="0"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+mj-lt"/>
                <a:ea typeface="Nixie One"/>
                <a:cs typeface="Nixie One"/>
                <a:sym typeface="Nixie One"/>
              </a:rPr>
              <a:t>2022</a:t>
            </a:r>
            <a:r>
              <a:rPr lang="en-US" altLang="ru-RU" sz="1600" b="1" dirty="0">
                <a:solidFill>
                  <a:srgbClr val="000000"/>
                </a:solidFill>
                <a:latin typeface="+mj-lt"/>
                <a:ea typeface="Nixie One"/>
                <a:cs typeface="Nixie One"/>
                <a:sym typeface="Nixie One"/>
              </a:rPr>
              <a:t> </a:t>
            </a:r>
            <a:r>
              <a:rPr lang="ru-RU" altLang="ru-RU" sz="1600" b="1" dirty="0">
                <a:solidFill>
                  <a:srgbClr val="000000"/>
                </a:solidFill>
                <a:latin typeface="+mj-lt"/>
                <a:ea typeface="Nixie One"/>
                <a:cs typeface="Nixie One"/>
                <a:sym typeface="Nixie One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1527135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2207A34-7EA6-4480-A6C9-C8F97AFADDA9}"/>
              </a:ext>
            </a:extLst>
          </p:cNvPr>
          <p:cNvGrpSpPr>
            <a:grpSpLocks noChangeAspect="1"/>
          </p:cNvGrpSpPr>
          <p:nvPr/>
        </p:nvGrpSpPr>
        <p:grpSpPr>
          <a:xfrm>
            <a:off x="9725517" y="284703"/>
            <a:ext cx="1527154" cy="607671"/>
            <a:chOff x="4562475" y="164257"/>
            <a:chExt cx="2171341" cy="864000"/>
          </a:xfrm>
        </p:grpSpPr>
        <p:pic>
          <p:nvPicPr>
            <p:cNvPr id="9" name="Picture 10" descr="Damu_Logo_Ru">
              <a:extLst>
                <a:ext uri="{FF2B5EF4-FFF2-40B4-BE49-F238E27FC236}">
                  <a16:creationId xmlns:a16="http://schemas.microsoft.com/office/drawing/2014/main" id="{CDEC1D1E-8A63-44EC-9E5A-505585B32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5175" y="385576"/>
              <a:ext cx="1178641" cy="365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48300D93-74CF-48DA-ACAF-9CE3326537EB}"/>
                </a:ext>
              </a:extLst>
            </p:cNvPr>
            <p:cNvCxnSpPr/>
            <p:nvPr/>
          </p:nvCxnSpPr>
          <p:spPr>
            <a:xfrm>
              <a:off x="4562475" y="164257"/>
              <a:ext cx="0" cy="86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9DF369-10B9-4328-9D59-A18861B6A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9836" y="344535"/>
            <a:ext cx="708337" cy="402977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AEE18886-5DF0-435B-8DB7-9C30352AB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351" y="269025"/>
            <a:ext cx="2438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ru-RU" altLang="ru-RU" sz="1000" b="1" dirty="0">
                <a:solidFill>
                  <a:srgbClr val="000000"/>
                </a:solidFill>
                <a:latin typeface="+mj-lt"/>
              </a:rPr>
              <a:t>ПРООН в Казахстане</a:t>
            </a:r>
          </a:p>
          <a:p>
            <a:pPr algn="r" eaLnBrk="1" hangingPunct="1"/>
            <a:r>
              <a:rPr lang="ru-RU" altLang="ru-RU" sz="1000" b="1" dirty="0">
                <a:solidFill>
                  <a:srgbClr val="000000"/>
                </a:solidFill>
                <a:latin typeface="+mj-lt"/>
              </a:rPr>
              <a:t>Министерство индустрии и инфраструктурного развития РК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27312" y="226452"/>
            <a:ext cx="7019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Энергоэффективность и энергосбережение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9092" y="1367386"/>
            <a:ext cx="104620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Энергосбережение: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организационных, технических, технологических, экономических и иных мер, направленных на уменьшение объема используемых энергетических ресурсов. 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(Закон РК Об энергосбережении и повышении энергоэффективности от 13.01.2012г.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AA3E31-CFB4-4FA3-8159-747586F334D9}"/>
              </a:ext>
            </a:extLst>
          </p:cNvPr>
          <p:cNvSpPr txBox="1"/>
          <p:nvPr/>
        </p:nvSpPr>
        <p:spPr>
          <a:xfrm>
            <a:off x="981664" y="2739992"/>
            <a:ext cx="1046201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Энергетическая эффективность/ энергоэффективность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количественное отношение объема предоставленных услуг, работ, выпущенной продукции (товаров) или произведенных энергетических ресурсов к затраченным на это исходным энергетическим ресурсам. 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(Закон РК Об энергосбережении и повышении энергоэффективности от 13.01.2012г.)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энергосбережение , компьютерные иконки, энергии">
            <a:extLst>
              <a:ext uri="{FF2B5EF4-FFF2-40B4-BE49-F238E27FC236}">
                <a16:creationId xmlns:a16="http://schemas.microsoft.com/office/drawing/2014/main" id="{380A3B95-8E49-4D27-A658-4B6A7ECAC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6" y="1449704"/>
            <a:ext cx="704128" cy="51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Эффективность Эффективное использование энергии Энергосбережение,  энергоэффективность, угол, текст, логотип png | PNGWing">
            <a:extLst>
              <a:ext uri="{FF2B5EF4-FFF2-40B4-BE49-F238E27FC236}">
                <a16:creationId xmlns:a16="http://schemas.microsoft.com/office/drawing/2014/main" id="{6C586F3B-A43D-47AA-9E5A-01EED75E4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6" y="4439086"/>
            <a:ext cx="704128" cy="63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23 Black Luminous Tube Lamp Cliparts, Stock Vector and Royalty Free Black  Luminous Tube Lamp Illustrations">
            <a:extLst>
              <a:ext uri="{FF2B5EF4-FFF2-40B4-BE49-F238E27FC236}">
                <a16:creationId xmlns:a16="http://schemas.microsoft.com/office/drawing/2014/main" id="{A30FCF4C-A84B-4C6F-8D49-6CC7109F3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6" y="2877944"/>
            <a:ext cx="752720" cy="65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42F74CB-638B-4371-9780-1AAE2380F5CF}"/>
              </a:ext>
            </a:extLst>
          </p:cNvPr>
          <p:cNvSpPr txBox="1"/>
          <p:nvPr/>
        </p:nvSpPr>
        <p:spPr>
          <a:xfrm>
            <a:off x="989092" y="4290285"/>
            <a:ext cx="1030248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 энергоэффективности здания, строения, сооружения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уровень экономичности энергопотребления здания, строения, сооружения, характеризующий его энергоэффективность на стадии эксплуатации.</a:t>
            </a:r>
            <a:r>
              <a:rPr lang="ru-RU" sz="1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(Закон РК Об энергосбережении и повышении энергоэффективности от 13.01.2012г.)</a:t>
            </a:r>
            <a:endParaRPr lang="en-US" sz="1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792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2207A34-7EA6-4480-A6C9-C8F97AFADDA9}"/>
              </a:ext>
            </a:extLst>
          </p:cNvPr>
          <p:cNvGrpSpPr>
            <a:grpSpLocks noChangeAspect="1"/>
          </p:cNvGrpSpPr>
          <p:nvPr/>
        </p:nvGrpSpPr>
        <p:grpSpPr>
          <a:xfrm>
            <a:off x="9725517" y="284703"/>
            <a:ext cx="1527154" cy="607671"/>
            <a:chOff x="4562475" y="164257"/>
            <a:chExt cx="2171341" cy="864000"/>
          </a:xfrm>
        </p:grpSpPr>
        <p:pic>
          <p:nvPicPr>
            <p:cNvPr id="9" name="Picture 10" descr="Damu_Logo_Ru">
              <a:extLst>
                <a:ext uri="{FF2B5EF4-FFF2-40B4-BE49-F238E27FC236}">
                  <a16:creationId xmlns:a16="http://schemas.microsoft.com/office/drawing/2014/main" id="{CDEC1D1E-8A63-44EC-9E5A-505585B32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5175" y="385576"/>
              <a:ext cx="1178641" cy="365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48300D93-74CF-48DA-ACAF-9CE3326537EB}"/>
                </a:ext>
              </a:extLst>
            </p:cNvPr>
            <p:cNvCxnSpPr/>
            <p:nvPr/>
          </p:nvCxnSpPr>
          <p:spPr>
            <a:xfrm>
              <a:off x="4562475" y="164257"/>
              <a:ext cx="0" cy="86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9DF369-10B9-4328-9D59-A18861B6A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9836" y="344535"/>
            <a:ext cx="708337" cy="402977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AEE18886-5DF0-435B-8DB7-9C30352AB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351" y="269025"/>
            <a:ext cx="2438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ru-RU" altLang="ru-RU" sz="1000" b="1" dirty="0">
                <a:solidFill>
                  <a:srgbClr val="000000"/>
                </a:solidFill>
                <a:latin typeface="+mj-lt"/>
              </a:rPr>
              <a:t>ПРООН в Казахстане</a:t>
            </a:r>
          </a:p>
          <a:p>
            <a:pPr algn="r" eaLnBrk="1" hangingPunct="1"/>
            <a:r>
              <a:rPr lang="ru-RU" altLang="ru-RU" sz="1000" b="1" dirty="0">
                <a:solidFill>
                  <a:srgbClr val="000000"/>
                </a:solidFill>
                <a:latin typeface="+mj-lt"/>
              </a:rPr>
              <a:t>Министерство индустрии и инфраструктурного развития РК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27312" y="226452"/>
            <a:ext cx="7019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и порядок предоставления финансовой поддержки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0723" y="1960731"/>
            <a:ext cx="11459496" cy="1692672"/>
          </a:xfrm>
          <a:prstGeom prst="rect">
            <a:avLst/>
          </a:prstGeom>
        </p:spPr>
        <p:txBody>
          <a:bodyPr wrap="square" lIns="108000" tIns="36000" rIns="36000" bIns="36000" anchor="ctr">
            <a:noAutofit/>
          </a:bodyPr>
          <a:lstStyle/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суммы </a:t>
            </a:r>
            <a:r>
              <a:rPr lang="ru-RU" b="1" i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основного займа</a:t>
            </a:r>
            <a:r>
              <a:rPr lang="en-US" b="1" i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ориентировочно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40% (но не более 180 млн. тенге)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 вознаграждения кредита для БВУ до 19%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предоставляется после ввода объекта в эксплуатацию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dirty="0">
                <a:solidFill>
                  <a:srgbClr val="000000"/>
                </a:solidFill>
              </a:rPr>
              <a:t>ввода объекта в эксплуатацию / завершения проекта до 150 дней* от даты решения КУП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30" y="2176572"/>
            <a:ext cx="540000" cy="54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9091" y="1367386"/>
            <a:ext cx="918816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энергоэффективности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городской инфраструктуры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89092" y="1862015"/>
            <a:ext cx="4531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субсидирования:</a:t>
            </a:r>
          </a:p>
          <a:p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88665" y="6146947"/>
            <a:ext cx="1160732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 продление сроком на 30 дней при условии возникновения обстоятельств непреодолимой силы, но не позднее 21.01.2023 </a:t>
            </a:r>
            <a:endParaRPr lang="ru-RU" sz="1600" i="1" dirty="0"/>
          </a:p>
        </p:txBody>
      </p:sp>
      <p:pic>
        <p:nvPicPr>
          <p:cNvPr id="29" name="Google Shape;16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3416" y="1389903"/>
            <a:ext cx="466513" cy="472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30" name="Прямоугольник 29"/>
          <p:cNvSpPr/>
          <p:nvPr/>
        </p:nvSpPr>
        <p:spPr>
          <a:xfrm>
            <a:off x="1090245" y="3990198"/>
            <a:ext cx="101624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Заявитель проекта не является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кредитором, заём не предоставлен организациями:</a:t>
            </a:r>
          </a:p>
          <a:p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представляющим национальные институты развития и компании;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получившим заем, ставка по которому была удешевлена за счет бюджетных средств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участия государства в проекте более 50% (за исключением ГЧП)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1" name="Shape 968"/>
          <p:cNvSpPr/>
          <p:nvPr/>
        </p:nvSpPr>
        <p:spPr>
          <a:xfrm>
            <a:off x="444912" y="3990197"/>
            <a:ext cx="425018" cy="365363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295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2207A34-7EA6-4480-A6C9-C8F97AFADDA9}"/>
              </a:ext>
            </a:extLst>
          </p:cNvPr>
          <p:cNvGrpSpPr>
            <a:grpSpLocks noChangeAspect="1"/>
          </p:cNvGrpSpPr>
          <p:nvPr/>
        </p:nvGrpSpPr>
        <p:grpSpPr>
          <a:xfrm>
            <a:off x="9725517" y="284703"/>
            <a:ext cx="1527154" cy="607671"/>
            <a:chOff x="4562475" y="164257"/>
            <a:chExt cx="2171341" cy="864000"/>
          </a:xfrm>
        </p:grpSpPr>
        <p:pic>
          <p:nvPicPr>
            <p:cNvPr id="9" name="Picture 10" descr="Damu_Logo_Ru">
              <a:extLst>
                <a:ext uri="{FF2B5EF4-FFF2-40B4-BE49-F238E27FC236}">
                  <a16:creationId xmlns:a16="http://schemas.microsoft.com/office/drawing/2014/main" id="{CDEC1D1E-8A63-44EC-9E5A-505585B32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5175" y="385576"/>
              <a:ext cx="1178641" cy="365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48300D93-74CF-48DA-ACAF-9CE3326537EB}"/>
                </a:ext>
              </a:extLst>
            </p:cNvPr>
            <p:cNvCxnSpPr/>
            <p:nvPr/>
          </p:nvCxnSpPr>
          <p:spPr>
            <a:xfrm>
              <a:off x="4562475" y="164257"/>
              <a:ext cx="0" cy="86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9DF369-10B9-4328-9D59-A18861B6A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9836" y="344535"/>
            <a:ext cx="708337" cy="402977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AEE18886-5DF0-435B-8DB7-9C30352AB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351" y="269025"/>
            <a:ext cx="2438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ru-RU" altLang="ru-RU" sz="1000" b="1" dirty="0">
                <a:solidFill>
                  <a:srgbClr val="000000"/>
                </a:solidFill>
                <a:latin typeface="+mj-lt"/>
              </a:rPr>
              <a:t>ПРООН в Казахстане</a:t>
            </a:r>
          </a:p>
          <a:p>
            <a:pPr algn="r" eaLnBrk="1" hangingPunct="1"/>
            <a:r>
              <a:rPr lang="ru-RU" altLang="ru-RU" sz="1000" b="1" dirty="0">
                <a:solidFill>
                  <a:srgbClr val="000000"/>
                </a:solidFill>
                <a:latin typeface="+mj-lt"/>
              </a:rPr>
              <a:t>Министерство индустрии и инфраструктурного развития РК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0723" y="1053088"/>
            <a:ext cx="11415251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/>
          </a:p>
          <a:p>
            <a:pPr algn="just">
              <a:lnSpc>
                <a:spcPct val="8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0723" y="388414"/>
            <a:ext cx="3545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</a:t>
            </a:r>
            <a:r>
              <a:rPr lang="ru-RU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проекту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 rot="5400000">
            <a:off x="5735991" y="-2744687"/>
            <a:ext cx="828000" cy="11798533"/>
          </a:xfrm>
          <a:prstGeom prst="homePlate">
            <a:avLst>
              <a:gd name="adj" fmla="val 10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0724" y="1197950"/>
            <a:ext cx="11798531" cy="39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</a:pP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29255" y="4003916"/>
            <a:ext cx="5220000" cy="2539157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Максимальная сумма субсидии -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млн. тенге* </a:t>
            </a: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(кредит только в национальной валюте) 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Минимальные требования к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энергоэффективности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секторах, кроме освещения **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45%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секторе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«освещение»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ru-RU" sz="9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 (приобретение и/или строительство, модернизация, реконструкция, капитальный ремонт основных средств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Пополнение оборотных средств ПО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118115" y="1702426"/>
            <a:ext cx="2503052" cy="972000"/>
          </a:xfrm>
          <a:prstGeom prst="rect">
            <a:avLst/>
          </a:prstGeom>
        </p:spPr>
        <p:txBody>
          <a:bodyPr wrap="square" lIns="108000" tIns="36000" rIns="36000" bIns="36000" anchor="ctr">
            <a:noAutofit/>
          </a:bodyPr>
          <a:lstStyle/>
          <a:p>
            <a:pPr algn="just"/>
            <a:r>
              <a:rPr lang="ru-RU" altLang="ru-RU" sz="15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Подрядная организация строительства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0723" y="3522308"/>
            <a:ext cx="5220000" cy="396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bg1"/>
                </a:solidFill>
              </a:rPr>
              <a:t>Сектора городской инфраструктуры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0723" y="4012652"/>
            <a:ext cx="5220000" cy="1893339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Городское теплоснабжение;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Городское водоснабжение;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Общественные здания и МЖД;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Городские очистные системы;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Освещение (внутреннее и внешнее)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829255" y="3522308"/>
            <a:ext cx="5220000" cy="396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</a:rPr>
              <a:t>Требования к проекту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07319" y="1743132"/>
            <a:ext cx="3631153" cy="972000"/>
          </a:xfrm>
          <a:prstGeom prst="rect">
            <a:avLst/>
          </a:prstGeom>
        </p:spPr>
        <p:txBody>
          <a:bodyPr wrap="square" lIns="108000" tIns="36000" rIns="36000" bIns="36000" anchor="ctr">
            <a:noAutofit/>
          </a:bodyPr>
          <a:lstStyle/>
          <a:p>
            <a:pPr algn="just"/>
            <a:r>
              <a:rPr lang="ru-RU" altLang="ru-RU" sz="15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Владелец объекта (здания, инженерные сети и системы, источники производства энергии </a:t>
            </a:r>
            <a:r>
              <a:rPr lang="ru-RU" altLang="ru-RU" sz="15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тд</a:t>
            </a:r>
            <a:r>
              <a:rPr lang="ru-RU" altLang="ru-RU" sz="15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470723" y="1752824"/>
            <a:ext cx="2868059" cy="972000"/>
          </a:xfrm>
          <a:prstGeom prst="rect">
            <a:avLst/>
          </a:prstGeom>
        </p:spPr>
        <p:txBody>
          <a:bodyPr wrap="square" lIns="108000" tIns="36000" rIns="36000" bIns="36000" anchor="ctr">
            <a:noAutofit/>
          </a:bodyPr>
          <a:lstStyle/>
          <a:p>
            <a:pPr algn="just"/>
            <a:r>
              <a:rPr lang="ru-RU" altLang="ru-RU" sz="15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Специализированная сервисная компания</a:t>
            </a:r>
            <a:r>
              <a:rPr lang="en-US" altLang="ru-RU" sz="15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15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энергосервисная</a:t>
            </a:r>
            <a:r>
              <a:rPr lang="ru-RU" altLang="ru-RU" sz="15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19" y="1931191"/>
            <a:ext cx="540000" cy="54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70" y="1968824"/>
            <a:ext cx="540000" cy="540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52" y="1943377"/>
            <a:ext cx="540000" cy="54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0724" y="1208206"/>
            <a:ext cx="117985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Проект должен иметь потенциал энергосбережения и снижения выбросов парниковых газов СО</a:t>
            </a:r>
            <a:r>
              <a:rPr lang="ru-RU" sz="1600" b="1" baseline="-25000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ru-RU" sz="1600" b="1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D3F3B3-2217-4D92-418F-25CA9FFCD1EB}"/>
              </a:ext>
            </a:extLst>
          </p:cNvPr>
          <p:cNvSpPr txBox="1"/>
          <p:nvPr/>
        </p:nvSpPr>
        <p:spPr>
          <a:xfrm>
            <a:off x="142745" y="6154598"/>
            <a:ext cx="6686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соответствует сумме кредита </a:t>
            </a:r>
            <a:r>
              <a:rPr lang="ru-RU" sz="12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 млн. тенге </a:t>
            </a:r>
            <a:r>
              <a:rPr lang="ru-RU" sz="12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–по сумме кредита ограничения нет</a:t>
            </a:r>
          </a:p>
          <a:p>
            <a:r>
              <a:rPr lang="ru-RU" sz="12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за исключением АТП – для них порог не установлен</a:t>
            </a:r>
          </a:p>
        </p:txBody>
      </p:sp>
    </p:spTree>
    <p:extLst>
      <p:ext uri="{BB962C8B-B14F-4D97-AF65-F5344CB8AC3E}">
        <p14:creationId xmlns:p14="http://schemas.microsoft.com/office/powerpoint/2010/main" val="256823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2207A34-7EA6-4480-A6C9-C8F97AFADDA9}"/>
              </a:ext>
            </a:extLst>
          </p:cNvPr>
          <p:cNvGrpSpPr>
            <a:grpSpLocks noChangeAspect="1"/>
          </p:cNvGrpSpPr>
          <p:nvPr/>
        </p:nvGrpSpPr>
        <p:grpSpPr>
          <a:xfrm>
            <a:off x="9725517" y="284703"/>
            <a:ext cx="1527154" cy="607671"/>
            <a:chOff x="4562475" y="164257"/>
            <a:chExt cx="2171341" cy="864000"/>
          </a:xfrm>
        </p:grpSpPr>
        <p:pic>
          <p:nvPicPr>
            <p:cNvPr id="9" name="Picture 10" descr="Damu_Logo_Ru">
              <a:extLst>
                <a:ext uri="{FF2B5EF4-FFF2-40B4-BE49-F238E27FC236}">
                  <a16:creationId xmlns:a16="http://schemas.microsoft.com/office/drawing/2014/main" id="{CDEC1D1E-8A63-44EC-9E5A-505585B32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5175" y="385576"/>
              <a:ext cx="1178641" cy="365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48300D93-74CF-48DA-ACAF-9CE3326537EB}"/>
                </a:ext>
              </a:extLst>
            </p:cNvPr>
            <p:cNvCxnSpPr/>
            <p:nvPr/>
          </p:nvCxnSpPr>
          <p:spPr>
            <a:xfrm>
              <a:off x="4562475" y="164257"/>
              <a:ext cx="0" cy="86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9DF369-10B9-4328-9D59-A18861B6A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9836" y="344535"/>
            <a:ext cx="708337" cy="402977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AEE18886-5DF0-435B-8DB7-9C30352AB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351" y="269025"/>
            <a:ext cx="2438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ru-RU" altLang="ru-RU" sz="1000" b="1" dirty="0">
                <a:solidFill>
                  <a:srgbClr val="000000"/>
                </a:solidFill>
                <a:latin typeface="+mj-lt"/>
              </a:rPr>
              <a:t>ПРООН в Казахстане</a:t>
            </a:r>
          </a:p>
          <a:p>
            <a:pPr algn="r" eaLnBrk="1" hangingPunct="1"/>
            <a:r>
              <a:rPr lang="ru-RU" altLang="ru-RU" sz="1000" b="1" dirty="0">
                <a:solidFill>
                  <a:srgbClr val="000000"/>
                </a:solidFill>
                <a:latin typeface="+mj-lt"/>
              </a:rPr>
              <a:t>Министерство индустрии и инфраструктурного развития РК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0723" y="1053088"/>
            <a:ext cx="11415251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/>
          </a:p>
          <a:p>
            <a:pPr algn="just">
              <a:lnSpc>
                <a:spcPct val="8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0723" y="388414"/>
            <a:ext cx="3630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проекту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0724" y="1197950"/>
            <a:ext cx="11798531" cy="39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</a:pP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0724" y="1804237"/>
            <a:ext cx="5220000" cy="396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bg1"/>
                </a:solidFill>
              </a:rPr>
              <a:t>Субсидия должна играть решающую роль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1396" y="2555207"/>
            <a:ext cx="5663553" cy="3001334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субсидии проект не может полноценно реализоваться: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т.е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будет отложен, сокращён в объёме или полностью отменён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играет важную роль в принятии инвестиционного решения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причин, по которым проект гарантированно состоится без субсидии, например, требований закона, стандартов,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СНИПов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0724" y="1208206"/>
            <a:ext cx="117985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Принцип дополнительности</a:t>
            </a:r>
            <a:endParaRPr lang="ru-RU" sz="1600" b="1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908251F-252A-9A1F-3126-088A4A66C8B7}"/>
              </a:ext>
            </a:extLst>
          </p:cNvPr>
          <p:cNvSpPr/>
          <p:nvPr/>
        </p:nvSpPr>
        <p:spPr>
          <a:xfrm>
            <a:off x="6725268" y="1804237"/>
            <a:ext cx="5220000" cy="396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bg1"/>
                </a:solidFill>
              </a:rPr>
              <a:t>Субсидия должна играть решающую роль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206186E-32E6-545D-7A57-3D80C43ADCDA}"/>
              </a:ext>
            </a:extLst>
          </p:cNvPr>
          <p:cNvSpPr/>
          <p:nvPr/>
        </p:nvSpPr>
        <p:spPr>
          <a:xfrm>
            <a:off x="6317051" y="2945356"/>
            <a:ext cx="5663553" cy="1893339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Ориентировочные показатели дополнительности: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окупаемости (по расчёту Заявителя) – более 2-х лет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играет важную роль – снижает срок окупаемости более, чем на 10%</a:t>
            </a:r>
          </a:p>
        </p:txBody>
      </p:sp>
      <p:sp>
        <p:nvSpPr>
          <p:cNvPr id="5" name="Стрелка: шеврон 4">
            <a:extLst>
              <a:ext uri="{FF2B5EF4-FFF2-40B4-BE49-F238E27FC236}">
                <a16:creationId xmlns:a16="http://schemas.microsoft.com/office/drawing/2014/main" id="{53F9A76D-0546-6B32-62B9-CB89A9AFEBA9}"/>
              </a:ext>
            </a:extLst>
          </p:cNvPr>
          <p:cNvSpPr/>
          <p:nvPr/>
        </p:nvSpPr>
        <p:spPr>
          <a:xfrm>
            <a:off x="5815783" y="3060463"/>
            <a:ext cx="727587" cy="1786840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360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ject 12">
            <a:extLst>
              <a:ext uri="{FF2B5EF4-FFF2-40B4-BE49-F238E27FC236}">
                <a16:creationId xmlns:a16="http://schemas.microsoft.com/office/drawing/2014/main" id="{76DE08E8-F786-FD2D-3D42-209E59F34D36}"/>
              </a:ext>
            </a:extLst>
          </p:cNvPr>
          <p:cNvSpPr/>
          <p:nvPr/>
        </p:nvSpPr>
        <p:spPr>
          <a:xfrm rot="415720">
            <a:off x="9126319" y="1220873"/>
            <a:ext cx="466127" cy="307466"/>
          </a:xfrm>
          <a:custGeom>
            <a:avLst/>
            <a:gdLst/>
            <a:ahLst/>
            <a:cxnLst/>
            <a:rect l="l" t="t" r="r" b="b"/>
            <a:pathLst>
              <a:path w="447040" h="309244">
                <a:moveTo>
                  <a:pt x="447039" y="0"/>
                </a:moveTo>
                <a:lnTo>
                  <a:pt x="399097" y="2080"/>
                </a:lnTo>
                <a:lnTo>
                  <a:pt x="351922" y="8242"/>
                </a:lnTo>
                <a:lnTo>
                  <a:pt x="305744" y="18368"/>
                </a:lnTo>
                <a:lnTo>
                  <a:pt x="260795" y="32339"/>
                </a:lnTo>
                <a:lnTo>
                  <a:pt x="217307" y="50036"/>
                </a:lnTo>
                <a:lnTo>
                  <a:pt x="175510" y="71341"/>
                </a:lnTo>
                <a:lnTo>
                  <a:pt x="135637" y="96136"/>
                </a:lnTo>
                <a:lnTo>
                  <a:pt x="97918" y="124301"/>
                </a:lnTo>
                <a:lnTo>
                  <a:pt x="62584" y="155719"/>
                </a:lnTo>
                <a:lnTo>
                  <a:pt x="29868" y="190270"/>
                </a:lnTo>
                <a:lnTo>
                  <a:pt x="0" y="227837"/>
                </a:lnTo>
                <a:lnTo>
                  <a:pt x="111759" y="308990"/>
                </a:lnTo>
                <a:lnTo>
                  <a:pt x="143111" y="270840"/>
                </a:lnTo>
                <a:lnTo>
                  <a:pt x="178381" y="237027"/>
                </a:lnTo>
                <a:lnTo>
                  <a:pt x="217119" y="207784"/>
                </a:lnTo>
                <a:lnTo>
                  <a:pt x="258873" y="183340"/>
                </a:lnTo>
                <a:lnTo>
                  <a:pt x="303193" y="163926"/>
                </a:lnTo>
                <a:lnTo>
                  <a:pt x="349629" y="149774"/>
                </a:lnTo>
                <a:lnTo>
                  <a:pt x="397728" y="141114"/>
                </a:lnTo>
                <a:lnTo>
                  <a:pt x="447039" y="138175"/>
                </a:lnTo>
                <a:lnTo>
                  <a:pt x="447039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2207A34-7EA6-4480-A6C9-C8F97AFADDA9}"/>
              </a:ext>
            </a:extLst>
          </p:cNvPr>
          <p:cNvGrpSpPr>
            <a:grpSpLocks noChangeAspect="1"/>
          </p:cNvGrpSpPr>
          <p:nvPr/>
        </p:nvGrpSpPr>
        <p:grpSpPr>
          <a:xfrm>
            <a:off x="9725517" y="284703"/>
            <a:ext cx="1527154" cy="607671"/>
            <a:chOff x="4562475" y="164257"/>
            <a:chExt cx="2171341" cy="864000"/>
          </a:xfrm>
        </p:grpSpPr>
        <p:pic>
          <p:nvPicPr>
            <p:cNvPr id="9" name="Picture 10" descr="Damu_Logo_Ru">
              <a:extLst>
                <a:ext uri="{FF2B5EF4-FFF2-40B4-BE49-F238E27FC236}">
                  <a16:creationId xmlns:a16="http://schemas.microsoft.com/office/drawing/2014/main" id="{CDEC1D1E-8A63-44EC-9E5A-505585B32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5175" y="385576"/>
              <a:ext cx="1178641" cy="365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48300D93-74CF-48DA-ACAF-9CE3326537EB}"/>
                </a:ext>
              </a:extLst>
            </p:cNvPr>
            <p:cNvCxnSpPr/>
            <p:nvPr/>
          </p:nvCxnSpPr>
          <p:spPr>
            <a:xfrm>
              <a:off x="4562475" y="164257"/>
              <a:ext cx="0" cy="86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9DF369-10B9-4328-9D59-A18861B6A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9836" y="344535"/>
            <a:ext cx="708337" cy="402977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AEE18886-5DF0-435B-8DB7-9C30352AB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351" y="269025"/>
            <a:ext cx="2438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ru-RU" altLang="ru-RU" sz="1000" b="1" dirty="0">
                <a:solidFill>
                  <a:srgbClr val="000000"/>
                </a:solidFill>
                <a:latin typeface="+mj-lt"/>
              </a:rPr>
              <a:t>ПРООН в Казахстане</a:t>
            </a:r>
          </a:p>
          <a:p>
            <a:pPr algn="r" eaLnBrk="1" hangingPunct="1"/>
            <a:r>
              <a:rPr lang="ru-RU" altLang="ru-RU" sz="1000" b="1" dirty="0">
                <a:solidFill>
                  <a:srgbClr val="000000"/>
                </a:solidFill>
                <a:latin typeface="+mj-lt"/>
              </a:rPr>
              <a:t>Министерство индустрии и инфраструктурного развития РК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27313" y="226452"/>
            <a:ext cx="5263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заключения договора субсидирования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285129" y="1946936"/>
            <a:ext cx="11397326" cy="1075007"/>
          </a:xfrm>
          <a:prstGeom prst="rect">
            <a:avLst/>
          </a:prstGeom>
        </p:spPr>
        <p:txBody>
          <a:bodyPr wrap="square" lIns="108000" tIns="36000" rIns="36000" bIns="36000" anchor="ctr">
            <a:noAutofit/>
          </a:bodyPr>
          <a:lstStyle/>
          <a:p>
            <a:pPr marL="1200150" lvl="2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270E486E-34C6-4441-ACC8-6091ECBAE249}"/>
              </a:ext>
            </a:extLst>
          </p:cNvPr>
          <p:cNvSpPr/>
          <p:nvPr/>
        </p:nvSpPr>
        <p:spPr>
          <a:xfrm>
            <a:off x="8922204" y="1245791"/>
            <a:ext cx="1208028" cy="1178404"/>
          </a:xfrm>
          <a:custGeom>
            <a:avLst/>
            <a:gdLst/>
            <a:ahLst/>
            <a:cxnLst/>
            <a:rect l="l" t="t" r="r" b="b"/>
            <a:pathLst>
              <a:path w="1105535" h="1105535">
                <a:moveTo>
                  <a:pt x="552576" y="0"/>
                </a:moveTo>
                <a:lnTo>
                  <a:pt x="552576" y="138175"/>
                </a:lnTo>
                <a:lnTo>
                  <a:pt x="591607" y="140005"/>
                </a:lnTo>
                <a:lnTo>
                  <a:pt x="630221" y="145478"/>
                </a:lnTo>
                <a:lnTo>
                  <a:pt x="668145" y="154570"/>
                </a:lnTo>
                <a:lnTo>
                  <a:pt x="705103" y="167259"/>
                </a:lnTo>
                <a:lnTo>
                  <a:pt x="749022" y="187631"/>
                </a:lnTo>
                <a:lnTo>
                  <a:pt x="789438" y="212394"/>
                </a:lnTo>
                <a:lnTo>
                  <a:pt x="826178" y="241143"/>
                </a:lnTo>
                <a:lnTo>
                  <a:pt x="859067" y="273476"/>
                </a:lnTo>
                <a:lnTo>
                  <a:pt x="887933" y="308988"/>
                </a:lnTo>
                <a:lnTo>
                  <a:pt x="912600" y="347276"/>
                </a:lnTo>
                <a:lnTo>
                  <a:pt x="932894" y="387937"/>
                </a:lnTo>
                <a:lnTo>
                  <a:pt x="948641" y="430567"/>
                </a:lnTo>
                <a:lnTo>
                  <a:pt x="959668" y="474763"/>
                </a:lnTo>
                <a:lnTo>
                  <a:pt x="965800" y="520120"/>
                </a:lnTo>
                <a:lnTo>
                  <a:pt x="966862" y="566237"/>
                </a:lnTo>
                <a:lnTo>
                  <a:pt x="962682" y="612709"/>
                </a:lnTo>
                <a:lnTo>
                  <a:pt x="953084" y="659132"/>
                </a:lnTo>
                <a:lnTo>
                  <a:pt x="937894" y="705103"/>
                </a:lnTo>
                <a:lnTo>
                  <a:pt x="917520" y="749022"/>
                </a:lnTo>
                <a:lnTo>
                  <a:pt x="892752" y="789438"/>
                </a:lnTo>
                <a:lnTo>
                  <a:pt x="863996" y="826178"/>
                </a:lnTo>
                <a:lnTo>
                  <a:pt x="831655" y="859067"/>
                </a:lnTo>
                <a:lnTo>
                  <a:pt x="796134" y="887933"/>
                </a:lnTo>
                <a:lnTo>
                  <a:pt x="757837" y="912600"/>
                </a:lnTo>
                <a:lnTo>
                  <a:pt x="717168" y="932894"/>
                </a:lnTo>
                <a:lnTo>
                  <a:pt x="674533" y="948641"/>
                </a:lnTo>
                <a:lnTo>
                  <a:pt x="630334" y="959668"/>
                </a:lnTo>
                <a:lnTo>
                  <a:pt x="584977" y="965800"/>
                </a:lnTo>
                <a:lnTo>
                  <a:pt x="538866" y="966862"/>
                </a:lnTo>
                <a:lnTo>
                  <a:pt x="492404" y="962682"/>
                </a:lnTo>
                <a:lnTo>
                  <a:pt x="445998" y="953084"/>
                </a:lnTo>
                <a:lnTo>
                  <a:pt x="400050" y="937895"/>
                </a:lnTo>
                <a:lnTo>
                  <a:pt x="356130" y="917497"/>
                </a:lnTo>
                <a:lnTo>
                  <a:pt x="315709" y="892712"/>
                </a:lnTo>
                <a:lnTo>
                  <a:pt x="278961" y="863944"/>
                </a:lnTo>
                <a:lnTo>
                  <a:pt x="246063" y="831597"/>
                </a:lnTo>
                <a:lnTo>
                  <a:pt x="217189" y="796072"/>
                </a:lnTo>
                <a:lnTo>
                  <a:pt x="192513" y="757774"/>
                </a:lnTo>
                <a:lnTo>
                  <a:pt x="172212" y="717105"/>
                </a:lnTo>
                <a:lnTo>
                  <a:pt x="156458" y="674469"/>
                </a:lnTo>
                <a:lnTo>
                  <a:pt x="145429" y="630269"/>
                </a:lnTo>
                <a:lnTo>
                  <a:pt x="139298" y="584909"/>
                </a:lnTo>
                <a:lnTo>
                  <a:pt x="138240" y="538790"/>
                </a:lnTo>
                <a:lnTo>
                  <a:pt x="142431" y="492318"/>
                </a:lnTo>
                <a:lnTo>
                  <a:pt x="152046" y="445894"/>
                </a:lnTo>
                <a:lnTo>
                  <a:pt x="167258" y="399923"/>
                </a:lnTo>
                <a:lnTo>
                  <a:pt x="38734" y="349123"/>
                </a:lnTo>
                <a:lnTo>
                  <a:pt x="21859" y="398432"/>
                </a:lnTo>
                <a:lnTo>
                  <a:pt x="9747" y="448992"/>
                </a:lnTo>
                <a:lnTo>
                  <a:pt x="2444" y="500481"/>
                </a:lnTo>
                <a:lnTo>
                  <a:pt x="0" y="552576"/>
                </a:lnTo>
                <a:lnTo>
                  <a:pt x="2028" y="600255"/>
                </a:lnTo>
                <a:lnTo>
                  <a:pt x="8002" y="646807"/>
                </a:lnTo>
                <a:lnTo>
                  <a:pt x="17756" y="692068"/>
                </a:lnTo>
                <a:lnTo>
                  <a:pt x="31125" y="735870"/>
                </a:lnTo>
                <a:lnTo>
                  <a:pt x="47942" y="778048"/>
                </a:lnTo>
                <a:lnTo>
                  <a:pt x="68042" y="818437"/>
                </a:lnTo>
                <a:lnTo>
                  <a:pt x="91258" y="856870"/>
                </a:lnTo>
                <a:lnTo>
                  <a:pt x="117425" y="893181"/>
                </a:lnTo>
                <a:lnTo>
                  <a:pt x="146377" y="927205"/>
                </a:lnTo>
                <a:lnTo>
                  <a:pt x="177948" y="958776"/>
                </a:lnTo>
                <a:lnTo>
                  <a:pt x="211972" y="987728"/>
                </a:lnTo>
                <a:lnTo>
                  <a:pt x="248283" y="1013895"/>
                </a:lnTo>
                <a:lnTo>
                  <a:pt x="286716" y="1037111"/>
                </a:lnTo>
                <a:lnTo>
                  <a:pt x="327105" y="1057211"/>
                </a:lnTo>
                <a:lnTo>
                  <a:pt x="369283" y="1074028"/>
                </a:lnTo>
                <a:lnTo>
                  <a:pt x="413085" y="1087397"/>
                </a:lnTo>
                <a:lnTo>
                  <a:pt x="458346" y="1097151"/>
                </a:lnTo>
                <a:lnTo>
                  <a:pt x="504898" y="1103125"/>
                </a:lnTo>
                <a:lnTo>
                  <a:pt x="552576" y="1105153"/>
                </a:lnTo>
                <a:lnTo>
                  <a:pt x="600255" y="1103125"/>
                </a:lnTo>
                <a:lnTo>
                  <a:pt x="646807" y="1097151"/>
                </a:lnTo>
                <a:lnTo>
                  <a:pt x="692068" y="1087397"/>
                </a:lnTo>
                <a:lnTo>
                  <a:pt x="735870" y="1074028"/>
                </a:lnTo>
                <a:lnTo>
                  <a:pt x="778048" y="1057211"/>
                </a:lnTo>
                <a:lnTo>
                  <a:pt x="818437" y="1037111"/>
                </a:lnTo>
                <a:lnTo>
                  <a:pt x="856870" y="1013895"/>
                </a:lnTo>
                <a:lnTo>
                  <a:pt x="893181" y="987728"/>
                </a:lnTo>
                <a:lnTo>
                  <a:pt x="927205" y="958776"/>
                </a:lnTo>
                <a:lnTo>
                  <a:pt x="958776" y="927205"/>
                </a:lnTo>
                <a:lnTo>
                  <a:pt x="987728" y="893181"/>
                </a:lnTo>
                <a:lnTo>
                  <a:pt x="1013895" y="856870"/>
                </a:lnTo>
                <a:lnTo>
                  <a:pt x="1037111" y="818437"/>
                </a:lnTo>
                <a:lnTo>
                  <a:pt x="1057211" y="778048"/>
                </a:lnTo>
                <a:lnTo>
                  <a:pt x="1074028" y="735870"/>
                </a:lnTo>
                <a:lnTo>
                  <a:pt x="1087397" y="692068"/>
                </a:lnTo>
                <a:lnTo>
                  <a:pt x="1097151" y="646807"/>
                </a:lnTo>
                <a:lnTo>
                  <a:pt x="1103125" y="600255"/>
                </a:lnTo>
                <a:lnTo>
                  <a:pt x="1105153" y="552576"/>
                </a:lnTo>
                <a:lnTo>
                  <a:pt x="1103125" y="504898"/>
                </a:lnTo>
                <a:lnTo>
                  <a:pt x="1097151" y="458346"/>
                </a:lnTo>
                <a:lnTo>
                  <a:pt x="1087397" y="413085"/>
                </a:lnTo>
                <a:lnTo>
                  <a:pt x="1074028" y="369283"/>
                </a:lnTo>
                <a:lnTo>
                  <a:pt x="1057211" y="327105"/>
                </a:lnTo>
                <a:lnTo>
                  <a:pt x="1037111" y="286716"/>
                </a:lnTo>
                <a:lnTo>
                  <a:pt x="1013895" y="248283"/>
                </a:lnTo>
                <a:lnTo>
                  <a:pt x="987728" y="211972"/>
                </a:lnTo>
                <a:lnTo>
                  <a:pt x="958776" y="177948"/>
                </a:lnTo>
                <a:lnTo>
                  <a:pt x="927205" y="146377"/>
                </a:lnTo>
                <a:lnTo>
                  <a:pt x="893181" y="117425"/>
                </a:lnTo>
                <a:lnTo>
                  <a:pt x="856870" y="91258"/>
                </a:lnTo>
                <a:lnTo>
                  <a:pt x="818437" y="68042"/>
                </a:lnTo>
                <a:lnTo>
                  <a:pt x="778048" y="47942"/>
                </a:lnTo>
                <a:lnTo>
                  <a:pt x="735870" y="31125"/>
                </a:lnTo>
                <a:lnTo>
                  <a:pt x="692068" y="17756"/>
                </a:lnTo>
                <a:lnTo>
                  <a:pt x="646807" y="8002"/>
                </a:lnTo>
                <a:lnTo>
                  <a:pt x="600255" y="2028"/>
                </a:lnTo>
                <a:lnTo>
                  <a:pt x="552576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7CB0C496-9B42-48C5-B377-79103E6F2F45}"/>
              </a:ext>
            </a:extLst>
          </p:cNvPr>
          <p:cNvSpPr/>
          <p:nvPr/>
        </p:nvSpPr>
        <p:spPr>
          <a:xfrm>
            <a:off x="8951145" y="1245791"/>
            <a:ext cx="499815" cy="496754"/>
          </a:xfrm>
          <a:custGeom>
            <a:avLst/>
            <a:gdLst/>
            <a:ahLst/>
            <a:cxnLst/>
            <a:rect l="l" t="t" r="r" b="b"/>
            <a:pathLst>
              <a:path w="514350" h="400050">
                <a:moveTo>
                  <a:pt x="513842" y="0"/>
                </a:moveTo>
                <a:lnTo>
                  <a:pt x="465651" y="2094"/>
                </a:lnTo>
                <a:lnTo>
                  <a:pt x="418377" y="8282"/>
                </a:lnTo>
                <a:lnTo>
                  <a:pt x="372233" y="18418"/>
                </a:lnTo>
                <a:lnTo>
                  <a:pt x="327430" y="32357"/>
                </a:lnTo>
                <a:lnTo>
                  <a:pt x="284182" y="49956"/>
                </a:lnTo>
                <a:lnTo>
                  <a:pt x="242701" y="71069"/>
                </a:lnTo>
                <a:lnTo>
                  <a:pt x="203199" y="95551"/>
                </a:lnTo>
                <a:lnTo>
                  <a:pt x="165891" y="123258"/>
                </a:lnTo>
                <a:lnTo>
                  <a:pt x="130988" y="154046"/>
                </a:lnTo>
                <a:lnTo>
                  <a:pt x="98703" y="187769"/>
                </a:lnTo>
                <a:lnTo>
                  <a:pt x="69249" y="224283"/>
                </a:lnTo>
                <a:lnTo>
                  <a:pt x="42839" y="263443"/>
                </a:lnTo>
                <a:lnTo>
                  <a:pt x="19685" y="305104"/>
                </a:lnTo>
                <a:lnTo>
                  <a:pt x="0" y="349123"/>
                </a:lnTo>
                <a:lnTo>
                  <a:pt x="128524" y="399923"/>
                </a:lnTo>
                <a:lnTo>
                  <a:pt x="149935" y="354203"/>
                </a:lnTo>
                <a:lnTo>
                  <a:pt x="176314" y="312033"/>
                </a:lnTo>
                <a:lnTo>
                  <a:pt x="207224" y="273712"/>
                </a:lnTo>
                <a:lnTo>
                  <a:pt x="242228" y="239537"/>
                </a:lnTo>
                <a:lnTo>
                  <a:pt x="280892" y="209804"/>
                </a:lnTo>
                <a:lnTo>
                  <a:pt x="322779" y="184810"/>
                </a:lnTo>
                <a:lnTo>
                  <a:pt x="367453" y="164853"/>
                </a:lnTo>
                <a:lnTo>
                  <a:pt x="414479" y="150230"/>
                </a:lnTo>
                <a:lnTo>
                  <a:pt x="463420" y="141239"/>
                </a:lnTo>
                <a:lnTo>
                  <a:pt x="513842" y="138175"/>
                </a:lnTo>
                <a:lnTo>
                  <a:pt x="513842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10">
            <a:extLst>
              <a:ext uri="{FF2B5EF4-FFF2-40B4-BE49-F238E27FC236}">
                <a16:creationId xmlns:a16="http://schemas.microsoft.com/office/drawing/2014/main" id="{16B035CE-4EE6-462B-8B1D-DE4AAF2900B6}"/>
              </a:ext>
            </a:extLst>
          </p:cNvPr>
          <p:cNvGrpSpPr/>
          <p:nvPr/>
        </p:nvGrpSpPr>
        <p:grpSpPr>
          <a:xfrm>
            <a:off x="5290446" y="1316396"/>
            <a:ext cx="1105535" cy="1105535"/>
            <a:chOff x="6607809" y="1163574"/>
            <a:chExt cx="1105535" cy="1105535"/>
          </a:xfrm>
        </p:grpSpPr>
        <p:sp>
          <p:nvSpPr>
            <p:cNvPr id="29" name="object 11">
              <a:extLst>
                <a:ext uri="{FF2B5EF4-FFF2-40B4-BE49-F238E27FC236}">
                  <a16:creationId xmlns:a16="http://schemas.microsoft.com/office/drawing/2014/main" id="{01A36859-E452-4915-BF1B-55B0375BBA5A}"/>
                </a:ext>
              </a:extLst>
            </p:cNvPr>
            <p:cNvSpPr/>
            <p:nvPr/>
          </p:nvSpPr>
          <p:spPr>
            <a:xfrm>
              <a:off x="6607809" y="1163574"/>
              <a:ext cx="1105535" cy="1105535"/>
            </a:xfrm>
            <a:custGeom>
              <a:avLst/>
              <a:gdLst/>
              <a:ahLst/>
              <a:cxnLst/>
              <a:rect l="l" t="t" r="r" b="b"/>
              <a:pathLst>
                <a:path w="1105534" h="1105535">
                  <a:moveTo>
                    <a:pt x="552576" y="0"/>
                  </a:moveTo>
                  <a:lnTo>
                    <a:pt x="552576" y="138175"/>
                  </a:lnTo>
                  <a:lnTo>
                    <a:pt x="604720" y="141466"/>
                  </a:lnTo>
                  <a:lnTo>
                    <a:pt x="655747" y="151213"/>
                  </a:lnTo>
                  <a:lnTo>
                    <a:pt x="705062" y="167226"/>
                  </a:lnTo>
                  <a:lnTo>
                    <a:pt x="752066" y="189317"/>
                  </a:lnTo>
                  <a:lnTo>
                    <a:pt x="796163" y="217297"/>
                  </a:lnTo>
                  <a:lnTo>
                    <a:pt x="833623" y="247978"/>
                  </a:lnTo>
                  <a:lnTo>
                    <a:pt x="866603" y="282039"/>
                  </a:lnTo>
                  <a:lnTo>
                    <a:pt x="895032" y="319046"/>
                  </a:lnTo>
                  <a:lnTo>
                    <a:pt x="918844" y="358563"/>
                  </a:lnTo>
                  <a:lnTo>
                    <a:pt x="937968" y="400158"/>
                  </a:lnTo>
                  <a:lnTo>
                    <a:pt x="952337" y="443394"/>
                  </a:lnTo>
                  <a:lnTo>
                    <a:pt x="961882" y="487838"/>
                  </a:lnTo>
                  <a:lnTo>
                    <a:pt x="966534" y="533056"/>
                  </a:lnTo>
                  <a:lnTo>
                    <a:pt x="966224" y="578614"/>
                  </a:lnTo>
                  <a:lnTo>
                    <a:pt x="960885" y="624076"/>
                  </a:lnTo>
                  <a:lnTo>
                    <a:pt x="950447" y="669009"/>
                  </a:lnTo>
                  <a:lnTo>
                    <a:pt x="934842" y="712979"/>
                  </a:lnTo>
                  <a:lnTo>
                    <a:pt x="914001" y="755550"/>
                  </a:lnTo>
                  <a:lnTo>
                    <a:pt x="887857" y="796289"/>
                  </a:lnTo>
                  <a:lnTo>
                    <a:pt x="857200" y="833750"/>
                  </a:lnTo>
                  <a:lnTo>
                    <a:pt x="823161" y="866730"/>
                  </a:lnTo>
                  <a:lnTo>
                    <a:pt x="786172" y="895159"/>
                  </a:lnTo>
                  <a:lnTo>
                    <a:pt x="746670" y="918971"/>
                  </a:lnTo>
                  <a:lnTo>
                    <a:pt x="705089" y="938095"/>
                  </a:lnTo>
                  <a:lnTo>
                    <a:pt x="661862" y="952464"/>
                  </a:lnTo>
                  <a:lnTo>
                    <a:pt x="617426" y="962009"/>
                  </a:lnTo>
                  <a:lnTo>
                    <a:pt x="572214" y="966661"/>
                  </a:lnTo>
                  <a:lnTo>
                    <a:pt x="526661" y="966351"/>
                  </a:lnTo>
                  <a:lnTo>
                    <a:pt x="481201" y="961012"/>
                  </a:lnTo>
                  <a:lnTo>
                    <a:pt x="436270" y="950574"/>
                  </a:lnTo>
                  <a:lnTo>
                    <a:pt x="392301" y="934969"/>
                  </a:lnTo>
                  <a:lnTo>
                    <a:pt x="349730" y="914128"/>
                  </a:lnTo>
                  <a:lnTo>
                    <a:pt x="308991" y="887984"/>
                  </a:lnTo>
                  <a:lnTo>
                    <a:pt x="271530" y="857302"/>
                  </a:lnTo>
                  <a:lnTo>
                    <a:pt x="238550" y="823241"/>
                  </a:lnTo>
                  <a:lnTo>
                    <a:pt x="210121" y="786234"/>
                  </a:lnTo>
                  <a:lnTo>
                    <a:pt x="186309" y="746717"/>
                  </a:lnTo>
                  <a:lnTo>
                    <a:pt x="167185" y="705122"/>
                  </a:lnTo>
                  <a:lnTo>
                    <a:pt x="152816" y="661886"/>
                  </a:lnTo>
                  <a:lnTo>
                    <a:pt x="143271" y="617442"/>
                  </a:lnTo>
                  <a:lnTo>
                    <a:pt x="138619" y="572224"/>
                  </a:lnTo>
                  <a:lnTo>
                    <a:pt x="138929" y="526666"/>
                  </a:lnTo>
                  <a:lnTo>
                    <a:pt x="144268" y="481204"/>
                  </a:lnTo>
                  <a:lnTo>
                    <a:pt x="154706" y="436271"/>
                  </a:lnTo>
                  <a:lnTo>
                    <a:pt x="170311" y="392301"/>
                  </a:lnTo>
                  <a:lnTo>
                    <a:pt x="191152" y="349730"/>
                  </a:lnTo>
                  <a:lnTo>
                    <a:pt x="217297" y="308990"/>
                  </a:lnTo>
                  <a:lnTo>
                    <a:pt x="105537" y="227837"/>
                  </a:lnTo>
                  <a:lnTo>
                    <a:pt x="78097" y="269419"/>
                  </a:lnTo>
                  <a:lnTo>
                    <a:pt x="54622" y="313092"/>
                  </a:lnTo>
                  <a:lnTo>
                    <a:pt x="35207" y="358566"/>
                  </a:lnTo>
                  <a:lnTo>
                    <a:pt x="19944" y="405553"/>
                  </a:lnTo>
                  <a:lnTo>
                    <a:pt x="8926" y="453764"/>
                  </a:lnTo>
                  <a:lnTo>
                    <a:pt x="2247" y="502911"/>
                  </a:lnTo>
                  <a:lnTo>
                    <a:pt x="0" y="552703"/>
                  </a:lnTo>
                  <a:lnTo>
                    <a:pt x="2028" y="600382"/>
                  </a:lnTo>
                  <a:lnTo>
                    <a:pt x="8002" y="646934"/>
                  </a:lnTo>
                  <a:lnTo>
                    <a:pt x="17756" y="692195"/>
                  </a:lnTo>
                  <a:lnTo>
                    <a:pt x="31125" y="735997"/>
                  </a:lnTo>
                  <a:lnTo>
                    <a:pt x="47942" y="778175"/>
                  </a:lnTo>
                  <a:lnTo>
                    <a:pt x="68042" y="818564"/>
                  </a:lnTo>
                  <a:lnTo>
                    <a:pt x="91258" y="856997"/>
                  </a:lnTo>
                  <a:lnTo>
                    <a:pt x="117425" y="893308"/>
                  </a:lnTo>
                  <a:lnTo>
                    <a:pt x="146377" y="927332"/>
                  </a:lnTo>
                  <a:lnTo>
                    <a:pt x="177948" y="958903"/>
                  </a:lnTo>
                  <a:lnTo>
                    <a:pt x="211972" y="987855"/>
                  </a:lnTo>
                  <a:lnTo>
                    <a:pt x="248283" y="1014022"/>
                  </a:lnTo>
                  <a:lnTo>
                    <a:pt x="286716" y="1037238"/>
                  </a:lnTo>
                  <a:lnTo>
                    <a:pt x="327105" y="1057338"/>
                  </a:lnTo>
                  <a:lnTo>
                    <a:pt x="369283" y="1074155"/>
                  </a:lnTo>
                  <a:lnTo>
                    <a:pt x="413085" y="1087524"/>
                  </a:lnTo>
                  <a:lnTo>
                    <a:pt x="458346" y="1097278"/>
                  </a:lnTo>
                  <a:lnTo>
                    <a:pt x="504898" y="1103252"/>
                  </a:lnTo>
                  <a:lnTo>
                    <a:pt x="552576" y="1105280"/>
                  </a:lnTo>
                  <a:lnTo>
                    <a:pt x="600255" y="1103252"/>
                  </a:lnTo>
                  <a:lnTo>
                    <a:pt x="646807" y="1097278"/>
                  </a:lnTo>
                  <a:lnTo>
                    <a:pt x="692068" y="1087524"/>
                  </a:lnTo>
                  <a:lnTo>
                    <a:pt x="735870" y="1074155"/>
                  </a:lnTo>
                  <a:lnTo>
                    <a:pt x="778048" y="1057338"/>
                  </a:lnTo>
                  <a:lnTo>
                    <a:pt x="818437" y="1037238"/>
                  </a:lnTo>
                  <a:lnTo>
                    <a:pt x="856870" y="1014022"/>
                  </a:lnTo>
                  <a:lnTo>
                    <a:pt x="893181" y="987855"/>
                  </a:lnTo>
                  <a:lnTo>
                    <a:pt x="927205" y="958903"/>
                  </a:lnTo>
                  <a:lnTo>
                    <a:pt x="958776" y="927332"/>
                  </a:lnTo>
                  <a:lnTo>
                    <a:pt x="987728" y="893308"/>
                  </a:lnTo>
                  <a:lnTo>
                    <a:pt x="1013895" y="856997"/>
                  </a:lnTo>
                  <a:lnTo>
                    <a:pt x="1037111" y="818564"/>
                  </a:lnTo>
                  <a:lnTo>
                    <a:pt x="1057211" y="778175"/>
                  </a:lnTo>
                  <a:lnTo>
                    <a:pt x="1074028" y="735997"/>
                  </a:lnTo>
                  <a:lnTo>
                    <a:pt x="1087397" y="692195"/>
                  </a:lnTo>
                  <a:lnTo>
                    <a:pt x="1097151" y="646934"/>
                  </a:lnTo>
                  <a:lnTo>
                    <a:pt x="1103125" y="600382"/>
                  </a:lnTo>
                  <a:lnTo>
                    <a:pt x="1105154" y="552703"/>
                  </a:lnTo>
                  <a:lnTo>
                    <a:pt x="1103125" y="505006"/>
                  </a:lnTo>
                  <a:lnTo>
                    <a:pt x="1097151" y="458437"/>
                  </a:lnTo>
                  <a:lnTo>
                    <a:pt x="1087397" y="413161"/>
                  </a:lnTo>
                  <a:lnTo>
                    <a:pt x="1074028" y="369346"/>
                  </a:lnTo>
                  <a:lnTo>
                    <a:pt x="1057211" y="327156"/>
                  </a:lnTo>
                  <a:lnTo>
                    <a:pt x="1037111" y="286757"/>
                  </a:lnTo>
                  <a:lnTo>
                    <a:pt x="1013895" y="248315"/>
                  </a:lnTo>
                  <a:lnTo>
                    <a:pt x="987728" y="211996"/>
                  </a:lnTo>
                  <a:lnTo>
                    <a:pt x="958776" y="177966"/>
                  </a:lnTo>
                  <a:lnTo>
                    <a:pt x="927205" y="146390"/>
                  </a:lnTo>
                  <a:lnTo>
                    <a:pt x="893181" y="117434"/>
                  </a:lnTo>
                  <a:lnTo>
                    <a:pt x="856870" y="91264"/>
                  </a:lnTo>
                  <a:lnTo>
                    <a:pt x="818437" y="68046"/>
                  </a:lnTo>
                  <a:lnTo>
                    <a:pt x="778048" y="47944"/>
                  </a:lnTo>
                  <a:lnTo>
                    <a:pt x="735870" y="31126"/>
                  </a:lnTo>
                  <a:lnTo>
                    <a:pt x="692068" y="17757"/>
                  </a:lnTo>
                  <a:lnTo>
                    <a:pt x="646807" y="8002"/>
                  </a:lnTo>
                  <a:lnTo>
                    <a:pt x="600255" y="2028"/>
                  </a:lnTo>
                  <a:lnTo>
                    <a:pt x="552576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12">
              <a:extLst>
                <a:ext uri="{FF2B5EF4-FFF2-40B4-BE49-F238E27FC236}">
                  <a16:creationId xmlns:a16="http://schemas.microsoft.com/office/drawing/2014/main" id="{EA87A4F9-79D1-4060-B95A-B9BADD030A0B}"/>
                </a:ext>
              </a:extLst>
            </p:cNvPr>
            <p:cNvSpPr/>
            <p:nvPr/>
          </p:nvSpPr>
          <p:spPr>
            <a:xfrm>
              <a:off x="6713346" y="1163574"/>
              <a:ext cx="447040" cy="309245"/>
            </a:xfrm>
            <a:custGeom>
              <a:avLst/>
              <a:gdLst/>
              <a:ahLst/>
              <a:cxnLst/>
              <a:rect l="l" t="t" r="r" b="b"/>
              <a:pathLst>
                <a:path w="447040" h="309244">
                  <a:moveTo>
                    <a:pt x="447039" y="0"/>
                  </a:moveTo>
                  <a:lnTo>
                    <a:pt x="399097" y="2080"/>
                  </a:lnTo>
                  <a:lnTo>
                    <a:pt x="351922" y="8242"/>
                  </a:lnTo>
                  <a:lnTo>
                    <a:pt x="305744" y="18368"/>
                  </a:lnTo>
                  <a:lnTo>
                    <a:pt x="260795" y="32339"/>
                  </a:lnTo>
                  <a:lnTo>
                    <a:pt x="217307" y="50036"/>
                  </a:lnTo>
                  <a:lnTo>
                    <a:pt x="175510" y="71341"/>
                  </a:lnTo>
                  <a:lnTo>
                    <a:pt x="135637" y="96136"/>
                  </a:lnTo>
                  <a:lnTo>
                    <a:pt x="97918" y="124301"/>
                  </a:lnTo>
                  <a:lnTo>
                    <a:pt x="62584" y="155719"/>
                  </a:lnTo>
                  <a:lnTo>
                    <a:pt x="29868" y="190270"/>
                  </a:lnTo>
                  <a:lnTo>
                    <a:pt x="0" y="227837"/>
                  </a:lnTo>
                  <a:lnTo>
                    <a:pt x="111759" y="308990"/>
                  </a:lnTo>
                  <a:lnTo>
                    <a:pt x="143111" y="270840"/>
                  </a:lnTo>
                  <a:lnTo>
                    <a:pt x="178381" y="237027"/>
                  </a:lnTo>
                  <a:lnTo>
                    <a:pt x="217119" y="207784"/>
                  </a:lnTo>
                  <a:lnTo>
                    <a:pt x="258873" y="183340"/>
                  </a:lnTo>
                  <a:lnTo>
                    <a:pt x="303193" y="163926"/>
                  </a:lnTo>
                  <a:lnTo>
                    <a:pt x="349629" y="149774"/>
                  </a:lnTo>
                  <a:lnTo>
                    <a:pt x="397728" y="141114"/>
                  </a:lnTo>
                  <a:lnTo>
                    <a:pt x="447039" y="138175"/>
                  </a:lnTo>
                  <a:lnTo>
                    <a:pt x="447039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13">
            <a:extLst>
              <a:ext uri="{FF2B5EF4-FFF2-40B4-BE49-F238E27FC236}">
                <a16:creationId xmlns:a16="http://schemas.microsoft.com/office/drawing/2014/main" id="{DB3402C1-A547-47A7-80BC-03774FE5A41B}"/>
              </a:ext>
            </a:extLst>
          </p:cNvPr>
          <p:cNvGrpSpPr/>
          <p:nvPr/>
        </p:nvGrpSpPr>
        <p:grpSpPr>
          <a:xfrm>
            <a:off x="1735296" y="1308587"/>
            <a:ext cx="1105436" cy="1093961"/>
            <a:chOff x="1031211" y="3946777"/>
            <a:chExt cx="1105436" cy="1104901"/>
          </a:xfrm>
        </p:grpSpPr>
        <p:sp>
          <p:nvSpPr>
            <p:cNvPr id="32" name="object 14">
              <a:extLst>
                <a:ext uri="{FF2B5EF4-FFF2-40B4-BE49-F238E27FC236}">
                  <a16:creationId xmlns:a16="http://schemas.microsoft.com/office/drawing/2014/main" id="{E1F91696-2C2C-45B1-BDB6-F5CCF2B9E174}"/>
                </a:ext>
              </a:extLst>
            </p:cNvPr>
            <p:cNvSpPr/>
            <p:nvPr/>
          </p:nvSpPr>
          <p:spPr>
            <a:xfrm>
              <a:off x="1583562" y="3946777"/>
              <a:ext cx="553085" cy="1066800"/>
            </a:xfrm>
            <a:custGeom>
              <a:avLst/>
              <a:gdLst/>
              <a:ahLst/>
              <a:cxnLst/>
              <a:rect l="l" t="t" r="r" b="b"/>
              <a:pathLst>
                <a:path w="553085" h="1066800">
                  <a:moveTo>
                    <a:pt x="0" y="0"/>
                  </a:moveTo>
                  <a:lnTo>
                    <a:pt x="0" y="138049"/>
                  </a:lnTo>
                  <a:lnTo>
                    <a:pt x="50390" y="141115"/>
                  </a:lnTo>
                  <a:lnTo>
                    <a:pt x="99313" y="150117"/>
                  </a:lnTo>
                  <a:lnTo>
                    <a:pt x="146332" y="164754"/>
                  </a:lnTo>
                  <a:lnTo>
                    <a:pt x="191007" y="184728"/>
                  </a:lnTo>
                  <a:lnTo>
                    <a:pt x="232902" y="209740"/>
                  </a:lnTo>
                  <a:lnTo>
                    <a:pt x="271576" y="239492"/>
                  </a:lnTo>
                  <a:lnTo>
                    <a:pt x="306593" y="273685"/>
                  </a:lnTo>
                  <a:lnTo>
                    <a:pt x="337515" y="312020"/>
                  </a:lnTo>
                  <a:lnTo>
                    <a:pt x="363902" y="354199"/>
                  </a:lnTo>
                  <a:lnTo>
                    <a:pt x="385318" y="399923"/>
                  </a:lnTo>
                  <a:lnTo>
                    <a:pt x="400507" y="445894"/>
                  </a:lnTo>
                  <a:lnTo>
                    <a:pt x="410105" y="492318"/>
                  </a:lnTo>
                  <a:lnTo>
                    <a:pt x="414285" y="538790"/>
                  </a:lnTo>
                  <a:lnTo>
                    <a:pt x="413223" y="584909"/>
                  </a:lnTo>
                  <a:lnTo>
                    <a:pt x="407091" y="630269"/>
                  </a:lnTo>
                  <a:lnTo>
                    <a:pt x="396064" y="674469"/>
                  </a:lnTo>
                  <a:lnTo>
                    <a:pt x="380317" y="717105"/>
                  </a:lnTo>
                  <a:lnTo>
                    <a:pt x="360023" y="757774"/>
                  </a:lnTo>
                  <a:lnTo>
                    <a:pt x="335356" y="796072"/>
                  </a:lnTo>
                  <a:lnTo>
                    <a:pt x="306490" y="831597"/>
                  </a:lnTo>
                  <a:lnTo>
                    <a:pt x="273601" y="863944"/>
                  </a:lnTo>
                  <a:lnTo>
                    <a:pt x="236861" y="892712"/>
                  </a:lnTo>
                  <a:lnTo>
                    <a:pt x="196445" y="917497"/>
                  </a:lnTo>
                  <a:lnTo>
                    <a:pt x="152526" y="937895"/>
                  </a:lnTo>
                  <a:lnTo>
                    <a:pt x="203326" y="1066292"/>
                  </a:lnTo>
                  <a:lnTo>
                    <a:pt x="247370" y="1046608"/>
                  </a:lnTo>
                  <a:lnTo>
                    <a:pt x="289053" y="1023459"/>
                  </a:lnTo>
                  <a:lnTo>
                    <a:pt x="328232" y="997057"/>
                  </a:lnTo>
                  <a:lnTo>
                    <a:pt x="364761" y="967613"/>
                  </a:lnTo>
                  <a:lnTo>
                    <a:pt x="398496" y="935340"/>
                  </a:lnTo>
                  <a:lnTo>
                    <a:pt x="429294" y="900450"/>
                  </a:lnTo>
                  <a:lnTo>
                    <a:pt x="457009" y="863155"/>
                  </a:lnTo>
                  <a:lnTo>
                    <a:pt x="481497" y="823667"/>
                  </a:lnTo>
                  <a:lnTo>
                    <a:pt x="502614" y="782199"/>
                  </a:lnTo>
                  <a:lnTo>
                    <a:pt x="520216" y="738963"/>
                  </a:lnTo>
                  <a:lnTo>
                    <a:pt x="534157" y="694170"/>
                  </a:lnTo>
                  <a:lnTo>
                    <a:pt x="544294" y="648033"/>
                  </a:lnTo>
                  <a:lnTo>
                    <a:pt x="550482" y="600765"/>
                  </a:lnTo>
                  <a:lnTo>
                    <a:pt x="552576" y="552577"/>
                  </a:lnTo>
                  <a:lnTo>
                    <a:pt x="550548" y="504898"/>
                  </a:lnTo>
                  <a:lnTo>
                    <a:pt x="544574" y="458346"/>
                  </a:lnTo>
                  <a:lnTo>
                    <a:pt x="534820" y="413085"/>
                  </a:lnTo>
                  <a:lnTo>
                    <a:pt x="521451" y="369283"/>
                  </a:lnTo>
                  <a:lnTo>
                    <a:pt x="504634" y="327105"/>
                  </a:lnTo>
                  <a:lnTo>
                    <a:pt x="484534" y="286716"/>
                  </a:lnTo>
                  <a:lnTo>
                    <a:pt x="461318" y="248283"/>
                  </a:lnTo>
                  <a:lnTo>
                    <a:pt x="435151" y="211972"/>
                  </a:lnTo>
                  <a:lnTo>
                    <a:pt x="406199" y="177948"/>
                  </a:lnTo>
                  <a:lnTo>
                    <a:pt x="374628" y="146377"/>
                  </a:lnTo>
                  <a:lnTo>
                    <a:pt x="340604" y="117425"/>
                  </a:lnTo>
                  <a:lnTo>
                    <a:pt x="304293" y="91258"/>
                  </a:lnTo>
                  <a:lnTo>
                    <a:pt x="265860" y="68042"/>
                  </a:lnTo>
                  <a:lnTo>
                    <a:pt x="225471" y="47942"/>
                  </a:lnTo>
                  <a:lnTo>
                    <a:pt x="183293" y="31125"/>
                  </a:lnTo>
                  <a:lnTo>
                    <a:pt x="139491" y="17756"/>
                  </a:lnTo>
                  <a:lnTo>
                    <a:pt x="94230" y="8002"/>
                  </a:lnTo>
                  <a:lnTo>
                    <a:pt x="47678" y="20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15">
              <a:extLst>
                <a:ext uri="{FF2B5EF4-FFF2-40B4-BE49-F238E27FC236}">
                  <a16:creationId xmlns:a16="http://schemas.microsoft.com/office/drawing/2014/main" id="{7F1961DC-732B-44C2-97A3-70D2D8EBD0CF}"/>
                </a:ext>
              </a:extLst>
            </p:cNvPr>
            <p:cNvSpPr/>
            <p:nvPr/>
          </p:nvSpPr>
          <p:spPr>
            <a:xfrm>
              <a:off x="1031211" y="3946778"/>
              <a:ext cx="756285" cy="1104900"/>
            </a:xfrm>
            <a:custGeom>
              <a:avLst/>
              <a:gdLst/>
              <a:ahLst/>
              <a:cxnLst/>
              <a:rect l="l" t="t" r="r" b="b"/>
              <a:pathLst>
                <a:path w="756285" h="1104900">
                  <a:moveTo>
                    <a:pt x="552351" y="0"/>
                  </a:moveTo>
                  <a:lnTo>
                    <a:pt x="500255" y="2444"/>
                  </a:lnTo>
                  <a:lnTo>
                    <a:pt x="448766" y="9747"/>
                  </a:lnTo>
                  <a:lnTo>
                    <a:pt x="398207" y="21859"/>
                  </a:lnTo>
                  <a:lnTo>
                    <a:pt x="348897" y="38735"/>
                  </a:lnTo>
                  <a:lnTo>
                    <a:pt x="305312" y="58179"/>
                  </a:lnTo>
                  <a:lnTo>
                    <a:pt x="264227" y="80877"/>
                  </a:lnTo>
                  <a:lnTo>
                    <a:pt x="225736" y="106613"/>
                  </a:lnTo>
                  <a:lnTo>
                    <a:pt x="189930" y="135171"/>
                  </a:lnTo>
                  <a:lnTo>
                    <a:pt x="156904" y="166337"/>
                  </a:lnTo>
                  <a:lnTo>
                    <a:pt x="126750" y="199896"/>
                  </a:lnTo>
                  <a:lnTo>
                    <a:pt x="99562" y="235632"/>
                  </a:lnTo>
                  <a:lnTo>
                    <a:pt x="75433" y="273331"/>
                  </a:lnTo>
                  <a:lnTo>
                    <a:pt x="54455" y="312778"/>
                  </a:lnTo>
                  <a:lnTo>
                    <a:pt x="36723" y="353756"/>
                  </a:lnTo>
                  <a:lnTo>
                    <a:pt x="22329" y="396052"/>
                  </a:lnTo>
                  <a:lnTo>
                    <a:pt x="11367" y="439450"/>
                  </a:lnTo>
                  <a:lnTo>
                    <a:pt x="3929" y="483735"/>
                  </a:lnTo>
                  <a:lnTo>
                    <a:pt x="109" y="528692"/>
                  </a:lnTo>
                  <a:lnTo>
                    <a:pt x="0" y="574106"/>
                  </a:lnTo>
                  <a:lnTo>
                    <a:pt x="3694" y="619762"/>
                  </a:lnTo>
                  <a:lnTo>
                    <a:pt x="11286" y="665445"/>
                  </a:lnTo>
                  <a:lnTo>
                    <a:pt x="22868" y="710939"/>
                  </a:lnTo>
                  <a:lnTo>
                    <a:pt x="38534" y="756031"/>
                  </a:lnTo>
                  <a:lnTo>
                    <a:pt x="57972" y="799609"/>
                  </a:lnTo>
                  <a:lnTo>
                    <a:pt x="80663" y="840689"/>
                  </a:lnTo>
                  <a:lnTo>
                    <a:pt x="106393" y="879175"/>
                  </a:lnTo>
                  <a:lnTo>
                    <a:pt x="134947" y="914976"/>
                  </a:lnTo>
                  <a:lnTo>
                    <a:pt x="166108" y="947998"/>
                  </a:lnTo>
                  <a:lnTo>
                    <a:pt x="199663" y="978147"/>
                  </a:lnTo>
                  <a:lnTo>
                    <a:pt x="235396" y="1005330"/>
                  </a:lnTo>
                  <a:lnTo>
                    <a:pt x="273090" y="1029455"/>
                  </a:lnTo>
                  <a:lnTo>
                    <a:pt x="312532" y="1050428"/>
                  </a:lnTo>
                  <a:lnTo>
                    <a:pt x="353506" y="1068156"/>
                  </a:lnTo>
                  <a:lnTo>
                    <a:pt x="395796" y="1082545"/>
                  </a:lnTo>
                  <a:lnTo>
                    <a:pt x="439187" y="1093503"/>
                  </a:lnTo>
                  <a:lnTo>
                    <a:pt x="483464" y="1100935"/>
                  </a:lnTo>
                  <a:lnTo>
                    <a:pt x="528412" y="1104750"/>
                  </a:lnTo>
                  <a:lnTo>
                    <a:pt x="573816" y="1104854"/>
                  </a:lnTo>
                  <a:lnTo>
                    <a:pt x="619459" y="1101153"/>
                  </a:lnTo>
                  <a:lnTo>
                    <a:pt x="665128" y="1093554"/>
                  </a:lnTo>
                  <a:lnTo>
                    <a:pt x="710606" y="1081965"/>
                  </a:lnTo>
                  <a:lnTo>
                    <a:pt x="755678" y="1066292"/>
                  </a:lnTo>
                  <a:lnTo>
                    <a:pt x="704878" y="937895"/>
                  </a:lnTo>
                  <a:lnTo>
                    <a:pt x="667919" y="950529"/>
                  </a:lnTo>
                  <a:lnTo>
                    <a:pt x="629995" y="959627"/>
                  </a:lnTo>
                  <a:lnTo>
                    <a:pt x="591381" y="965130"/>
                  </a:lnTo>
                  <a:lnTo>
                    <a:pt x="552351" y="966978"/>
                  </a:lnTo>
                  <a:lnTo>
                    <a:pt x="504001" y="964189"/>
                  </a:lnTo>
                  <a:lnTo>
                    <a:pt x="457292" y="956032"/>
                  </a:lnTo>
                  <a:lnTo>
                    <a:pt x="412536" y="942817"/>
                  </a:lnTo>
                  <a:lnTo>
                    <a:pt x="370043" y="924855"/>
                  </a:lnTo>
                  <a:lnTo>
                    <a:pt x="330123" y="902457"/>
                  </a:lnTo>
                  <a:lnTo>
                    <a:pt x="293086" y="875934"/>
                  </a:lnTo>
                  <a:lnTo>
                    <a:pt x="259244" y="845597"/>
                  </a:lnTo>
                  <a:lnTo>
                    <a:pt x="228907" y="811758"/>
                  </a:lnTo>
                  <a:lnTo>
                    <a:pt x="202385" y="774726"/>
                  </a:lnTo>
                  <a:lnTo>
                    <a:pt x="179989" y="734814"/>
                  </a:lnTo>
                  <a:lnTo>
                    <a:pt x="162029" y="692332"/>
                  </a:lnTo>
                  <a:lnTo>
                    <a:pt x="148816" y="647591"/>
                  </a:lnTo>
                  <a:lnTo>
                    <a:pt x="140661" y="600902"/>
                  </a:lnTo>
                  <a:lnTo>
                    <a:pt x="137874" y="552577"/>
                  </a:lnTo>
                  <a:lnTo>
                    <a:pt x="140661" y="504249"/>
                  </a:lnTo>
                  <a:lnTo>
                    <a:pt x="148816" y="457555"/>
                  </a:lnTo>
                  <a:lnTo>
                    <a:pt x="162029" y="412806"/>
                  </a:lnTo>
                  <a:lnTo>
                    <a:pt x="179989" y="370314"/>
                  </a:lnTo>
                  <a:lnTo>
                    <a:pt x="202385" y="330390"/>
                  </a:lnTo>
                  <a:lnTo>
                    <a:pt x="228907" y="293345"/>
                  </a:lnTo>
                  <a:lnTo>
                    <a:pt x="259244" y="259492"/>
                  </a:lnTo>
                  <a:lnTo>
                    <a:pt x="293086" y="229142"/>
                  </a:lnTo>
                  <a:lnTo>
                    <a:pt x="330123" y="202606"/>
                  </a:lnTo>
                  <a:lnTo>
                    <a:pt x="370043" y="180196"/>
                  </a:lnTo>
                  <a:lnTo>
                    <a:pt x="412536" y="162224"/>
                  </a:lnTo>
                  <a:lnTo>
                    <a:pt x="457292" y="149001"/>
                  </a:lnTo>
                  <a:lnTo>
                    <a:pt x="504001" y="140839"/>
                  </a:lnTo>
                  <a:lnTo>
                    <a:pt x="552351" y="138049"/>
                  </a:lnTo>
                  <a:lnTo>
                    <a:pt x="552351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4" name="object 16">
            <a:extLst>
              <a:ext uri="{FF2B5EF4-FFF2-40B4-BE49-F238E27FC236}">
                <a16:creationId xmlns:a16="http://schemas.microsoft.com/office/drawing/2014/main" id="{8A69ECFF-4E46-409F-963D-8C27552990A0}"/>
              </a:ext>
            </a:extLst>
          </p:cNvPr>
          <p:cNvGrpSpPr/>
          <p:nvPr/>
        </p:nvGrpSpPr>
        <p:grpSpPr>
          <a:xfrm>
            <a:off x="3576758" y="1302800"/>
            <a:ext cx="1105535" cy="1105535"/>
            <a:chOff x="3902964" y="3870578"/>
            <a:chExt cx="1105535" cy="1105535"/>
          </a:xfrm>
        </p:grpSpPr>
        <p:sp>
          <p:nvSpPr>
            <p:cNvPr id="35" name="object 17">
              <a:extLst>
                <a:ext uri="{FF2B5EF4-FFF2-40B4-BE49-F238E27FC236}">
                  <a16:creationId xmlns:a16="http://schemas.microsoft.com/office/drawing/2014/main" id="{F1945BE2-AAE9-4AC3-B0F1-B0B3A48118CE}"/>
                </a:ext>
              </a:extLst>
            </p:cNvPr>
            <p:cNvSpPr/>
            <p:nvPr/>
          </p:nvSpPr>
          <p:spPr>
            <a:xfrm>
              <a:off x="3902964" y="3870578"/>
              <a:ext cx="1105535" cy="1105535"/>
            </a:xfrm>
            <a:custGeom>
              <a:avLst/>
              <a:gdLst/>
              <a:ahLst/>
              <a:cxnLst/>
              <a:rect l="l" t="t" r="r" b="b"/>
              <a:pathLst>
                <a:path w="1105535" h="1105535">
                  <a:moveTo>
                    <a:pt x="552576" y="0"/>
                  </a:moveTo>
                  <a:lnTo>
                    <a:pt x="552576" y="138176"/>
                  </a:lnTo>
                  <a:lnTo>
                    <a:pt x="559073" y="138223"/>
                  </a:lnTo>
                  <a:lnTo>
                    <a:pt x="578612" y="138938"/>
                  </a:lnTo>
                  <a:lnTo>
                    <a:pt x="626656" y="144751"/>
                  </a:lnTo>
                  <a:lnTo>
                    <a:pt x="672734" y="155821"/>
                  </a:lnTo>
                  <a:lnTo>
                    <a:pt x="716554" y="171819"/>
                  </a:lnTo>
                  <a:lnTo>
                    <a:pt x="757824" y="192413"/>
                  </a:lnTo>
                  <a:lnTo>
                    <a:pt x="796254" y="217274"/>
                  </a:lnTo>
                  <a:lnTo>
                    <a:pt x="831551" y="246073"/>
                  </a:lnTo>
                  <a:lnTo>
                    <a:pt x="863425" y="278479"/>
                  </a:lnTo>
                  <a:lnTo>
                    <a:pt x="891584" y="314162"/>
                  </a:lnTo>
                  <a:lnTo>
                    <a:pt x="915737" y="352793"/>
                  </a:lnTo>
                  <a:lnTo>
                    <a:pt x="935593" y="394041"/>
                  </a:lnTo>
                  <a:lnTo>
                    <a:pt x="950860" y="437577"/>
                  </a:lnTo>
                  <a:lnTo>
                    <a:pt x="961247" y="483070"/>
                  </a:lnTo>
                  <a:lnTo>
                    <a:pt x="966462" y="530192"/>
                  </a:lnTo>
                  <a:lnTo>
                    <a:pt x="966215" y="578612"/>
                  </a:lnTo>
                  <a:lnTo>
                    <a:pt x="960402" y="626680"/>
                  </a:lnTo>
                  <a:lnTo>
                    <a:pt x="949332" y="672774"/>
                  </a:lnTo>
                  <a:lnTo>
                    <a:pt x="933334" y="716605"/>
                  </a:lnTo>
                  <a:lnTo>
                    <a:pt x="912740" y="757880"/>
                  </a:lnTo>
                  <a:lnTo>
                    <a:pt x="887879" y="796310"/>
                  </a:lnTo>
                  <a:lnTo>
                    <a:pt x="859080" y="831604"/>
                  </a:lnTo>
                  <a:lnTo>
                    <a:pt x="826674" y="863473"/>
                  </a:lnTo>
                  <a:lnTo>
                    <a:pt x="790991" y="891624"/>
                  </a:lnTo>
                  <a:lnTo>
                    <a:pt x="752360" y="915768"/>
                  </a:lnTo>
                  <a:lnTo>
                    <a:pt x="711112" y="935615"/>
                  </a:lnTo>
                  <a:lnTo>
                    <a:pt x="667576" y="950873"/>
                  </a:lnTo>
                  <a:lnTo>
                    <a:pt x="622083" y="961253"/>
                  </a:lnTo>
                  <a:lnTo>
                    <a:pt x="574961" y="966464"/>
                  </a:lnTo>
                  <a:lnTo>
                    <a:pt x="526541" y="966216"/>
                  </a:lnTo>
                  <a:lnTo>
                    <a:pt x="478473" y="960402"/>
                  </a:lnTo>
                  <a:lnTo>
                    <a:pt x="432379" y="949332"/>
                  </a:lnTo>
                  <a:lnTo>
                    <a:pt x="388548" y="933334"/>
                  </a:lnTo>
                  <a:lnTo>
                    <a:pt x="347273" y="912740"/>
                  </a:lnTo>
                  <a:lnTo>
                    <a:pt x="308843" y="887879"/>
                  </a:lnTo>
                  <a:lnTo>
                    <a:pt x="273549" y="859080"/>
                  </a:lnTo>
                  <a:lnTo>
                    <a:pt x="241680" y="826674"/>
                  </a:lnTo>
                  <a:lnTo>
                    <a:pt x="213529" y="790991"/>
                  </a:lnTo>
                  <a:lnTo>
                    <a:pt x="189385" y="752360"/>
                  </a:lnTo>
                  <a:lnTo>
                    <a:pt x="169538" y="711112"/>
                  </a:lnTo>
                  <a:lnTo>
                    <a:pt x="154280" y="667576"/>
                  </a:lnTo>
                  <a:lnTo>
                    <a:pt x="143900" y="622083"/>
                  </a:lnTo>
                  <a:lnTo>
                    <a:pt x="138689" y="574961"/>
                  </a:lnTo>
                  <a:lnTo>
                    <a:pt x="138937" y="526542"/>
                  </a:lnTo>
                  <a:lnTo>
                    <a:pt x="1015" y="517906"/>
                  </a:lnTo>
                  <a:lnTo>
                    <a:pt x="589" y="526573"/>
                  </a:lnTo>
                  <a:lnTo>
                    <a:pt x="0" y="552577"/>
                  </a:lnTo>
                  <a:lnTo>
                    <a:pt x="2028" y="600255"/>
                  </a:lnTo>
                  <a:lnTo>
                    <a:pt x="8002" y="646807"/>
                  </a:lnTo>
                  <a:lnTo>
                    <a:pt x="17756" y="692068"/>
                  </a:lnTo>
                  <a:lnTo>
                    <a:pt x="31125" y="735870"/>
                  </a:lnTo>
                  <a:lnTo>
                    <a:pt x="47942" y="778048"/>
                  </a:lnTo>
                  <a:lnTo>
                    <a:pt x="68042" y="818437"/>
                  </a:lnTo>
                  <a:lnTo>
                    <a:pt x="91258" y="856870"/>
                  </a:lnTo>
                  <a:lnTo>
                    <a:pt x="117425" y="893181"/>
                  </a:lnTo>
                  <a:lnTo>
                    <a:pt x="146377" y="927205"/>
                  </a:lnTo>
                  <a:lnTo>
                    <a:pt x="177948" y="958776"/>
                  </a:lnTo>
                  <a:lnTo>
                    <a:pt x="211972" y="987728"/>
                  </a:lnTo>
                  <a:lnTo>
                    <a:pt x="248283" y="1013895"/>
                  </a:lnTo>
                  <a:lnTo>
                    <a:pt x="286716" y="1037111"/>
                  </a:lnTo>
                  <a:lnTo>
                    <a:pt x="327105" y="1057211"/>
                  </a:lnTo>
                  <a:lnTo>
                    <a:pt x="369283" y="1074028"/>
                  </a:lnTo>
                  <a:lnTo>
                    <a:pt x="413085" y="1087397"/>
                  </a:lnTo>
                  <a:lnTo>
                    <a:pt x="458346" y="1097151"/>
                  </a:lnTo>
                  <a:lnTo>
                    <a:pt x="504898" y="1103125"/>
                  </a:lnTo>
                  <a:lnTo>
                    <a:pt x="552576" y="1105154"/>
                  </a:lnTo>
                  <a:lnTo>
                    <a:pt x="600255" y="1103125"/>
                  </a:lnTo>
                  <a:lnTo>
                    <a:pt x="646807" y="1097151"/>
                  </a:lnTo>
                  <a:lnTo>
                    <a:pt x="692068" y="1087397"/>
                  </a:lnTo>
                  <a:lnTo>
                    <a:pt x="735870" y="1074028"/>
                  </a:lnTo>
                  <a:lnTo>
                    <a:pt x="778048" y="1057211"/>
                  </a:lnTo>
                  <a:lnTo>
                    <a:pt x="818437" y="1037111"/>
                  </a:lnTo>
                  <a:lnTo>
                    <a:pt x="856870" y="1013895"/>
                  </a:lnTo>
                  <a:lnTo>
                    <a:pt x="893181" y="987728"/>
                  </a:lnTo>
                  <a:lnTo>
                    <a:pt x="927205" y="958776"/>
                  </a:lnTo>
                  <a:lnTo>
                    <a:pt x="958776" y="927205"/>
                  </a:lnTo>
                  <a:lnTo>
                    <a:pt x="987728" y="893181"/>
                  </a:lnTo>
                  <a:lnTo>
                    <a:pt x="1013895" y="856870"/>
                  </a:lnTo>
                  <a:lnTo>
                    <a:pt x="1037111" y="818437"/>
                  </a:lnTo>
                  <a:lnTo>
                    <a:pt x="1057211" y="778048"/>
                  </a:lnTo>
                  <a:lnTo>
                    <a:pt x="1074028" y="735870"/>
                  </a:lnTo>
                  <a:lnTo>
                    <a:pt x="1087397" y="692068"/>
                  </a:lnTo>
                  <a:lnTo>
                    <a:pt x="1097151" y="646807"/>
                  </a:lnTo>
                  <a:lnTo>
                    <a:pt x="1103125" y="600255"/>
                  </a:lnTo>
                  <a:lnTo>
                    <a:pt x="1105153" y="552577"/>
                  </a:lnTo>
                  <a:lnTo>
                    <a:pt x="1103125" y="504898"/>
                  </a:lnTo>
                  <a:lnTo>
                    <a:pt x="1097151" y="458346"/>
                  </a:lnTo>
                  <a:lnTo>
                    <a:pt x="1087397" y="413085"/>
                  </a:lnTo>
                  <a:lnTo>
                    <a:pt x="1074028" y="369283"/>
                  </a:lnTo>
                  <a:lnTo>
                    <a:pt x="1057211" y="327105"/>
                  </a:lnTo>
                  <a:lnTo>
                    <a:pt x="1037111" y="286716"/>
                  </a:lnTo>
                  <a:lnTo>
                    <a:pt x="1013895" y="248283"/>
                  </a:lnTo>
                  <a:lnTo>
                    <a:pt x="987728" y="211972"/>
                  </a:lnTo>
                  <a:lnTo>
                    <a:pt x="958776" y="177948"/>
                  </a:lnTo>
                  <a:lnTo>
                    <a:pt x="927205" y="146377"/>
                  </a:lnTo>
                  <a:lnTo>
                    <a:pt x="893181" y="117425"/>
                  </a:lnTo>
                  <a:lnTo>
                    <a:pt x="856870" y="91258"/>
                  </a:lnTo>
                  <a:lnTo>
                    <a:pt x="818437" y="68042"/>
                  </a:lnTo>
                  <a:lnTo>
                    <a:pt x="778048" y="47942"/>
                  </a:lnTo>
                  <a:lnTo>
                    <a:pt x="735870" y="31125"/>
                  </a:lnTo>
                  <a:lnTo>
                    <a:pt x="692068" y="17756"/>
                  </a:lnTo>
                  <a:lnTo>
                    <a:pt x="646807" y="8002"/>
                  </a:lnTo>
                  <a:lnTo>
                    <a:pt x="600255" y="2028"/>
                  </a:lnTo>
                  <a:lnTo>
                    <a:pt x="552576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18">
              <a:extLst>
                <a:ext uri="{FF2B5EF4-FFF2-40B4-BE49-F238E27FC236}">
                  <a16:creationId xmlns:a16="http://schemas.microsoft.com/office/drawing/2014/main" id="{FB33C079-E3CF-4A8C-B7D8-94B725F87B72}"/>
                </a:ext>
              </a:extLst>
            </p:cNvPr>
            <p:cNvSpPr/>
            <p:nvPr/>
          </p:nvSpPr>
          <p:spPr>
            <a:xfrm>
              <a:off x="3903980" y="3870578"/>
              <a:ext cx="551815" cy="527050"/>
            </a:xfrm>
            <a:custGeom>
              <a:avLst/>
              <a:gdLst/>
              <a:ahLst/>
              <a:cxnLst/>
              <a:rect l="l" t="t" r="r" b="b"/>
              <a:pathLst>
                <a:path w="551814" h="527050">
                  <a:moveTo>
                    <a:pt x="551561" y="0"/>
                  </a:moveTo>
                  <a:lnTo>
                    <a:pt x="503436" y="2071"/>
                  </a:lnTo>
                  <a:lnTo>
                    <a:pt x="456420" y="8173"/>
                  </a:lnTo>
                  <a:lnTo>
                    <a:pt x="410692" y="18140"/>
                  </a:lnTo>
                  <a:lnTo>
                    <a:pt x="366427" y="31804"/>
                  </a:lnTo>
                  <a:lnTo>
                    <a:pt x="323805" y="48999"/>
                  </a:lnTo>
                  <a:lnTo>
                    <a:pt x="283003" y="69558"/>
                  </a:lnTo>
                  <a:lnTo>
                    <a:pt x="244198" y="93314"/>
                  </a:lnTo>
                  <a:lnTo>
                    <a:pt x="207568" y="120099"/>
                  </a:lnTo>
                  <a:lnTo>
                    <a:pt x="173291" y="149748"/>
                  </a:lnTo>
                  <a:lnTo>
                    <a:pt x="141545" y="182094"/>
                  </a:lnTo>
                  <a:lnTo>
                    <a:pt x="112507" y="216969"/>
                  </a:lnTo>
                  <a:lnTo>
                    <a:pt x="86355" y="254206"/>
                  </a:lnTo>
                  <a:lnTo>
                    <a:pt x="63266" y="293640"/>
                  </a:lnTo>
                  <a:lnTo>
                    <a:pt x="43420" y="335103"/>
                  </a:lnTo>
                  <a:lnTo>
                    <a:pt x="26992" y="378427"/>
                  </a:lnTo>
                  <a:lnTo>
                    <a:pt x="14161" y="423447"/>
                  </a:lnTo>
                  <a:lnTo>
                    <a:pt x="5104" y="469996"/>
                  </a:lnTo>
                  <a:lnTo>
                    <a:pt x="0" y="517906"/>
                  </a:lnTo>
                  <a:lnTo>
                    <a:pt x="137922" y="526542"/>
                  </a:lnTo>
                  <a:lnTo>
                    <a:pt x="143375" y="480543"/>
                  </a:lnTo>
                  <a:lnTo>
                    <a:pt x="153670" y="436289"/>
                  </a:lnTo>
                  <a:lnTo>
                    <a:pt x="168521" y="394044"/>
                  </a:lnTo>
                  <a:lnTo>
                    <a:pt x="187646" y="354076"/>
                  </a:lnTo>
                  <a:lnTo>
                    <a:pt x="210761" y="316650"/>
                  </a:lnTo>
                  <a:lnTo>
                    <a:pt x="237582" y="282033"/>
                  </a:lnTo>
                  <a:lnTo>
                    <a:pt x="267827" y="250491"/>
                  </a:lnTo>
                  <a:lnTo>
                    <a:pt x="301210" y="222291"/>
                  </a:lnTo>
                  <a:lnTo>
                    <a:pt x="337450" y="197699"/>
                  </a:lnTo>
                  <a:lnTo>
                    <a:pt x="376261" y="176980"/>
                  </a:lnTo>
                  <a:lnTo>
                    <a:pt x="417362" y="160403"/>
                  </a:lnTo>
                  <a:lnTo>
                    <a:pt x="460467" y="148232"/>
                  </a:lnTo>
                  <a:lnTo>
                    <a:pt x="505295" y="140734"/>
                  </a:lnTo>
                  <a:lnTo>
                    <a:pt x="551561" y="138176"/>
                  </a:lnTo>
                  <a:lnTo>
                    <a:pt x="551561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19">
            <a:extLst>
              <a:ext uri="{FF2B5EF4-FFF2-40B4-BE49-F238E27FC236}">
                <a16:creationId xmlns:a16="http://schemas.microsoft.com/office/drawing/2014/main" id="{15FCB87B-60B3-4F54-B362-236B035FCA12}"/>
              </a:ext>
            </a:extLst>
          </p:cNvPr>
          <p:cNvGrpSpPr/>
          <p:nvPr/>
        </p:nvGrpSpPr>
        <p:grpSpPr>
          <a:xfrm>
            <a:off x="110230" y="1282096"/>
            <a:ext cx="1105535" cy="1105535"/>
            <a:chOff x="6607990" y="3928236"/>
            <a:chExt cx="1105535" cy="1105535"/>
          </a:xfrm>
        </p:grpSpPr>
        <p:sp>
          <p:nvSpPr>
            <p:cNvPr id="38" name="object 20">
              <a:extLst>
                <a:ext uri="{FF2B5EF4-FFF2-40B4-BE49-F238E27FC236}">
                  <a16:creationId xmlns:a16="http://schemas.microsoft.com/office/drawing/2014/main" id="{B2C43896-6181-4D64-AD24-92B3EF2B411E}"/>
                </a:ext>
              </a:extLst>
            </p:cNvPr>
            <p:cNvSpPr/>
            <p:nvPr/>
          </p:nvSpPr>
          <p:spPr>
            <a:xfrm>
              <a:off x="7160386" y="3928236"/>
              <a:ext cx="553085" cy="978535"/>
            </a:xfrm>
            <a:custGeom>
              <a:avLst/>
              <a:gdLst/>
              <a:ahLst/>
              <a:cxnLst/>
              <a:rect l="l" t="t" r="r" b="b"/>
              <a:pathLst>
                <a:path w="553084" h="978535">
                  <a:moveTo>
                    <a:pt x="0" y="0"/>
                  </a:moveTo>
                  <a:lnTo>
                    <a:pt x="0" y="138049"/>
                  </a:lnTo>
                  <a:lnTo>
                    <a:pt x="52462" y="141379"/>
                  </a:lnTo>
                  <a:lnTo>
                    <a:pt x="103563" y="151197"/>
                  </a:lnTo>
                  <a:lnTo>
                    <a:pt x="152748" y="167240"/>
                  </a:lnTo>
                  <a:lnTo>
                    <a:pt x="199466" y="189245"/>
                  </a:lnTo>
                  <a:lnTo>
                    <a:pt x="243162" y="216951"/>
                  </a:lnTo>
                  <a:lnTo>
                    <a:pt x="283284" y="250096"/>
                  </a:lnTo>
                  <a:lnTo>
                    <a:pt x="319278" y="288417"/>
                  </a:lnTo>
                  <a:lnTo>
                    <a:pt x="347943" y="327417"/>
                  </a:lnTo>
                  <a:lnTo>
                    <a:pt x="371428" y="368581"/>
                  </a:lnTo>
                  <a:lnTo>
                    <a:pt x="389774" y="411470"/>
                  </a:lnTo>
                  <a:lnTo>
                    <a:pt x="403023" y="455646"/>
                  </a:lnTo>
                  <a:lnTo>
                    <a:pt x="411214" y="500671"/>
                  </a:lnTo>
                  <a:lnTo>
                    <a:pt x="414390" y="546108"/>
                  </a:lnTo>
                  <a:lnTo>
                    <a:pt x="412591" y="591518"/>
                  </a:lnTo>
                  <a:lnTo>
                    <a:pt x="405858" y="636463"/>
                  </a:lnTo>
                  <a:lnTo>
                    <a:pt x="394233" y="680506"/>
                  </a:lnTo>
                  <a:lnTo>
                    <a:pt x="377757" y="723208"/>
                  </a:lnTo>
                  <a:lnTo>
                    <a:pt x="356470" y="764132"/>
                  </a:lnTo>
                  <a:lnTo>
                    <a:pt x="330414" y="802840"/>
                  </a:lnTo>
                  <a:lnTo>
                    <a:pt x="299630" y="838893"/>
                  </a:lnTo>
                  <a:lnTo>
                    <a:pt x="264160" y="871855"/>
                  </a:lnTo>
                  <a:lnTo>
                    <a:pt x="352171" y="978281"/>
                  </a:lnTo>
                  <a:lnTo>
                    <a:pt x="388643" y="945317"/>
                  </a:lnTo>
                  <a:lnTo>
                    <a:pt x="421781" y="909538"/>
                  </a:lnTo>
                  <a:lnTo>
                    <a:pt x="451465" y="871199"/>
                  </a:lnTo>
                  <a:lnTo>
                    <a:pt x="477577" y="830554"/>
                  </a:lnTo>
                  <a:lnTo>
                    <a:pt x="499999" y="787860"/>
                  </a:lnTo>
                  <a:lnTo>
                    <a:pt x="518610" y="743371"/>
                  </a:lnTo>
                  <a:lnTo>
                    <a:pt x="533292" y="697343"/>
                  </a:lnTo>
                  <a:lnTo>
                    <a:pt x="543926" y="650031"/>
                  </a:lnTo>
                  <a:lnTo>
                    <a:pt x="550394" y="601691"/>
                  </a:lnTo>
                  <a:lnTo>
                    <a:pt x="552577" y="552576"/>
                  </a:lnTo>
                  <a:lnTo>
                    <a:pt x="550548" y="504898"/>
                  </a:lnTo>
                  <a:lnTo>
                    <a:pt x="544574" y="458346"/>
                  </a:lnTo>
                  <a:lnTo>
                    <a:pt x="534820" y="413085"/>
                  </a:lnTo>
                  <a:lnTo>
                    <a:pt x="521451" y="369283"/>
                  </a:lnTo>
                  <a:lnTo>
                    <a:pt x="504634" y="327105"/>
                  </a:lnTo>
                  <a:lnTo>
                    <a:pt x="484534" y="286716"/>
                  </a:lnTo>
                  <a:lnTo>
                    <a:pt x="461318" y="248283"/>
                  </a:lnTo>
                  <a:lnTo>
                    <a:pt x="435151" y="211972"/>
                  </a:lnTo>
                  <a:lnTo>
                    <a:pt x="406199" y="177948"/>
                  </a:lnTo>
                  <a:lnTo>
                    <a:pt x="374628" y="146377"/>
                  </a:lnTo>
                  <a:lnTo>
                    <a:pt x="340604" y="117425"/>
                  </a:lnTo>
                  <a:lnTo>
                    <a:pt x="304293" y="91258"/>
                  </a:lnTo>
                  <a:lnTo>
                    <a:pt x="265860" y="68042"/>
                  </a:lnTo>
                  <a:lnTo>
                    <a:pt x="225471" y="47942"/>
                  </a:lnTo>
                  <a:lnTo>
                    <a:pt x="183293" y="31125"/>
                  </a:lnTo>
                  <a:lnTo>
                    <a:pt x="139491" y="17756"/>
                  </a:lnTo>
                  <a:lnTo>
                    <a:pt x="94230" y="8002"/>
                  </a:lnTo>
                  <a:lnTo>
                    <a:pt x="47678" y="20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21">
              <a:extLst>
                <a:ext uri="{FF2B5EF4-FFF2-40B4-BE49-F238E27FC236}">
                  <a16:creationId xmlns:a16="http://schemas.microsoft.com/office/drawing/2014/main" id="{859E0977-B5C8-48A4-ABFF-75D5C8957197}"/>
                </a:ext>
              </a:extLst>
            </p:cNvPr>
            <p:cNvSpPr/>
            <p:nvPr/>
          </p:nvSpPr>
          <p:spPr>
            <a:xfrm>
              <a:off x="6607990" y="3928236"/>
              <a:ext cx="904875" cy="1105535"/>
            </a:xfrm>
            <a:custGeom>
              <a:avLst/>
              <a:gdLst/>
              <a:ahLst/>
              <a:cxnLst/>
              <a:rect l="l" t="t" r="r" b="b"/>
              <a:pathLst>
                <a:path w="904875" h="1105535">
                  <a:moveTo>
                    <a:pt x="552396" y="0"/>
                  </a:moveTo>
                  <a:lnTo>
                    <a:pt x="504390" y="2086"/>
                  </a:lnTo>
                  <a:lnTo>
                    <a:pt x="457025" y="8284"/>
                  </a:lnTo>
                  <a:lnTo>
                    <a:pt x="410550" y="18504"/>
                  </a:lnTo>
                  <a:lnTo>
                    <a:pt x="365214" y="32654"/>
                  </a:lnTo>
                  <a:lnTo>
                    <a:pt x="321265" y="50644"/>
                  </a:lnTo>
                  <a:lnTo>
                    <a:pt x="278951" y="72384"/>
                  </a:lnTo>
                  <a:lnTo>
                    <a:pt x="238522" y="97781"/>
                  </a:lnTo>
                  <a:lnTo>
                    <a:pt x="200225" y="126745"/>
                  </a:lnTo>
                  <a:lnTo>
                    <a:pt x="164772" y="158705"/>
                  </a:lnTo>
                  <a:lnTo>
                    <a:pt x="132704" y="192988"/>
                  </a:lnTo>
                  <a:lnTo>
                    <a:pt x="104042" y="229359"/>
                  </a:lnTo>
                  <a:lnTo>
                    <a:pt x="78809" y="267585"/>
                  </a:lnTo>
                  <a:lnTo>
                    <a:pt x="57025" y="307434"/>
                  </a:lnTo>
                  <a:lnTo>
                    <a:pt x="38713" y="348670"/>
                  </a:lnTo>
                  <a:lnTo>
                    <a:pt x="23895" y="391060"/>
                  </a:lnTo>
                  <a:lnTo>
                    <a:pt x="12593" y="434372"/>
                  </a:lnTo>
                  <a:lnTo>
                    <a:pt x="4828" y="478370"/>
                  </a:lnTo>
                  <a:lnTo>
                    <a:pt x="623" y="522822"/>
                  </a:lnTo>
                  <a:lnTo>
                    <a:pt x="0" y="567494"/>
                  </a:lnTo>
                  <a:lnTo>
                    <a:pt x="2979" y="612152"/>
                  </a:lnTo>
                  <a:lnTo>
                    <a:pt x="9584" y="656563"/>
                  </a:lnTo>
                  <a:lnTo>
                    <a:pt x="19835" y="700492"/>
                  </a:lnTo>
                  <a:lnTo>
                    <a:pt x="33756" y="743707"/>
                  </a:lnTo>
                  <a:lnTo>
                    <a:pt x="51367" y="785974"/>
                  </a:lnTo>
                  <a:lnTo>
                    <a:pt x="72691" y="827058"/>
                  </a:lnTo>
                  <a:lnTo>
                    <a:pt x="97750" y="866728"/>
                  </a:lnTo>
                  <a:lnTo>
                    <a:pt x="126565" y="904748"/>
                  </a:lnTo>
                  <a:lnTo>
                    <a:pt x="158525" y="940200"/>
                  </a:lnTo>
                  <a:lnTo>
                    <a:pt x="192807" y="972268"/>
                  </a:lnTo>
                  <a:lnTo>
                    <a:pt x="229178" y="1000930"/>
                  </a:lnTo>
                  <a:lnTo>
                    <a:pt x="267405" y="1026163"/>
                  </a:lnTo>
                  <a:lnTo>
                    <a:pt x="307253" y="1047945"/>
                  </a:lnTo>
                  <a:lnTo>
                    <a:pt x="348489" y="1066255"/>
                  </a:lnTo>
                  <a:lnTo>
                    <a:pt x="390880" y="1081071"/>
                  </a:lnTo>
                  <a:lnTo>
                    <a:pt x="434191" y="1092370"/>
                  </a:lnTo>
                  <a:lnTo>
                    <a:pt x="478190" y="1100131"/>
                  </a:lnTo>
                  <a:lnTo>
                    <a:pt x="522642" y="1104331"/>
                  </a:lnTo>
                  <a:lnTo>
                    <a:pt x="567313" y="1104948"/>
                  </a:lnTo>
                  <a:lnTo>
                    <a:pt x="611971" y="1101961"/>
                  </a:lnTo>
                  <a:lnTo>
                    <a:pt x="656382" y="1095348"/>
                  </a:lnTo>
                  <a:lnTo>
                    <a:pt x="700312" y="1085086"/>
                  </a:lnTo>
                  <a:lnTo>
                    <a:pt x="743527" y="1071154"/>
                  </a:lnTo>
                  <a:lnTo>
                    <a:pt x="785793" y="1053529"/>
                  </a:lnTo>
                  <a:lnTo>
                    <a:pt x="826878" y="1032190"/>
                  </a:lnTo>
                  <a:lnTo>
                    <a:pt x="866547" y="1007115"/>
                  </a:lnTo>
                  <a:lnTo>
                    <a:pt x="904567" y="978281"/>
                  </a:lnTo>
                  <a:lnTo>
                    <a:pt x="816556" y="871855"/>
                  </a:lnTo>
                  <a:lnTo>
                    <a:pt x="777886" y="900244"/>
                  </a:lnTo>
                  <a:lnTo>
                    <a:pt x="736471" y="923835"/>
                  </a:lnTo>
                  <a:lnTo>
                    <a:pt x="692763" y="942466"/>
                  </a:lnTo>
                  <a:lnTo>
                    <a:pt x="647213" y="955976"/>
                  </a:lnTo>
                  <a:lnTo>
                    <a:pt x="600274" y="964200"/>
                  </a:lnTo>
                  <a:lnTo>
                    <a:pt x="552396" y="966977"/>
                  </a:lnTo>
                  <a:lnTo>
                    <a:pt x="504070" y="964189"/>
                  </a:lnTo>
                  <a:lnTo>
                    <a:pt x="457382" y="956032"/>
                  </a:lnTo>
                  <a:lnTo>
                    <a:pt x="412641" y="942817"/>
                  </a:lnTo>
                  <a:lnTo>
                    <a:pt x="370159" y="924855"/>
                  </a:lnTo>
                  <a:lnTo>
                    <a:pt x="330246" y="902457"/>
                  </a:lnTo>
                  <a:lnTo>
                    <a:pt x="293215" y="875934"/>
                  </a:lnTo>
                  <a:lnTo>
                    <a:pt x="259375" y="845597"/>
                  </a:lnTo>
                  <a:lnTo>
                    <a:pt x="229038" y="811758"/>
                  </a:lnTo>
                  <a:lnTo>
                    <a:pt x="202515" y="774726"/>
                  </a:lnTo>
                  <a:lnTo>
                    <a:pt x="180117" y="734814"/>
                  </a:lnTo>
                  <a:lnTo>
                    <a:pt x="162155" y="692332"/>
                  </a:lnTo>
                  <a:lnTo>
                    <a:pt x="148940" y="647591"/>
                  </a:lnTo>
                  <a:lnTo>
                    <a:pt x="140783" y="600902"/>
                  </a:lnTo>
                  <a:lnTo>
                    <a:pt x="137995" y="552576"/>
                  </a:lnTo>
                  <a:lnTo>
                    <a:pt x="140783" y="504226"/>
                  </a:lnTo>
                  <a:lnTo>
                    <a:pt x="148940" y="457515"/>
                  </a:lnTo>
                  <a:lnTo>
                    <a:pt x="162155" y="412756"/>
                  </a:lnTo>
                  <a:lnTo>
                    <a:pt x="180117" y="370259"/>
                  </a:lnTo>
                  <a:lnTo>
                    <a:pt x="202515" y="330334"/>
                  </a:lnTo>
                  <a:lnTo>
                    <a:pt x="229038" y="293292"/>
                  </a:lnTo>
                  <a:lnTo>
                    <a:pt x="259375" y="259445"/>
                  </a:lnTo>
                  <a:lnTo>
                    <a:pt x="293215" y="229102"/>
                  </a:lnTo>
                  <a:lnTo>
                    <a:pt x="330246" y="202575"/>
                  </a:lnTo>
                  <a:lnTo>
                    <a:pt x="370159" y="180174"/>
                  </a:lnTo>
                  <a:lnTo>
                    <a:pt x="412641" y="162210"/>
                  </a:lnTo>
                  <a:lnTo>
                    <a:pt x="457382" y="148994"/>
                  </a:lnTo>
                  <a:lnTo>
                    <a:pt x="504070" y="140837"/>
                  </a:lnTo>
                  <a:lnTo>
                    <a:pt x="552396" y="138049"/>
                  </a:lnTo>
                  <a:lnTo>
                    <a:pt x="552396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0" name="object 22">
            <a:extLst>
              <a:ext uri="{FF2B5EF4-FFF2-40B4-BE49-F238E27FC236}">
                <a16:creationId xmlns:a16="http://schemas.microsoft.com/office/drawing/2014/main" id="{E964383A-E2B2-44B8-A468-B7400462F802}"/>
              </a:ext>
            </a:extLst>
          </p:cNvPr>
          <p:cNvSpPr txBox="1"/>
          <p:nvPr/>
        </p:nvSpPr>
        <p:spPr>
          <a:xfrm>
            <a:off x="2009201" y="1656480"/>
            <a:ext cx="5314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latin typeface="Arial"/>
                <a:cs typeface="Arial"/>
              </a:rPr>
              <a:t>2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42" name="object 25">
            <a:extLst>
              <a:ext uri="{FF2B5EF4-FFF2-40B4-BE49-F238E27FC236}">
                <a16:creationId xmlns:a16="http://schemas.microsoft.com/office/drawing/2014/main" id="{CF822611-827B-4528-A543-4E89890E9E9D}"/>
              </a:ext>
            </a:extLst>
          </p:cNvPr>
          <p:cNvSpPr txBox="1"/>
          <p:nvPr/>
        </p:nvSpPr>
        <p:spPr>
          <a:xfrm>
            <a:off x="3499033" y="2553749"/>
            <a:ext cx="145463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ru-RU" sz="1600" spc="-5" dirty="0">
                <a:solidFill>
                  <a:srgbClr val="000000"/>
                </a:solidFill>
                <a:latin typeface="Arial"/>
                <a:cs typeface="Arial"/>
              </a:rPr>
              <a:t>Техническая * оценка проекта</a:t>
            </a:r>
            <a:endParaRPr sz="1600" spc="-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object 26">
            <a:extLst>
              <a:ext uri="{FF2B5EF4-FFF2-40B4-BE49-F238E27FC236}">
                <a16:creationId xmlns:a16="http://schemas.microsoft.com/office/drawing/2014/main" id="{93F34C07-A62F-470B-9B27-64106FBDDD46}"/>
              </a:ext>
            </a:extLst>
          </p:cNvPr>
          <p:cNvSpPr txBox="1"/>
          <p:nvPr/>
        </p:nvSpPr>
        <p:spPr>
          <a:xfrm>
            <a:off x="4926650" y="2587916"/>
            <a:ext cx="190260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spc="-5" dirty="0">
                <a:solidFill>
                  <a:srgbClr val="000000"/>
                </a:solidFill>
                <a:latin typeface="Arial"/>
                <a:cs typeface="Arial"/>
              </a:rPr>
              <a:t>Получение одобрение реализации проекта КУП </a:t>
            </a:r>
            <a:endParaRPr sz="1600" spc="-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object 29">
            <a:extLst>
              <a:ext uri="{FF2B5EF4-FFF2-40B4-BE49-F238E27FC236}">
                <a16:creationId xmlns:a16="http://schemas.microsoft.com/office/drawing/2014/main" id="{A5812A0D-6E06-47E2-9DDB-BF118F33F002}"/>
              </a:ext>
            </a:extLst>
          </p:cNvPr>
          <p:cNvSpPr txBox="1"/>
          <p:nvPr/>
        </p:nvSpPr>
        <p:spPr>
          <a:xfrm>
            <a:off x="79043" y="2553749"/>
            <a:ext cx="147338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1600" spc="-5" dirty="0">
                <a:solidFill>
                  <a:srgbClr val="000000"/>
                </a:solidFill>
                <a:latin typeface="Arial"/>
                <a:cs typeface="Arial"/>
              </a:rPr>
              <a:t>Прием заявок на получение субсидии. </a:t>
            </a:r>
            <a:endParaRPr sz="1600" spc="-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0" name="object 22">
            <a:extLst>
              <a:ext uri="{FF2B5EF4-FFF2-40B4-BE49-F238E27FC236}">
                <a16:creationId xmlns:a16="http://schemas.microsoft.com/office/drawing/2014/main" id="{E964383A-E2B2-44B8-A468-B7400462F802}"/>
              </a:ext>
            </a:extLst>
          </p:cNvPr>
          <p:cNvSpPr txBox="1"/>
          <p:nvPr/>
        </p:nvSpPr>
        <p:spPr>
          <a:xfrm>
            <a:off x="510638" y="1640969"/>
            <a:ext cx="43584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latin typeface="Arial"/>
                <a:cs typeface="Arial"/>
              </a:rPr>
              <a:t>1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81" name="object 22">
            <a:extLst>
              <a:ext uri="{FF2B5EF4-FFF2-40B4-BE49-F238E27FC236}">
                <a16:creationId xmlns:a16="http://schemas.microsoft.com/office/drawing/2014/main" id="{E964383A-E2B2-44B8-A468-B7400462F802}"/>
              </a:ext>
            </a:extLst>
          </p:cNvPr>
          <p:cNvSpPr txBox="1"/>
          <p:nvPr/>
        </p:nvSpPr>
        <p:spPr>
          <a:xfrm>
            <a:off x="3863841" y="1676405"/>
            <a:ext cx="5314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15" dirty="0">
                <a:latin typeface="Arial"/>
                <a:cs typeface="Arial"/>
              </a:rPr>
              <a:t>3</a:t>
            </a:r>
            <a:endParaRPr sz="2000" b="1" spc="-15" dirty="0">
              <a:latin typeface="Arial"/>
              <a:cs typeface="Arial"/>
            </a:endParaRPr>
          </a:p>
        </p:txBody>
      </p:sp>
      <p:sp>
        <p:nvSpPr>
          <p:cNvPr id="82" name="object 22">
            <a:extLst>
              <a:ext uri="{FF2B5EF4-FFF2-40B4-BE49-F238E27FC236}">
                <a16:creationId xmlns:a16="http://schemas.microsoft.com/office/drawing/2014/main" id="{E964383A-E2B2-44B8-A468-B7400462F802}"/>
              </a:ext>
            </a:extLst>
          </p:cNvPr>
          <p:cNvSpPr txBox="1"/>
          <p:nvPr/>
        </p:nvSpPr>
        <p:spPr>
          <a:xfrm>
            <a:off x="5559703" y="1693569"/>
            <a:ext cx="5314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15" dirty="0">
                <a:latin typeface="Arial"/>
                <a:cs typeface="Arial"/>
              </a:rPr>
              <a:t>4</a:t>
            </a:r>
            <a:endParaRPr sz="2000" b="1" spc="-15" dirty="0">
              <a:latin typeface="Arial"/>
              <a:cs typeface="Arial"/>
            </a:endParaRPr>
          </a:p>
        </p:txBody>
      </p:sp>
      <p:sp>
        <p:nvSpPr>
          <p:cNvPr id="83" name="object 26">
            <a:extLst>
              <a:ext uri="{FF2B5EF4-FFF2-40B4-BE49-F238E27FC236}">
                <a16:creationId xmlns:a16="http://schemas.microsoft.com/office/drawing/2014/main" id="{93F34C07-A62F-470B-9B27-64106FBDDD46}"/>
              </a:ext>
            </a:extLst>
          </p:cNvPr>
          <p:cNvSpPr txBox="1"/>
          <p:nvPr/>
        </p:nvSpPr>
        <p:spPr>
          <a:xfrm>
            <a:off x="8619546" y="2625910"/>
            <a:ext cx="1832246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spc="-5" dirty="0">
                <a:solidFill>
                  <a:srgbClr val="000000"/>
                </a:solidFill>
                <a:latin typeface="Arial"/>
                <a:cs typeface="Arial"/>
              </a:rPr>
              <a:t>Заключение 3-х стороннего договора на субсидирование</a:t>
            </a:r>
            <a:endParaRPr sz="1600" spc="-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4" name="object 11">
            <a:extLst>
              <a:ext uri="{FF2B5EF4-FFF2-40B4-BE49-F238E27FC236}">
                <a16:creationId xmlns:a16="http://schemas.microsoft.com/office/drawing/2014/main" id="{01A36859-E452-4915-BF1B-55B0375BBA5A}"/>
              </a:ext>
            </a:extLst>
          </p:cNvPr>
          <p:cNvSpPr/>
          <p:nvPr/>
        </p:nvSpPr>
        <p:spPr>
          <a:xfrm>
            <a:off x="7136578" y="1310327"/>
            <a:ext cx="1053666" cy="1054497"/>
          </a:xfrm>
          <a:custGeom>
            <a:avLst/>
            <a:gdLst/>
            <a:ahLst/>
            <a:cxnLst/>
            <a:rect l="l" t="t" r="r" b="b"/>
            <a:pathLst>
              <a:path w="1105534" h="1105535">
                <a:moveTo>
                  <a:pt x="552576" y="0"/>
                </a:moveTo>
                <a:lnTo>
                  <a:pt x="552576" y="138175"/>
                </a:lnTo>
                <a:lnTo>
                  <a:pt x="604720" y="141466"/>
                </a:lnTo>
                <a:lnTo>
                  <a:pt x="655747" y="151213"/>
                </a:lnTo>
                <a:lnTo>
                  <a:pt x="705062" y="167226"/>
                </a:lnTo>
                <a:lnTo>
                  <a:pt x="752066" y="189317"/>
                </a:lnTo>
                <a:lnTo>
                  <a:pt x="796163" y="217297"/>
                </a:lnTo>
                <a:lnTo>
                  <a:pt x="833623" y="247978"/>
                </a:lnTo>
                <a:lnTo>
                  <a:pt x="866603" y="282039"/>
                </a:lnTo>
                <a:lnTo>
                  <a:pt x="895032" y="319046"/>
                </a:lnTo>
                <a:lnTo>
                  <a:pt x="918844" y="358563"/>
                </a:lnTo>
                <a:lnTo>
                  <a:pt x="937968" y="400158"/>
                </a:lnTo>
                <a:lnTo>
                  <a:pt x="952337" y="443394"/>
                </a:lnTo>
                <a:lnTo>
                  <a:pt x="961882" y="487838"/>
                </a:lnTo>
                <a:lnTo>
                  <a:pt x="966534" y="533056"/>
                </a:lnTo>
                <a:lnTo>
                  <a:pt x="966224" y="578614"/>
                </a:lnTo>
                <a:lnTo>
                  <a:pt x="960885" y="624076"/>
                </a:lnTo>
                <a:lnTo>
                  <a:pt x="950447" y="669009"/>
                </a:lnTo>
                <a:lnTo>
                  <a:pt x="934842" y="712979"/>
                </a:lnTo>
                <a:lnTo>
                  <a:pt x="914001" y="755550"/>
                </a:lnTo>
                <a:lnTo>
                  <a:pt x="887857" y="796289"/>
                </a:lnTo>
                <a:lnTo>
                  <a:pt x="857200" y="833750"/>
                </a:lnTo>
                <a:lnTo>
                  <a:pt x="823161" y="866730"/>
                </a:lnTo>
                <a:lnTo>
                  <a:pt x="786172" y="895159"/>
                </a:lnTo>
                <a:lnTo>
                  <a:pt x="746670" y="918971"/>
                </a:lnTo>
                <a:lnTo>
                  <a:pt x="705089" y="938095"/>
                </a:lnTo>
                <a:lnTo>
                  <a:pt x="661862" y="952464"/>
                </a:lnTo>
                <a:lnTo>
                  <a:pt x="617426" y="962009"/>
                </a:lnTo>
                <a:lnTo>
                  <a:pt x="572214" y="966661"/>
                </a:lnTo>
                <a:lnTo>
                  <a:pt x="526661" y="966351"/>
                </a:lnTo>
                <a:lnTo>
                  <a:pt x="481201" y="961012"/>
                </a:lnTo>
                <a:lnTo>
                  <a:pt x="436270" y="950574"/>
                </a:lnTo>
                <a:lnTo>
                  <a:pt x="392301" y="934969"/>
                </a:lnTo>
                <a:lnTo>
                  <a:pt x="349730" y="914128"/>
                </a:lnTo>
                <a:lnTo>
                  <a:pt x="308991" y="887984"/>
                </a:lnTo>
                <a:lnTo>
                  <a:pt x="271530" y="857302"/>
                </a:lnTo>
                <a:lnTo>
                  <a:pt x="238550" y="823241"/>
                </a:lnTo>
                <a:lnTo>
                  <a:pt x="210121" y="786234"/>
                </a:lnTo>
                <a:lnTo>
                  <a:pt x="186309" y="746717"/>
                </a:lnTo>
                <a:lnTo>
                  <a:pt x="167185" y="705122"/>
                </a:lnTo>
                <a:lnTo>
                  <a:pt x="152816" y="661886"/>
                </a:lnTo>
                <a:lnTo>
                  <a:pt x="143271" y="617442"/>
                </a:lnTo>
                <a:lnTo>
                  <a:pt x="138619" y="572224"/>
                </a:lnTo>
                <a:lnTo>
                  <a:pt x="138929" y="526666"/>
                </a:lnTo>
                <a:lnTo>
                  <a:pt x="144268" y="481204"/>
                </a:lnTo>
                <a:lnTo>
                  <a:pt x="154706" y="436271"/>
                </a:lnTo>
                <a:lnTo>
                  <a:pt x="170311" y="392301"/>
                </a:lnTo>
                <a:lnTo>
                  <a:pt x="191152" y="349730"/>
                </a:lnTo>
                <a:lnTo>
                  <a:pt x="217297" y="308990"/>
                </a:lnTo>
                <a:lnTo>
                  <a:pt x="105537" y="227837"/>
                </a:lnTo>
                <a:lnTo>
                  <a:pt x="78097" y="269419"/>
                </a:lnTo>
                <a:lnTo>
                  <a:pt x="54622" y="313092"/>
                </a:lnTo>
                <a:lnTo>
                  <a:pt x="35207" y="358566"/>
                </a:lnTo>
                <a:lnTo>
                  <a:pt x="19944" y="405553"/>
                </a:lnTo>
                <a:lnTo>
                  <a:pt x="8926" y="453764"/>
                </a:lnTo>
                <a:lnTo>
                  <a:pt x="2247" y="502911"/>
                </a:lnTo>
                <a:lnTo>
                  <a:pt x="0" y="552703"/>
                </a:lnTo>
                <a:lnTo>
                  <a:pt x="2028" y="600382"/>
                </a:lnTo>
                <a:lnTo>
                  <a:pt x="8002" y="646934"/>
                </a:lnTo>
                <a:lnTo>
                  <a:pt x="17756" y="692195"/>
                </a:lnTo>
                <a:lnTo>
                  <a:pt x="31125" y="735997"/>
                </a:lnTo>
                <a:lnTo>
                  <a:pt x="47942" y="778175"/>
                </a:lnTo>
                <a:lnTo>
                  <a:pt x="68042" y="818564"/>
                </a:lnTo>
                <a:lnTo>
                  <a:pt x="91258" y="856997"/>
                </a:lnTo>
                <a:lnTo>
                  <a:pt x="117425" y="893308"/>
                </a:lnTo>
                <a:lnTo>
                  <a:pt x="146377" y="927332"/>
                </a:lnTo>
                <a:lnTo>
                  <a:pt x="177948" y="958903"/>
                </a:lnTo>
                <a:lnTo>
                  <a:pt x="211972" y="987855"/>
                </a:lnTo>
                <a:lnTo>
                  <a:pt x="248283" y="1014022"/>
                </a:lnTo>
                <a:lnTo>
                  <a:pt x="286716" y="1037238"/>
                </a:lnTo>
                <a:lnTo>
                  <a:pt x="327105" y="1057338"/>
                </a:lnTo>
                <a:lnTo>
                  <a:pt x="369283" y="1074155"/>
                </a:lnTo>
                <a:lnTo>
                  <a:pt x="413085" y="1087524"/>
                </a:lnTo>
                <a:lnTo>
                  <a:pt x="458346" y="1097278"/>
                </a:lnTo>
                <a:lnTo>
                  <a:pt x="504898" y="1103252"/>
                </a:lnTo>
                <a:lnTo>
                  <a:pt x="552576" y="1105280"/>
                </a:lnTo>
                <a:lnTo>
                  <a:pt x="600255" y="1103252"/>
                </a:lnTo>
                <a:lnTo>
                  <a:pt x="646807" y="1097278"/>
                </a:lnTo>
                <a:lnTo>
                  <a:pt x="692068" y="1087524"/>
                </a:lnTo>
                <a:lnTo>
                  <a:pt x="735870" y="1074155"/>
                </a:lnTo>
                <a:lnTo>
                  <a:pt x="778048" y="1057338"/>
                </a:lnTo>
                <a:lnTo>
                  <a:pt x="818437" y="1037238"/>
                </a:lnTo>
                <a:lnTo>
                  <a:pt x="856870" y="1014022"/>
                </a:lnTo>
                <a:lnTo>
                  <a:pt x="893181" y="987855"/>
                </a:lnTo>
                <a:lnTo>
                  <a:pt x="927205" y="958903"/>
                </a:lnTo>
                <a:lnTo>
                  <a:pt x="958776" y="927332"/>
                </a:lnTo>
                <a:lnTo>
                  <a:pt x="987728" y="893308"/>
                </a:lnTo>
                <a:lnTo>
                  <a:pt x="1013895" y="856997"/>
                </a:lnTo>
                <a:lnTo>
                  <a:pt x="1037111" y="818564"/>
                </a:lnTo>
                <a:lnTo>
                  <a:pt x="1057211" y="778175"/>
                </a:lnTo>
                <a:lnTo>
                  <a:pt x="1074028" y="735997"/>
                </a:lnTo>
                <a:lnTo>
                  <a:pt x="1087397" y="692195"/>
                </a:lnTo>
                <a:lnTo>
                  <a:pt x="1097151" y="646934"/>
                </a:lnTo>
                <a:lnTo>
                  <a:pt x="1103125" y="600382"/>
                </a:lnTo>
                <a:lnTo>
                  <a:pt x="1105154" y="552703"/>
                </a:lnTo>
                <a:lnTo>
                  <a:pt x="1103125" y="505006"/>
                </a:lnTo>
                <a:lnTo>
                  <a:pt x="1097151" y="458437"/>
                </a:lnTo>
                <a:lnTo>
                  <a:pt x="1087397" y="413161"/>
                </a:lnTo>
                <a:lnTo>
                  <a:pt x="1074028" y="369346"/>
                </a:lnTo>
                <a:lnTo>
                  <a:pt x="1057211" y="327156"/>
                </a:lnTo>
                <a:lnTo>
                  <a:pt x="1037111" y="286757"/>
                </a:lnTo>
                <a:lnTo>
                  <a:pt x="1013895" y="248315"/>
                </a:lnTo>
                <a:lnTo>
                  <a:pt x="987728" y="211996"/>
                </a:lnTo>
                <a:lnTo>
                  <a:pt x="958776" y="177966"/>
                </a:lnTo>
                <a:lnTo>
                  <a:pt x="927205" y="146390"/>
                </a:lnTo>
                <a:lnTo>
                  <a:pt x="893181" y="117434"/>
                </a:lnTo>
                <a:lnTo>
                  <a:pt x="856870" y="91264"/>
                </a:lnTo>
                <a:lnTo>
                  <a:pt x="818437" y="68046"/>
                </a:lnTo>
                <a:lnTo>
                  <a:pt x="778048" y="47944"/>
                </a:lnTo>
                <a:lnTo>
                  <a:pt x="735870" y="31126"/>
                </a:lnTo>
                <a:lnTo>
                  <a:pt x="692068" y="17757"/>
                </a:lnTo>
                <a:lnTo>
                  <a:pt x="646807" y="8002"/>
                </a:lnTo>
                <a:lnTo>
                  <a:pt x="600255" y="2028"/>
                </a:lnTo>
                <a:lnTo>
                  <a:pt x="552576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25">
            <a:extLst>
              <a:ext uri="{FF2B5EF4-FFF2-40B4-BE49-F238E27FC236}">
                <a16:creationId xmlns:a16="http://schemas.microsoft.com/office/drawing/2014/main" id="{CF822611-827B-4528-A543-4E89890E9E9D}"/>
              </a:ext>
            </a:extLst>
          </p:cNvPr>
          <p:cNvSpPr txBox="1"/>
          <p:nvPr/>
        </p:nvSpPr>
        <p:spPr>
          <a:xfrm>
            <a:off x="6889367" y="2603265"/>
            <a:ext cx="1454634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ru-RU" sz="1600" spc="-5" dirty="0">
                <a:solidFill>
                  <a:srgbClr val="000000"/>
                </a:solidFill>
                <a:latin typeface="Arial"/>
                <a:cs typeface="Arial"/>
              </a:rPr>
              <a:t>Получение одобрение БВУ на выплату займа</a:t>
            </a:r>
            <a:endParaRPr sz="1600" spc="-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279343" y="1815967"/>
            <a:ext cx="374191" cy="117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трелка вправо 86"/>
          <p:cNvSpPr/>
          <p:nvPr/>
        </p:nvSpPr>
        <p:spPr>
          <a:xfrm>
            <a:off x="3014964" y="1816782"/>
            <a:ext cx="374191" cy="117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трелка вправо 87"/>
          <p:cNvSpPr/>
          <p:nvPr/>
        </p:nvSpPr>
        <p:spPr>
          <a:xfrm>
            <a:off x="4815552" y="1742545"/>
            <a:ext cx="374191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Стрелка вправо 88"/>
          <p:cNvSpPr/>
          <p:nvPr/>
        </p:nvSpPr>
        <p:spPr>
          <a:xfrm>
            <a:off x="6579184" y="1760505"/>
            <a:ext cx="374191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трелка вправо 89"/>
          <p:cNvSpPr/>
          <p:nvPr/>
        </p:nvSpPr>
        <p:spPr>
          <a:xfrm>
            <a:off x="8328193" y="1769269"/>
            <a:ext cx="374191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object 22">
            <a:extLst>
              <a:ext uri="{FF2B5EF4-FFF2-40B4-BE49-F238E27FC236}">
                <a16:creationId xmlns:a16="http://schemas.microsoft.com/office/drawing/2014/main" id="{E964383A-E2B2-44B8-A468-B7400462F802}"/>
              </a:ext>
            </a:extLst>
          </p:cNvPr>
          <p:cNvSpPr txBox="1"/>
          <p:nvPr/>
        </p:nvSpPr>
        <p:spPr>
          <a:xfrm>
            <a:off x="7445263" y="1685668"/>
            <a:ext cx="5314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15" dirty="0">
                <a:latin typeface="Arial"/>
                <a:cs typeface="Arial"/>
              </a:rPr>
              <a:t>5</a:t>
            </a:r>
            <a:endParaRPr sz="2000" b="1" spc="-15" dirty="0">
              <a:latin typeface="Arial"/>
              <a:cs typeface="Arial"/>
            </a:endParaRPr>
          </a:p>
        </p:txBody>
      </p:sp>
      <p:sp>
        <p:nvSpPr>
          <p:cNvPr id="93" name="object 22">
            <a:extLst>
              <a:ext uri="{FF2B5EF4-FFF2-40B4-BE49-F238E27FC236}">
                <a16:creationId xmlns:a16="http://schemas.microsoft.com/office/drawing/2014/main" id="{E964383A-E2B2-44B8-A468-B7400462F802}"/>
              </a:ext>
            </a:extLst>
          </p:cNvPr>
          <p:cNvSpPr txBox="1"/>
          <p:nvPr/>
        </p:nvSpPr>
        <p:spPr>
          <a:xfrm>
            <a:off x="9222657" y="1699087"/>
            <a:ext cx="5314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15" dirty="0">
                <a:latin typeface="Arial"/>
                <a:cs typeface="Arial"/>
              </a:rPr>
              <a:t>6</a:t>
            </a:r>
            <a:endParaRPr sz="2000" b="1" spc="-15" dirty="0">
              <a:latin typeface="Arial"/>
              <a:cs typeface="Arial"/>
            </a:endParaRPr>
          </a:p>
        </p:txBody>
      </p:sp>
      <p:sp>
        <p:nvSpPr>
          <p:cNvPr id="94" name="object 12">
            <a:extLst>
              <a:ext uri="{FF2B5EF4-FFF2-40B4-BE49-F238E27FC236}">
                <a16:creationId xmlns:a16="http://schemas.microsoft.com/office/drawing/2014/main" id="{EA87A4F9-79D1-4060-B95A-B9BADD030A0B}"/>
              </a:ext>
            </a:extLst>
          </p:cNvPr>
          <p:cNvSpPr/>
          <p:nvPr/>
        </p:nvSpPr>
        <p:spPr>
          <a:xfrm>
            <a:off x="7223409" y="1294963"/>
            <a:ext cx="466127" cy="307466"/>
          </a:xfrm>
          <a:custGeom>
            <a:avLst/>
            <a:gdLst/>
            <a:ahLst/>
            <a:cxnLst/>
            <a:rect l="l" t="t" r="r" b="b"/>
            <a:pathLst>
              <a:path w="447040" h="309244">
                <a:moveTo>
                  <a:pt x="447039" y="0"/>
                </a:moveTo>
                <a:lnTo>
                  <a:pt x="399097" y="2080"/>
                </a:lnTo>
                <a:lnTo>
                  <a:pt x="351922" y="8242"/>
                </a:lnTo>
                <a:lnTo>
                  <a:pt x="305744" y="18368"/>
                </a:lnTo>
                <a:lnTo>
                  <a:pt x="260795" y="32339"/>
                </a:lnTo>
                <a:lnTo>
                  <a:pt x="217307" y="50036"/>
                </a:lnTo>
                <a:lnTo>
                  <a:pt x="175510" y="71341"/>
                </a:lnTo>
                <a:lnTo>
                  <a:pt x="135637" y="96136"/>
                </a:lnTo>
                <a:lnTo>
                  <a:pt x="97918" y="124301"/>
                </a:lnTo>
                <a:lnTo>
                  <a:pt x="62584" y="155719"/>
                </a:lnTo>
                <a:lnTo>
                  <a:pt x="29868" y="190270"/>
                </a:lnTo>
                <a:lnTo>
                  <a:pt x="0" y="227837"/>
                </a:lnTo>
                <a:lnTo>
                  <a:pt x="111759" y="308990"/>
                </a:lnTo>
                <a:lnTo>
                  <a:pt x="143111" y="270840"/>
                </a:lnTo>
                <a:lnTo>
                  <a:pt x="178381" y="237027"/>
                </a:lnTo>
                <a:lnTo>
                  <a:pt x="217119" y="207784"/>
                </a:lnTo>
                <a:lnTo>
                  <a:pt x="258873" y="183340"/>
                </a:lnTo>
                <a:lnTo>
                  <a:pt x="303193" y="163926"/>
                </a:lnTo>
                <a:lnTo>
                  <a:pt x="349629" y="149774"/>
                </a:lnTo>
                <a:lnTo>
                  <a:pt x="397728" y="141114"/>
                </a:lnTo>
                <a:lnTo>
                  <a:pt x="447039" y="138175"/>
                </a:lnTo>
                <a:lnTo>
                  <a:pt x="447039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1455613" y="2519863"/>
            <a:ext cx="1832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-5" dirty="0">
                <a:solidFill>
                  <a:srgbClr val="000000"/>
                </a:solidFill>
                <a:latin typeface="Arial"/>
                <a:cs typeface="Arial"/>
              </a:rPr>
              <a:t>Проверка комплектности пакета документов (в т.ч. пред. одобрение БВУ)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338373" y="4288851"/>
            <a:ext cx="1898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5" dirty="0">
                <a:solidFill>
                  <a:srgbClr val="000000"/>
                </a:solidFill>
                <a:latin typeface="Arial"/>
                <a:cs typeface="Arial"/>
              </a:rPr>
              <a:t>Реализация проекта </a:t>
            </a:r>
          </a:p>
        </p:txBody>
      </p:sp>
      <p:cxnSp>
        <p:nvCxnSpPr>
          <p:cNvPr id="47" name="Прямая со стрелкой 46"/>
          <p:cNvCxnSpPr>
            <a:cxnSpLocks/>
            <a:stCxn id="50" idx="6"/>
            <a:endCxn id="51" idx="2"/>
          </p:cNvCxnSpPr>
          <p:nvPr/>
        </p:nvCxnSpPr>
        <p:spPr>
          <a:xfrm>
            <a:off x="1543093" y="4963626"/>
            <a:ext cx="4991746" cy="106962"/>
          </a:xfrm>
          <a:prstGeom prst="straightConnector1">
            <a:avLst/>
          </a:prstGeom>
          <a:ln w="762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4867781" y="4285677"/>
            <a:ext cx="16670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5" dirty="0">
                <a:solidFill>
                  <a:srgbClr val="000000"/>
                </a:solidFill>
                <a:latin typeface="Arial"/>
                <a:cs typeface="Arial"/>
              </a:rPr>
              <a:t>Акт  ввода в эксплуатацию </a:t>
            </a:r>
          </a:p>
        </p:txBody>
      </p:sp>
      <p:sp>
        <p:nvSpPr>
          <p:cNvPr id="50" name="Овал 49"/>
          <p:cNvSpPr/>
          <p:nvPr/>
        </p:nvSpPr>
        <p:spPr>
          <a:xfrm>
            <a:off x="1183093" y="4783626"/>
            <a:ext cx="360000" cy="360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6534839" y="4890588"/>
            <a:ext cx="360000" cy="360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8460436" y="4302593"/>
            <a:ext cx="24221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spc="-5" dirty="0">
                <a:solidFill>
                  <a:srgbClr val="000000"/>
                </a:solidFill>
                <a:latin typeface="Arial"/>
                <a:cs typeface="Arial"/>
              </a:rPr>
              <a:t>ВЫПЛАТА СУБСИДИИ</a:t>
            </a:r>
          </a:p>
        </p:txBody>
      </p:sp>
      <p:cxnSp>
        <p:nvCxnSpPr>
          <p:cNvPr id="8" name="Соединительная линия уступом 7"/>
          <p:cNvCxnSpPr>
            <a:stCxn id="50" idx="3"/>
          </p:cNvCxnSpPr>
          <p:nvPr/>
        </p:nvCxnSpPr>
        <p:spPr>
          <a:xfrm rot="16200000" flipH="1">
            <a:off x="2126511" y="4200207"/>
            <a:ext cx="806644" cy="25880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>
            <a:stCxn id="51" idx="4"/>
          </p:cNvCxnSpPr>
          <p:nvPr/>
        </p:nvCxnSpPr>
        <p:spPr>
          <a:xfrm rot="5400000">
            <a:off x="5209910" y="4392619"/>
            <a:ext cx="646960" cy="236289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3463993" y="5496928"/>
            <a:ext cx="1184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-5" dirty="0">
                <a:solidFill>
                  <a:srgbClr val="000000"/>
                </a:solidFill>
                <a:latin typeface="Arial"/>
                <a:cs typeface="Arial"/>
              </a:rPr>
              <a:t>150 дней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269" y="4548601"/>
            <a:ext cx="1594840" cy="1196130"/>
          </a:xfrm>
          <a:prstGeom prst="rect">
            <a:avLst/>
          </a:prstGeom>
        </p:spPr>
      </p:pic>
      <p:sp>
        <p:nvSpPr>
          <p:cNvPr id="55" name="object 8">
            <a:extLst>
              <a:ext uri="{FF2B5EF4-FFF2-40B4-BE49-F238E27FC236}">
                <a16:creationId xmlns:a16="http://schemas.microsoft.com/office/drawing/2014/main" id="{5512CE98-6BB8-16EC-1EB9-1917F4E62EDB}"/>
              </a:ext>
            </a:extLst>
          </p:cNvPr>
          <p:cNvSpPr/>
          <p:nvPr/>
        </p:nvSpPr>
        <p:spPr>
          <a:xfrm>
            <a:off x="10882574" y="1246376"/>
            <a:ext cx="1208028" cy="1178404"/>
          </a:xfrm>
          <a:custGeom>
            <a:avLst/>
            <a:gdLst/>
            <a:ahLst/>
            <a:cxnLst/>
            <a:rect l="l" t="t" r="r" b="b"/>
            <a:pathLst>
              <a:path w="1105535" h="1105535">
                <a:moveTo>
                  <a:pt x="552576" y="0"/>
                </a:moveTo>
                <a:lnTo>
                  <a:pt x="552576" y="138175"/>
                </a:lnTo>
                <a:lnTo>
                  <a:pt x="591607" y="140005"/>
                </a:lnTo>
                <a:lnTo>
                  <a:pt x="630221" y="145478"/>
                </a:lnTo>
                <a:lnTo>
                  <a:pt x="668145" y="154570"/>
                </a:lnTo>
                <a:lnTo>
                  <a:pt x="705103" y="167259"/>
                </a:lnTo>
                <a:lnTo>
                  <a:pt x="749022" y="187631"/>
                </a:lnTo>
                <a:lnTo>
                  <a:pt x="789438" y="212394"/>
                </a:lnTo>
                <a:lnTo>
                  <a:pt x="826178" y="241143"/>
                </a:lnTo>
                <a:lnTo>
                  <a:pt x="859067" y="273476"/>
                </a:lnTo>
                <a:lnTo>
                  <a:pt x="887933" y="308988"/>
                </a:lnTo>
                <a:lnTo>
                  <a:pt x="912600" y="347276"/>
                </a:lnTo>
                <a:lnTo>
                  <a:pt x="932894" y="387937"/>
                </a:lnTo>
                <a:lnTo>
                  <a:pt x="948641" y="430567"/>
                </a:lnTo>
                <a:lnTo>
                  <a:pt x="959668" y="474763"/>
                </a:lnTo>
                <a:lnTo>
                  <a:pt x="965800" y="520120"/>
                </a:lnTo>
                <a:lnTo>
                  <a:pt x="966862" y="566237"/>
                </a:lnTo>
                <a:lnTo>
                  <a:pt x="962682" y="612709"/>
                </a:lnTo>
                <a:lnTo>
                  <a:pt x="953084" y="659132"/>
                </a:lnTo>
                <a:lnTo>
                  <a:pt x="937894" y="705103"/>
                </a:lnTo>
                <a:lnTo>
                  <a:pt x="917520" y="749022"/>
                </a:lnTo>
                <a:lnTo>
                  <a:pt x="892752" y="789438"/>
                </a:lnTo>
                <a:lnTo>
                  <a:pt x="863996" y="826178"/>
                </a:lnTo>
                <a:lnTo>
                  <a:pt x="831655" y="859067"/>
                </a:lnTo>
                <a:lnTo>
                  <a:pt x="796134" y="887933"/>
                </a:lnTo>
                <a:lnTo>
                  <a:pt x="757837" y="912600"/>
                </a:lnTo>
                <a:lnTo>
                  <a:pt x="717168" y="932894"/>
                </a:lnTo>
                <a:lnTo>
                  <a:pt x="674533" y="948641"/>
                </a:lnTo>
                <a:lnTo>
                  <a:pt x="630334" y="959668"/>
                </a:lnTo>
                <a:lnTo>
                  <a:pt x="584977" y="965800"/>
                </a:lnTo>
                <a:lnTo>
                  <a:pt x="538866" y="966862"/>
                </a:lnTo>
                <a:lnTo>
                  <a:pt x="492404" y="962682"/>
                </a:lnTo>
                <a:lnTo>
                  <a:pt x="445998" y="953084"/>
                </a:lnTo>
                <a:lnTo>
                  <a:pt x="400050" y="937895"/>
                </a:lnTo>
                <a:lnTo>
                  <a:pt x="356130" y="917497"/>
                </a:lnTo>
                <a:lnTo>
                  <a:pt x="315709" y="892712"/>
                </a:lnTo>
                <a:lnTo>
                  <a:pt x="278961" y="863944"/>
                </a:lnTo>
                <a:lnTo>
                  <a:pt x="246063" y="831597"/>
                </a:lnTo>
                <a:lnTo>
                  <a:pt x="217189" y="796072"/>
                </a:lnTo>
                <a:lnTo>
                  <a:pt x="192513" y="757774"/>
                </a:lnTo>
                <a:lnTo>
                  <a:pt x="172212" y="717105"/>
                </a:lnTo>
                <a:lnTo>
                  <a:pt x="156458" y="674469"/>
                </a:lnTo>
                <a:lnTo>
                  <a:pt x="145429" y="630269"/>
                </a:lnTo>
                <a:lnTo>
                  <a:pt x="139298" y="584909"/>
                </a:lnTo>
                <a:lnTo>
                  <a:pt x="138240" y="538790"/>
                </a:lnTo>
                <a:lnTo>
                  <a:pt x="142431" y="492318"/>
                </a:lnTo>
                <a:lnTo>
                  <a:pt x="152046" y="445894"/>
                </a:lnTo>
                <a:lnTo>
                  <a:pt x="167258" y="399923"/>
                </a:lnTo>
                <a:lnTo>
                  <a:pt x="38734" y="349123"/>
                </a:lnTo>
                <a:lnTo>
                  <a:pt x="21859" y="398432"/>
                </a:lnTo>
                <a:lnTo>
                  <a:pt x="9747" y="448992"/>
                </a:lnTo>
                <a:lnTo>
                  <a:pt x="2444" y="500481"/>
                </a:lnTo>
                <a:lnTo>
                  <a:pt x="0" y="552576"/>
                </a:lnTo>
                <a:lnTo>
                  <a:pt x="2028" y="600255"/>
                </a:lnTo>
                <a:lnTo>
                  <a:pt x="8002" y="646807"/>
                </a:lnTo>
                <a:lnTo>
                  <a:pt x="17756" y="692068"/>
                </a:lnTo>
                <a:lnTo>
                  <a:pt x="31125" y="735870"/>
                </a:lnTo>
                <a:lnTo>
                  <a:pt x="47942" y="778048"/>
                </a:lnTo>
                <a:lnTo>
                  <a:pt x="68042" y="818437"/>
                </a:lnTo>
                <a:lnTo>
                  <a:pt x="91258" y="856870"/>
                </a:lnTo>
                <a:lnTo>
                  <a:pt x="117425" y="893181"/>
                </a:lnTo>
                <a:lnTo>
                  <a:pt x="146377" y="927205"/>
                </a:lnTo>
                <a:lnTo>
                  <a:pt x="177948" y="958776"/>
                </a:lnTo>
                <a:lnTo>
                  <a:pt x="211972" y="987728"/>
                </a:lnTo>
                <a:lnTo>
                  <a:pt x="248283" y="1013895"/>
                </a:lnTo>
                <a:lnTo>
                  <a:pt x="286716" y="1037111"/>
                </a:lnTo>
                <a:lnTo>
                  <a:pt x="327105" y="1057211"/>
                </a:lnTo>
                <a:lnTo>
                  <a:pt x="369283" y="1074028"/>
                </a:lnTo>
                <a:lnTo>
                  <a:pt x="413085" y="1087397"/>
                </a:lnTo>
                <a:lnTo>
                  <a:pt x="458346" y="1097151"/>
                </a:lnTo>
                <a:lnTo>
                  <a:pt x="504898" y="1103125"/>
                </a:lnTo>
                <a:lnTo>
                  <a:pt x="552576" y="1105153"/>
                </a:lnTo>
                <a:lnTo>
                  <a:pt x="600255" y="1103125"/>
                </a:lnTo>
                <a:lnTo>
                  <a:pt x="646807" y="1097151"/>
                </a:lnTo>
                <a:lnTo>
                  <a:pt x="692068" y="1087397"/>
                </a:lnTo>
                <a:lnTo>
                  <a:pt x="735870" y="1074028"/>
                </a:lnTo>
                <a:lnTo>
                  <a:pt x="778048" y="1057211"/>
                </a:lnTo>
                <a:lnTo>
                  <a:pt x="818437" y="1037111"/>
                </a:lnTo>
                <a:lnTo>
                  <a:pt x="856870" y="1013895"/>
                </a:lnTo>
                <a:lnTo>
                  <a:pt x="893181" y="987728"/>
                </a:lnTo>
                <a:lnTo>
                  <a:pt x="927205" y="958776"/>
                </a:lnTo>
                <a:lnTo>
                  <a:pt x="958776" y="927205"/>
                </a:lnTo>
                <a:lnTo>
                  <a:pt x="987728" y="893181"/>
                </a:lnTo>
                <a:lnTo>
                  <a:pt x="1013895" y="856870"/>
                </a:lnTo>
                <a:lnTo>
                  <a:pt x="1037111" y="818437"/>
                </a:lnTo>
                <a:lnTo>
                  <a:pt x="1057211" y="778048"/>
                </a:lnTo>
                <a:lnTo>
                  <a:pt x="1074028" y="735870"/>
                </a:lnTo>
                <a:lnTo>
                  <a:pt x="1087397" y="692068"/>
                </a:lnTo>
                <a:lnTo>
                  <a:pt x="1097151" y="646807"/>
                </a:lnTo>
                <a:lnTo>
                  <a:pt x="1103125" y="600255"/>
                </a:lnTo>
                <a:lnTo>
                  <a:pt x="1105153" y="552576"/>
                </a:lnTo>
                <a:lnTo>
                  <a:pt x="1103125" y="504898"/>
                </a:lnTo>
                <a:lnTo>
                  <a:pt x="1097151" y="458346"/>
                </a:lnTo>
                <a:lnTo>
                  <a:pt x="1087397" y="413085"/>
                </a:lnTo>
                <a:lnTo>
                  <a:pt x="1074028" y="369283"/>
                </a:lnTo>
                <a:lnTo>
                  <a:pt x="1057211" y="327105"/>
                </a:lnTo>
                <a:lnTo>
                  <a:pt x="1037111" y="286716"/>
                </a:lnTo>
                <a:lnTo>
                  <a:pt x="1013895" y="248283"/>
                </a:lnTo>
                <a:lnTo>
                  <a:pt x="987728" y="211972"/>
                </a:lnTo>
                <a:lnTo>
                  <a:pt x="958776" y="177948"/>
                </a:lnTo>
                <a:lnTo>
                  <a:pt x="927205" y="146377"/>
                </a:lnTo>
                <a:lnTo>
                  <a:pt x="893181" y="117425"/>
                </a:lnTo>
                <a:lnTo>
                  <a:pt x="856870" y="91258"/>
                </a:lnTo>
                <a:lnTo>
                  <a:pt x="818437" y="68042"/>
                </a:lnTo>
                <a:lnTo>
                  <a:pt x="778048" y="47942"/>
                </a:lnTo>
                <a:lnTo>
                  <a:pt x="735870" y="31125"/>
                </a:lnTo>
                <a:lnTo>
                  <a:pt x="692068" y="17756"/>
                </a:lnTo>
                <a:lnTo>
                  <a:pt x="646807" y="8002"/>
                </a:lnTo>
                <a:lnTo>
                  <a:pt x="600255" y="2028"/>
                </a:lnTo>
                <a:lnTo>
                  <a:pt x="552576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26">
            <a:extLst>
              <a:ext uri="{FF2B5EF4-FFF2-40B4-BE49-F238E27FC236}">
                <a16:creationId xmlns:a16="http://schemas.microsoft.com/office/drawing/2014/main" id="{00F5EB1C-F633-57C7-4486-BB4DBE655F2E}"/>
              </a:ext>
            </a:extLst>
          </p:cNvPr>
          <p:cNvSpPr txBox="1"/>
          <p:nvPr/>
        </p:nvSpPr>
        <p:spPr>
          <a:xfrm>
            <a:off x="10579916" y="2626495"/>
            <a:ext cx="1510686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spc="-5" dirty="0">
                <a:solidFill>
                  <a:srgbClr val="000000"/>
                </a:solidFill>
                <a:latin typeface="Arial"/>
                <a:cs typeface="Arial"/>
              </a:rPr>
              <a:t>Мониторинг** ввода объекта и выплата субсидии</a:t>
            </a:r>
            <a:endParaRPr sz="1600" spc="-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7" name="Стрелка вправо 89">
            <a:extLst>
              <a:ext uri="{FF2B5EF4-FFF2-40B4-BE49-F238E27FC236}">
                <a16:creationId xmlns:a16="http://schemas.microsoft.com/office/drawing/2014/main" id="{922C4290-AA86-1B7B-F582-7EAE3765D76A}"/>
              </a:ext>
            </a:extLst>
          </p:cNvPr>
          <p:cNvSpPr/>
          <p:nvPr/>
        </p:nvSpPr>
        <p:spPr>
          <a:xfrm>
            <a:off x="10288563" y="1769854"/>
            <a:ext cx="374191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object 22">
            <a:extLst>
              <a:ext uri="{FF2B5EF4-FFF2-40B4-BE49-F238E27FC236}">
                <a16:creationId xmlns:a16="http://schemas.microsoft.com/office/drawing/2014/main" id="{48B38685-7E39-847B-42D9-63E30167F0B6}"/>
              </a:ext>
            </a:extLst>
          </p:cNvPr>
          <p:cNvSpPr txBox="1"/>
          <p:nvPr/>
        </p:nvSpPr>
        <p:spPr>
          <a:xfrm>
            <a:off x="11183027" y="1699672"/>
            <a:ext cx="5314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15" dirty="0">
                <a:latin typeface="Arial"/>
                <a:cs typeface="Arial"/>
              </a:rPr>
              <a:t>7</a:t>
            </a:r>
            <a:endParaRPr sz="2000" b="1" spc="-15" dirty="0">
              <a:latin typeface="Arial"/>
              <a:cs typeface="Arial"/>
            </a:endParaRPr>
          </a:p>
        </p:txBody>
      </p:sp>
      <p:sp>
        <p:nvSpPr>
          <p:cNvPr id="59" name="object 8">
            <a:extLst>
              <a:ext uri="{FF2B5EF4-FFF2-40B4-BE49-F238E27FC236}">
                <a16:creationId xmlns:a16="http://schemas.microsoft.com/office/drawing/2014/main" id="{9A273911-2CB4-AC99-A029-68DB2C67D848}"/>
              </a:ext>
            </a:extLst>
          </p:cNvPr>
          <p:cNvSpPr/>
          <p:nvPr/>
        </p:nvSpPr>
        <p:spPr>
          <a:xfrm rot="16782755">
            <a:off x="10875895" y="1240648"/>
            <a:ext cx="1208028" cy="1178404"/>
          </a:xfrm>
          <a:custGeom>
            <a:avLst/>
            <a:gdLst/>
            <a:ahLst/>
            <a:cxnLst/>
            <a:rect l="l" t="t" r="r" b="b"/>
            <a:pathLst>
              <a:path w="1105535" h="1105535">
                <a:moveTo>
                  <a:pt x="552576" y="0"/>
                </a:moveTo>
                <a:lnTo>
                  <a:pt x="552576" y="138175"/>
                </a:lnTo>
                <a:lnTo>
                  <a:pt x="591607" y="140005"/>
                </a:lnTo>
                <a:lnTo>
                  <a:pt x="630221" y="145478"/>
                </a:lnTo>
                <a:lnTo>
                  <a:pt x="668145" y="154570"/>
                </a:lnTo>
                <a:lnTo>
                  <a:pt x="705103" y="167259"/>
                </a:lnTo>
                <a:lnTo>
                  <a:pt x="749022" y="187631"/>
                </a:lnTo>
                <a:lnTo>
                  <a:pt x="789438" y="212394"/>
                </a:lnTo>
                <a:lnTo>
                  <a:pt x="826178" y="241143"/>
                </a:lnTo>
                <a:lnTo>
                  <a:pt x="859067" y="273476"/>
                </a:lnTo>
                <a:lnTo>
                  <a:pt x="887933" y="308988"/>
                </a:lnTo>
                <a:lnTo>
                  <a:pt x="912600" y="347276"/>
                </a:lnTo>
                <a:lnTo>
                  <a:pt x="932894" y="387937"/>
                </a:lnTo>
                <a:lnTo>
                  <a:pt x="948641" y="430567"/>
                </a:lnTo>
                <a:lnTo>
                  <a:pt x="959668" y="474763"/>
                </a:lnTo>
                <a:lnTo>
                  <a:pt x="965800" y="520120"/>
                </a:lnTo>
                <a:lnTo>
                  <a:pt x="966862" y="566237"/>
                </a:lnTo>
                <a:lnTo>
                  <a:pt x="962682" y="612709"/>
                </a:lnTo>
                <a:lnTo>
                  <a:pt x="953084" y="659132"/>
                </a:lnTo>
                <a:lnTo>
                  <a:pt x="937894" y="705103"/>
                </a:lnTo>
                <a:lnTo>
                  <a:pt x="917520" y="749022"/>
                </a:lnTo>
                <a:lnTo>
                  <a:pt x="892752" y="789438"/>
                </a:lnTo>
                <a:lnTo>
                  <a:pt x="863996" y="826178"/>
                </a:lnTo>
                <a:lnTo>
                  <a:pt x="831655" y="859067"/>
                </a:lnTo>
                <a:lnTo>
                  <a:pt x="796134" y="887933"/>
                </a:lnTo>
                <a:lnTo>
                  <a:pt x="757837" y="912600"/>
                </a:lnTo>
                <a:lnTo>
                  <a:pt x="717168" y="932894"/>
                </a:lnTo>
                <a:lnTo>
                  <a:pt x="674533" y="948641"/>
                </a:lnTo>
                <a:lnTo>
                  <a:pt x="630334" y="959668"/>
                </a:lnTo>
                <a:lnTo>
                  <a:pt x="584977" y="965800"/>
                </a:lnTo>
                <a:lnTo>
                  <a:pt x="538866" y="966862"/>
                </a:lnTo>
                <a:lnTo>
                  <a:pt x="492404" y="962682"/>
                </a:lnTo>
                <a:lnTo>
                  <a:pt x="445998" y="953084"/>
                </a:lnTo>
                <a:lnTo>
                  <a:pt x="400050" y="937895"/>
                </a:lnTo>
                <a:lnTo>
                  <a:pt x="356130" y="917497"/>
                </a:lnTo>
                <a:lnTo>
                  <a:pt x="315709" y="892712"/>
                </a:lnTo>
                <a:lnTo>
                  <a:pt x="278961" y="863944"/>
                </a:lnTo>
                <a:lnTo>
                  <a:pt x="246063" y="831597"/>
                </a:lnTo>
                <a:lnTo>
                  <a:pt x="217189" y="796072"/>
                </a:lnTo>
                <a:lnTo>
                  <a:pt x="192513" y="757774"/>
                </a:lnTo>
                <a:lnTo>
                  <a:pt x="172212" y="717105"/>
                </a:lnTo>
                <a:lnTo>
                  <a:pt x="156458" y="674469"/>
                </a:lnTo>
                <a:lnTo>
                  <a:pt x="145429" y="630269"/>
                </a:lnTo>
                <a:lnTo>
                  <a:pt x="139298" y="584909"/>
                </a:lnTo>
                <a:lnTo>
                  <a:pt x="138240" y="538790"/>
                </a:lnTo>
                <a:lnTo>
                  <a:pt x="142431" y="492318"/>
                </a:lnTo>
                <a:lnTo>
                  <a:pt x="152046" y="445894"/>
                </a:lnTo>
                <a:lnTo>
                  <a:pt x="167258" y="399923"/>
                </a:lnTo>
                <a:lnTo>
                  <a:pt x="38734" y="349123"/>
                </a:lnTo>
                <a:lnTo>
                  <a:pt x="21859" y="398432"/>
                </a:lnTo>
                <a:lnTo>
                  <a:pt x="9747" y="448992"/>
                </a:lnTo>
                <a:lnTo>
                  <a:pt x="2444" y="500481"/>
                </a:lnTo>
                <a:lnTo>
                  <a:pt x="0" y="552576"/>
                </a:lnTo>
                <a:lnTo>
                  <a:pt x="2028" y="600255"/>
                </a:lnTo>
                <a:lnTo>
                  <a:pt x="8002" y="646807"/>
                </a:lnTo>
                <a:lnTo>
                  <a:pt x="17756" y="692068"/>
                </a:lnTo>
                <a:lnTo>
                  <a:pt x="31125" y="735870"/>
                </a:lnTo>
                <a:lnTo>
                  <a:pt x="47942" y="778048"/>
                </a:lnTo>
                <a:lnTo>
                  <a:pt x="68042" y="818437"/>
                </a:lnTo>
                <a:lnTo>
                  <a:pt x="91258" y="856870"/>
                </a:lnTo>
                <a:lnTo>
                  <a:pt x="117425" y="893181"/>
                </a:lnTo>
                <a:lnTo>
                  <a:pt x="146377" y="927205"/>
                </a:lnTo>
                <a:lnTo>
                  <a:pt x="177948" y="958776"/>
                </a:lnTo>
                <a:lnTo>
                  <a:pt x="211972" y="987728"/>
                </a:lnTo>
                <a:lnTo>
                  <a:pt x="248283" y="1013895"/>
                </a:lnTo>
                <a:lnTo>
                  <a:pt x="286716" y="1037111"/>
                </a:lnTo>
                <a:lnTo>
                  <a:pt x="327105" y="1057211"/>
                </a:lnTo>
                <a:lnTo>
                  <a:pt x="369283" y="1074028"/>
                </a:lnTo>
                <a:lnTo>
                  <a:pt x="413085" y="1087397"/>
                </a:lnTo>
                <a:lnTo>
                  <a:pt x="458346" y="1097151"/>
                </a:lnTo>
                <a:lnTo>
                  <a:pt x="504898" y="1103125"/>
                </a:lnTo>
                <a:lnTo>
                  <a:pt x="552576" y="1105153"/>
                </a:lnTo>
                <a:lnTo>
                  <a:pt x="600255" y="1103125"/>
                </a:lnTo>
                <a:lnTo>
                  <a:pt x="646807" y="1097151"/>
                </a:lnTo>
                <a:lnTo>
                  <a:pt x="692068" y="1087397"/>
                </a:lnTo>
                <a:lnTo>
                  <a:pt x="735870" y="1074028"/>
                </a:lnTo>
                <a:lnTo>
                  <a:pt x="778048" y="1057211"/>
                </a:lnTo>
                <a:lnTo>
                  <a:pt x="818437" y="1037111"/>
                </a:lnTo>
                <a:lnTo>
                  <a:pt x="856870" y="1013895"/>
                </a:lnTo>
                <a:lnTo>
                  <a:pt x="893181" y="987728"/>
                </a:lnTo>
                <a:lnTo>
                  <a:pt x="927205" y="958776"/>
                </a:lnTo>
                <a:lnTo>
                  <a:pt x="958776" y="927205"/>
                </a:lnTo>
                <a:lnTo>
                  <a:pt x="987728" y="893181"/>
                </a:lnTo>
                <a:lnTo>
                  <a:pt x="1013895" y="856870"/>
                </a:lnTo>
                <a:lnTo>
                  <a:pt x="1037111" y="818437"/>
                </a:lnTo>
                <a:lnTo>
                  <a:pt x="1057211" y="778048"/>
                </a:lnTo>
                <a:lnTo>
                  <a:pt x="1074028" y="735870"/>
                </a:lnTo>
                <a:lnTo>
                  <a:pt x="1087397" y="692068"/>
                </a:lnTo>
                <a:lnTo>
                  <a:pt x="1097151" y="646807"/>
                </a:lnTo>
                <a:lnTo>
                  <a:pt x="1103125" y="600255"/>
                </a:lnTo>
                <a:lnTo>
                  <a:pt x="1105153" y="552576"/>
                </a:lnTo>
                <a:lnTo>
                  <a:pt x="1103125" y="504898"/>
                </a:lnTo>
                <a:lnTo>
                  <a:pt x="1097151" y="458346"/>
                </a:lnTo>
                <a:lnTo>
                  <a:pt x="1087397" y="413085"/>
                </a:lnTo>
                <a:lnTo>
                  <a:pt x="1074028" y="369283"/>
                </a:lnTo>
                <a:lnTo>
                  <a:pt x="1057211" y="327105"/>
                </a:lnTo>
                <a:lnTo>
                  <a:pt x="1037111" y="286716"/>
                </a:lnTo>
                <a:lnTo>
                  <a:pt x="1013895" y="248283"/>
                </a:lnTo>
                <a:lnTo>
                  <a:pt x="987728" y="211972"/>
                </a:lnTo>
                <a:lnTo>
                  <a:pt x="958776" y="177948"/>
                </a:lnTo>
                <a:lnTo>
                  <a:pt x="927205" y="146377"/>
                </a:lnTo>
                <a:lnTo>
                  <a:pt x="893181" y="117425"/>
                </a:lnTo>
                <a:lnTo>
                  <a:pt x="856870" y="91258"/>
                </a:lnTo>
                <a:lnTo>
                  <a:pt x="818437" y="68042"/>
                </a:lnTo>
                <a:lnTo>
                  <a:pt x="778048" y="47942"/>
                </a:lnTo>
                <a:lnTo>
                  <a:pt x="735870" y="31125"/>
                </a:lnTo>
                <a:lnTo>
                  <a:pt x="692068" y="17756"/>
                </a:lnTo>
                <a:lnTo>
                  <a:pt x="646807" y="8002"/>
                </a:lnTo>
                <a:lnTo>
                  <a:pt x="600255" y="2028"/>
                </a:lnTo>
                <a:lnTo>
                  <a:pt x="552576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Стрелка: шеврон 4">
            <a:extLst>
              <a:ext uri="{FF2B5EF4-FFF2-40B4-BE49-F238E27FC236}">
                <a16:creationId xmlns:a16="http://schemas.microsoft.com/office/drawing/2014/main" id="{57778BA6-5C2A-F3C2-F8F9-B216BEDD11C3}"/>
              </a:ext>
            </a:extLst>
          </p:cNvPr>
          <p:cNvSpPr/>
          <p:nvPr/>
        </p:nvSpPr>
        <p:spPr>
          <a:xfrm rot="5400000">
            <a:off x="6486873" y="4800554"/>
            <a:ext cx="455932" cy="360000"/>
          </a:xfrm>
          <a:prstGeom prst="chevron">
            <a:avLst>
              <a:gd name="adj" fmla="val 7859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FC03656-CA44-C08A-E59B-CCA5E83F75FA}"/>
              </a:ext>
            </a:extLst>
          </p:cNvPr>
          <p:cNvSpPr txBox="1"/>
          <p:nvPr/>
        </p:nvSpPr>
        <p:spPr>
          <a:xfrm>
            <a:off x="142745" y="6154598"/>
            <a:ext cx="6686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Технический Эксперт 1</a:t>
            </a:r>
          </a:p>
          <a:p>
            <a:r>
              <a:rPr lang="ru-RU" sz="12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Технический Эксперт 2 – не связанный с Техническим Экспертом 1</a:t>
            </a:r>
          </a:p>
        </p:txBody>
      </p:sp>
    </p:spTree>
    <p:extLst>
      <p:ext uri="{BB962C8B-B14F-4D97-AF65-F5344CB8AC3E}">
        <p14:creationId xmlns:p14="http://schemas.microsoft.com/office/powerpoint/2010/main" val="3541367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2207A34-7EA6-4480-A6C9-C8F97AFADDA9}"/>
              </a:ext>
            </a:extLst>
          </p:cNvPr>
          <p:cNvGrpSpPr>
            <a:grpSpLocks noChangeAspect="1"/>
          </p:cNvGrpSpPr>
          <p:nvPr/>
        </p:nvGrpSpPr>
        <p:grpSpPr>
          <a:xfrm>
            <a:off x="9725517" y="284703"/>
            <a:ext cx="1527154" cy="607671"/>
            <a:chOff x="4562475" y="164257"/>
            <a:chExt cx="2171341" cy="864000"/>
          </a:xfrm>
        </p:grpSpPr>
        <p:pic>
          <p:nvPicPr>
            <p:cNvPr id="9" name="Picture 10" descr="Damu_Logo_Ru">
              <a:extLst>
                <a:ext uri="{FF2B5EF4-FFF2-40B4-BE49-F238E27FC236}">
                  <a16:creationId xmlns:a16="http://schemas.microsoft.com/office/drawing/2014/main" id="{CDEC1D1E-8A63-44EC-9E5A-505585B32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5175" y="385576"/>
              <a:ext cx="1178641" cy="365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48300D93-74CF-48DA-ACAF-9CE3326537EB}"/>
                </a:ext>
              </a:extLst>
            </p:cNvPr>
            <p:cNvCxnSpPr/>
            <p:nvPr/>
          </p:nvCxnSpPr>
          <p:spPr>
            <a:xfrm>
              <a:off x="4562475" y="164257"/>
              <a:ext cx="0" cy="86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9DF369-10B9-4328-9D59-A18861B6A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9836" y="344535"/>
            <a:ext cx="708337" cy="402977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AEE18886-5DF0-435B-8DB7-9C30352AB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351" y="269025"/>
            <a:ext cx="2438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ru-RU" altLang="ru-RU" sz="1000" b="1" dirty="0">
                <a:solidFill>
                  <a:srgbClr val="000000"/>
                </a:solidFill>
                <a:latin typeface="+mj-lt"/>
              </a:rPr>
              <a:t>ПРООН в Казахстане</a:t>
            </a:r>
          </a:p>
          <a:p>
            <a:pPr algn="r" eaLnBrk="1" hangingPunct="1"/>
            <a:r>
              <a:rPr lang="ru-RU" altLang="ru-RU" sz="1000" b="1" dirty="0">
                <a:solidFill>
                  <a:srgbClr val="000000"/>
                </a:solidFill>
                <a:latin typeface="+mj-lt"/>
              </a:rPr>
              <a:t>Министерство индустрии и инфраструктурного развития РК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0723" y="1053088"/>
            <a:ext cx="11415251" cy="9602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ru-RU" b="1" dirty="0"/>
          </a:p>
          <a:p>
            <a:pPr algn="just">
              <a:lnSpc>
                <a:spcPct val="80000"/>
              </a:lnSpc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Инструменты: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субсидирование ставки вознаграждения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части основного долга</a:t>
            </a:r>
          </a:p>
          <a:p>
            <a:pPr indent="-1714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sz="1600" b="1" dirty="0">
                <a:solidFill>
                  <a:srgbClr val="000000"/>
                </a:solidFill>
                <a:latin typeface="Arial"/>
                <a:cs typeface="Arial"/>
              </a:rPr>
              <a:t>Результаты: </a:t>
            </a:r>
            <a:r>
              <a:rPr lang="ru-RU" sz="1600" dirty="0">
                <a:solidFill>
                  <a:srgbClr val="000000"/>
                </a:solidFill>
                <a:latin typeface="Arial"/>
                <a:cs typeface="Arial"/>
              </a:rPr>
              <a:t>поддержана реализация 37 проектов</a:t>
            </a:r>
            <a:endParaRPr lang="ru-RU" sz="1600" dirty="0">
              <a:latin typeface="Arial"/>
              <a:cs typeface="Arial"/>
            </a:endParaRPr>
          </a:p>
        </p:txBody>
      </p:sp>
      <p:pic>
        <p:nvPicPr>
          <p:cNvPr id="14" name="Picture 6" descr="C:\Users\user-pc\Dropbox\Events\2019\24 сентября 2019\23-09-2019_18-59-18\20190724_1212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4405481"/>
            <a:ext cx="2016125" cy="23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50723" y="4566196"/>
            <a:ext cx="41383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Проект: </a:t>
            </a: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школьных котельных</a:t>
            </a:r>
            <a:br>
              <a:rPr lang="en-US" alt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Исполнитель: </a:t>
            </a: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ТОО «СМП </a:t>
            </a:r>
            <a:r>
              <a:rPr lang="ru-RU" alt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Кызылорда</a:t>
            </a: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alt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Регион: </a:t>
            </a:r>
            <a:r>
              <a:rPr lang="ru-RU" alt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Кызылординская</a:t>
            </a: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область 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 descr="C:\Users\user-pc\Dropbox\Events\2019\24 сентября 2019\23-09-2019_18-54-42\20190724_1052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814" y="4297447"/>
            <a:ext cx="2276807" cy="19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C:\Users\user-pc\Dropbox\Events\2019\24 сентября 2019\23-09-2019_18-54-42\20190724_10523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547" y="4405482"/>
            <a:ext cx="3137871" cy="178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1\Desktop\СУЛТАНОВ К\20180811_1120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2106934"/>
            <a:ext cx="2721725" cy="21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76532" y="2488971"/>
            <a:ext cx="37878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Проект: </a:t>
            </a: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Пилотный проект в детском оздоровительном центре</a:t>
            </a:r>
            <a:br>
              <a:rPr lang="en-US" alt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Исполнитель: </a:t>
            </a: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 «ПАРУС»</a:t>
            </a:r>
          </a:p>
          <a:p>
            <a:r>
              <a:rPr lang="ru-RU" alt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Регион: </a:t>
            </a:r>
            <a:r>
              <a:rPr lang="ru-RU" alt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Акмолинская</a:t>
            </a: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область 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5" descr="C:\Users\1\Downloads\PHOTO-2019-04-05-19-11-5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163" y="1631708"/>
            <a:ext cx="2184049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4" descr="Изображение выглядит как внутренний, грязный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227" y="2106934"/>
            <a:ext cx="2560285" cy="21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50723" y="388414"/>
            <a:ext cx="3337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проекта 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92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2207A34-7EA6-4480-A6C9-C8F97AFADDA9}"/>
              </a:ext>
            </a:extLst>
          </p:cNvPr>
          <p:cNvGrpSpPr>
            <a:grpSpLocks noChangeAspect="1"/>
          </p:cNvGrpSpPr>
          <p:nvPr/>
        </p:nvGrpSpPr>
        <p:grpSpPr>
          <a:xfrm>
            <a:off x="9725517" y="284703"/>
            <a:ext cx="1527154" cy="607671"/>
            <a:chOff x="4562475" y="164257"/>
            <a:chExt cx="2171341" cy="864000"/>
          </a:xfrm>
        </p:grpSpPr>
        <p:pic>
          <p:nvPicPr>
            <p:cNvPr id="9" name="Picture 10" descr="Damu_Logo_Ru">
              <a:extLst>
                <a:ext uri="{FF2B5EF4-FFF2-40B4-BE49-F238E27FC236}">
                  <a16:creationId xmlns:a16="http://schemas.microsoft.com/office/drawing/2014/main" id="{CDEC1D1E-8A63-44EC-9E5A-505585B32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5175" y="385576"/>
              <a:ext cx="1178641" cy="365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48300D93-74CF-48DA-ACAF-9CE3326537EB}"/>
                </a:ext>
              </a:extLst>
            </p:cNvPr>
            <p:cNvCxnSpPr/>
            <p:nvPr/>
          </p:nvCxnSpPr>
          <p:spPr>
            <a:xfrm>
              <a:off x="4562475" y="164257"/>
              <a:ext cx="0" cy="86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9DF369-10B9-4328-9D59-A18861B6A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9836" y="344535"/>
            <a:ext cx="708337" cy="402977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AEE18886-5DF0-435B-8DB7-9C30352AB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351" y="269025"/>
            <a:ext cx="2438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ru-RU" altLang="ru-RU" sz="1000" b="1" dirty="0">
                <a:solidFill>
                  <a:srgbClr val="000000"/>
                </a:solidFill>
                <a:latin typeface="+mj-lt"/>
              </a:rPr>
              <a:t>ПРООН в Казахстане</a:t>
            </a:r>
          </a:p>
          <a:p>
            <a:pPr algn="r" eaLnBrk="1" hangingPunct="1"/>
            <a:r>
              <a:rPr lang="ru-RU" altLang="ru-RU" sz="1000" b="1" dirty="0">
                <a:solidFill>
                  <a:srgbClr val="000000"/>
                </a:solidFill>
                <a:latin typeface="+mj-lt"/>
              </a:rPr>
              <a:t>Министерство индустрии и инфраструктурного развития РК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435259" y="2413072"/>
            <a:ext cx="5630023" cy="972000"/>
          </a:xfrm>
          <a:prstGeom prst="rect">
            <a:avLst/>
          </a:prstGeom>
        </p:spPr>
        <p:txBody>
          <a:bodyPr wrap="square" lIns="108000" tIns="36000" rIns="36000" bIns="36000" anchor="ctr">
            <a:no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</a:rPr>
              <a:t>Благодарю за внимание!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51763" y="3769740"/>
            <a:ext cx="5972118" cy="1824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endParaRPr lang="en-US" altLang="en-US" sz="1400" dirty="0">
              <a:solidFill>
                <a:srgbClr val="000000"/>
              </a:solidFill>
              <a:latin typeface="Arial" charset="0"/>
              <a:ea typeface="MS Gothic" pitchFamily="49" charset="-128"/>
            </a:endParaRPr>
          </a:p>
          <a:p>
            <a:pPr>
              <a:buSzPct val="100000"/>
            </a:pPr>
            <a:r>
              <a:rPr lang="en-US" altLang="ru-RU" sz="1400" dirty="0">
                <a:solidFill>
                  <a:srgbClr val="000000"/>
                </a:solidFill>
                <a:latin typeface="Arial" charset="0"/>
                <a:ea typeface="MS Gothic" pitchFamily="49" charset="-128"/>
              </a:rPr>
              <a:t>1</a:t>
            </a:r>
            <a:r>
              <a:rPr lang="ru-RU" altLang="en-US" sz="1400" dirty="0">
                <a:solidFill>
                  <a:srgbClr val="000000"/>
                </a:solidFill>
                <a:latin typeface="Arial" charset="0"/>
                <a:ea typeface="MS Gothic" pitchFamily="49" charset="-128"/>
              </a:rPr>
              <a:t>4</a:t>
            </a:r>
            <a:r>
              <a:rPr lang="en-US" altLang="ru-RU" sz="1400" dirty="0">
                <a:solidFill>
                  <a:srgbClr val="000000"/>
                </a:solidFill>
                <a:latin typeface="Arial" charset="0"/>
                <a:ea typeface="MS Gothic" pitchFamily="49" charset="-128"/>
              </a:rPr>
              <a:t> </a:t>
            </a:r>
            <a:r>
              <a:rPr lang="en-US" altLang="ru-RU" sz="1400" dirty="0" err="1">
                <a:solidFill>
                  <a:srgbClr val="000000"/>
                </a:solidFill>
                <a:latin typeface="Arial" charset="0"/>
                <a:ea typeface="MS Gothic" pitchFamily="49" charset="-128"/>
              </a:rPr>
              <a:t>Mambetov</a:t>
            </a:r>
            <a:r>
              <a:rPr lang="en-US" altLang="ru-RU" sz="1400" dirty="0">
                <a:solidFill>
                  <a:srgbClr val="000000"/>
                </a:solidFill>
                <a:latin typeface="Arial" charset="0"/>
                <a:ea typeface="MS Gothic" pitchFamily="49" charset="-128"/>
              </a:rPr>
              <a:t> Str., off.</a:t>
            </a:r>
            <a:r>
              <a:rPr lang="ru-RU" altLang="en-US" sz="1400" dirty="0">
                <a:solidFill>
                  <a:srgbClr val="000000"/>
                </a:solidFill>
                <a:latin typeface="Arial" charset="0"/>
                <a:ea typeface="MS Gothic" pitchFamily="49" charset="-128"/>
              </a:rPr>
              <a:t> </a:t>
            </a:r>
            <a:r>
              <a:rPr lang="en-US" altLang="ru-RU" sz="1400" dirty="0">
                <a:solidFill>
                  <a:srgbClr val="000000"/>
                </a:solidFill>
                <a:latin typeface="Arial" charset="0"/>
                <a:ea typeface="MS Gothic" pitchFamily="49" charset="-128"/>
              </a:rPr>
              <a:t>604, Astana, </a:t>
            </a:r>
          </a:p>
          <a:p>
            <a:pPr>
              <a:buSzPct val="100000"/>
            </a:pPr>
            <a:r>
              <a:rPr lang="en-US" altLang="ru-RU" sz="1400" dirty="0">
                <a:solidFill>
                  <a:srgbClr val="000000"/>
                </a:solidFill>
                <a:latin typeface="Arial" charset="0"/>
                <a:ea typeface="MS Gothic" pitchFamily="49" charset="-128"/>
              </a:rPr>
              <a:t>010000, Kazakhstan </a:t>
            </a:r>
            <a:endParaRPr lang="ru-RU" altLang="en-US" sz="1400" dirty="0">
              <a:solidFill>
                <a:srgbClr val="000000"/>
              </a:solidFill>
              <a:latin typeface="Arial" charset="0"/>
              <a:ea typeface="MS Gothic" pitchFamily="49" charset="-128"/>
            </a:endParaRPr>
          </a:p>
          <a:p>
            <a:pPr>
              <a:buSzPct val="100000"/>
            </a:pPr>
            <a:r>
              <a:rPr lang="en-US" altLang="ru-RU" sz="1400" dirty="0">
                <a:solidFill>
                  <a:srgbClr val="000000"/>
                </a:solidFill>
                <a:latin typeface="Arial" charset="0"/>
                <a:ea typeface="MS Gothic" pitchFamily="49" charset="-128"/>
              </a:rPr>
              <a:t>Tel.: +7 7172  696 550;</a:t>
            </a:r>
          </a:p>
          <a:p>
            <a:pPr>
              <a:buSzPct val="100000"/>
            </a:pPr>
            <a:r>
              <a:rPr lang="en-US" altLang="ru-RU" sz="1400" dirty="0">
                <a:solidFill>
                  <a:srgbClr val="000000"/>
                </a:solidFill>
                <a:latin typeface="Arial" charset="0"/>
                <a:ea typeface="MS Gothic" pitchFamily="49" charset="-128"/>
              </a:rPr>
              <a:t>fax: +7 7172 696 540</a:t>
            </a:r>
          </a:p>
          <a:p>
            <a:pPr>
              <a:buSzPct val="100000"/>
            </a:pPr>
            <a:r>
              <a:rPr lang="en-US" altLang="en-US" sz="1400" dirty="0">
                <a:solidFill>
                  <a:srgbClr val="000000"/>
                </a:solidFill>
                <a:latin typeface="Arial" charset="0"/>
                <a:ea typeface="MS Gothic" pitchFamily="49" charset="-128"/>
              </a:rPr>
              <a:t>e-mail: fm@undp.org</a:t>
            </a:r>
            <a:endParaRPr lang="ru-RU" altLang="en-US" sz="1400" dirty="0">
              <a:solidFill>
                <a:srgbClr val="000000"/>
              </a:solidFill>
              <a:ea typeface="MS Gothic" pitchFamily="49" charset="-128"/>
            </a:endParaRPr>
          </a:p>
          <a:p>
            <a:pPr>
              <a:buSzPct val="100000"/>
            </a:pPr>
            <a:endParaRPr lang="en-US" altLang="ru-RU" sz="1400" dirty="0">
              <a:solidFill>
                <a:srgbClr val="000000"/>
              </a:solidFill>
              <a:latin typeface="Arial" charset="0"/>
              <a:ea typeface="MS Gothic" pitchFamily="49" charset="-128"/>
            </a:endParaRPr>
          </a:p>
          <a:p>
            <a:pPr>
              <a:lnSpc>
                <a:spcPct val="80000"/>
              </a:lnSpc>
              <a:spcBef>
                <a:spcPts val="400"/>
              </a:spcBef>
            </a:pPr>
            <a:r>
              <a:rPr lang="en-US" altLang="ru-RU" sz="1400" dirty="0">
                <a:solidFill>
                  <a:srgbClr val="000000"/>
                </a:solidFill>
                <a:latin typeface="Arial" charset="0"/>
                <a:ea typeface="MS Gothic" pitchFamily="49" charset="-128"/>
              </a:rPr>
              <a:t>www.kz.undp.org</a:t>
            </a:r>
          </a:p>
        </p:txBody>
      </p:sp>
    </p:spTree>
    <p:extLst>
      <p:ext uri="{BB962C8B-B14F-4D97-AF65-F5344CB8AC3E}">
        <p14:creationId xmlns:p14="http://schemas.microsoft.com/office/powerpoint/2010/main" val="256976890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E792AF90BDF24EB05A3EDB98961372" ma:contentTypeVersion="18" ma:contentTypeDescription="Create a new document." ma:contentTypeScope="" ma:versionID="2bae3fd3bea21b73d0c7a063f1bfc4eb">
  <xsd:schema xmlns:xsd="http://www.w3.org/2001/XMLSchema" xmlns:xs="http://www.w3.org/2001/XMLSchema" xmlns:p="http://schemas.microsoft.com/office/2006/metadata/properties" xmlns:ns2="45b383c9-df1c-495b-b172-90e1d8119d2c" xmlns:ns3="71107669-1b5b-456f-bf01-2853d415b022" targetNamespace="http://schemas.microsoft.com/office/2006/metadata/properties" ma:root="true" ma:fieldsID="e2443a693ecb15f9cbc0bbf731da4790" ns2:_="" ns3:_="">
    <xsd:import namespace="45b383c9-df1c-495b-b172-90e1d8119d2c"/>
    <xsd:import namespace="71107669-1b5b-456f-bf01-2853d415b0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AizhanBaimukanova" minOccurs="0"/>
                <xsd:element ref="ns2:AsselNurbekova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b383c9-df1c-495b-b172-90e1d8119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AizhanBaimukanova" ma:index="19" nillable="true" ma:displayName="Aizhan Baimukanova" ma:format="Dropdown" ma:list="UserInfo" ma:SharePointGroup="0" ma:internalName="AizhanBaimukanova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sselNurbekova" ma:index="20" nillable="true" ma:displayName="Assel Nurbekova" ma:format="Dropdown" ma:list="UserInfo" ma:SharePointGroup="0" ma:internalName="AsselNurbekova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107669-1b5b-456f-bf01-2853d415b02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b477f4df-fc5b-42d2-b567-7b572bd4c7a3}" ma:internalName="TaxCatchAll" ma:showField="CatchAllData" ma:web="71107669-1b5b-456f-bf01-2853d415b0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b383c9-df1c-495b-b172-90e1d8119d2c">
      <Terms xmlns="http://schemas.microsoft.com/office/infopath/2007/PartnerControls"/>
    </lcf76f155ced4ddcb4097134ff3c332f>
    <AsselNurbekova xmlns="45b383c9-df1c-495b-b172-90e1d8119d2c">
      <UserInfo>
        <DisplayName/>
        <AccountId xsi:nil="true"/>
        <AccountType/>
      </UserInfo>
    </AsselNurbekova>
    <AizhanBaimukanova xmlns="45b383c9-df1c-495b-b172-90e1d8119d2c">
      <UserInfo>
        <DisplayName/>
        <AccountId xsi:nil="true"/>
        <AccountType/>
      </UserInfo>
    </AizhanBaimukanova>
    <TaxCatchAll xmlns="71107669-1b5b-456f-bf01-2853d415b022" xsi:nil="true"/>
  </documentManagement>
</p:properties>
</file>

<file path=customXml/itemProps1.xml><?xml version="1.0" encoding="utf-8"?>
<ds:datastoreItem xmlns:ds="http://schemas.openxmlformats.org/officeDocument/2006/customXml" ds:itemID="{7EFE5347-71D1-4947-A476-A104A2BB8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b383c9-df1c-495b-b172-90e1d8119d2c"/>
    <ds:schemaRef ds:uri="71107669-1b5b-456f-bf01-2853d415b0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41DC0A-1DCC-4F03-AFCC-17E26D6995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504553-3E3C-4767-9D24-7D5707FBF882}">
  <ds:schemaRefs>
    <ds:schemaRef ds:uri="http://purl.org/dc/elements/1.1/"/>
    <ds:schemaRef ds:uri="http://schemas.microsoft.com/office/2006/metadata/properties"/>
    <ds:schemaRef ds:uri="059678d3-0933-4798-85ce-4e8030ba05b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6d9d182-1b51-4d13-91b7-4a83422f327c"/>
    <ds:schemaRef ds:uri="http://www.w3.org/XML/1998/namespace"/>
    <ds:schemaRef ds:uri="http://purl.org/dc/dcmitype/"/>
    <ds:schemaRef ds:uri="45b383c9-df1c-495b-b172-90e1d8119d2c"/>
    <ds:schemaRef ds:uri="71107669-1b5b-456f-bf01-2853d415b02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2860</TotalTime>
  <Words>771</Words>
  <Application>Microsoft Office PowerPoint</Application>
  <PresentationFormat>Widescreen</PresentationFormat>
  <Paragraphs>120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pragya mahendru</dc:creator>
  <cp:lastModifiedBy>Aliya Salimzhuarova</cp:lastModifiedBy>
  <cp:revision>199</cp:revision>
  <dcterms:created xsi:type="dcterms:W3CDTF">2020-05-07T16:23:44Z</dcterms:created>
  <dcterms:modified xsi:type="dcterms:W3CDTF">2022-09-07T10:13:18Z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f48c212f-6798-4e20-a56b-e8dbe132730e</vt:lpwstr>
  </property>
  <property fmtid="{D5CDD505-2E9C-101B-9397-08002B2CF9AE}" pid="3" name="ContentTypeId">
    <vt:lpwstr>0x01010006E792AF90BDF24EB05A3EDB98961372</vt:lpwstr>
  </property>
  <property fmtid="{D5CDD505-2E9C-101B-9397-08002B2CF9AE}" pid="4" name="MediaServiceImageTags">
    <vt:lpwstr/>
  </property>
</Properties>
</file>